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7" r:id="rId2"/>
    <p:sldId id="285" r:id="rId3"/>
    <p:sldId id="286" r:id="rId4"/>
    <p:sldId id="287" r:id="rId5"/>
    <p:sldId id="288" r:id="rId6"/>
    <p:sldId id="337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338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324" r:id="rId43"/>
    <p:sldId id="325" r:id="rId44"/>
    <p:sldId id="326" r:id="rId45"/>
    <p:sldId id="327" r:id="rId46"/>
    <p:sldId id="328" r:id="rId47"/>
    <p:sldId id="329" r:id="rId48"/>
    <p:sldId id="330" r:id="rId49"/>
    <p:sldId id="331" r:id="rId50"/>
    <p:sldId id="332" r:id="rId51"/>
    <p:sldId id="333" r:id="rId52"/>
    <p:sldId id="334" r:id="rId53"/>
    <p:sldId id="335" r:id="rId54"/>
    <p:sldId id="336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E54"/>
    <a:srgbClr val="F76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3265C-0AB2-4655-A16B-5C17383A77E2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D73CE-CB2D-4461-B766-CBF9F4179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40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9CC7F-D7FD-7142-9894-9CD0A54CFB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830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9CC7F-D7FD-7142-9894-9CD0A54CFB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830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9CC7F-D7FD-7142-9894-9CD0A54CFB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830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9CC7F-D7FD-7142-9894-9CD0A54CFB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830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9CC7F-D7FD-7142-9894-9CD0A54CFB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468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9CC7F-D7FD-7142-9894-9CD0A54CFB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830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9CC7F-D7FD-7142-9894-9CD0A54CFB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8303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9CC7F-D7FD-7142-9894-9CD0A54CFB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8303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9CC7F-D7FD-7142-9894-9CD0A54CFB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830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9CC7F-D7FD-7142-9894-9CD0A54CFB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8303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9CC7F-D7FD-7142-9894-9CD0A54CFB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830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9CC7F-D7FD-7142-9894-9CD0A54CFB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830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9CC7F-D7FD-7142-9894-9CD0A54CFB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8303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9CC7F-D7FD-7142-9894-9CD0A54CFB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8303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9CC7F-D7FD-7142-9894-9CD0A54CFB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8303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9CC7F-D7FD-7142-9894-9CD0A54CFB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8303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9CC7F-D7FD-7142-9894-9CD0A54CFB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8303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9CC7F-D7FD-7142-9894-9CD0A54CFB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8303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9CC7F-D7FD-7142-9894-9CD0A54CFB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5693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9CC7F-D7FD-7142-9894-9CD0A54CFB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5693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9CC7F-D7FD-7142-9894-9CD0A54CFB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8303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9CC7F-D7FD-7142-9894-9CD0A54CFB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830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9CC7F-D7FD-7142-9894-9CD0A54CFB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8303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9CC7F-D7FD-7142-9894-9CD0A54CFB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8303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9CC7F-D7FD-7142-9894-9CD0A54CFB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8303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9CC7F-D7FD-7142-9894-9CD0A54CFB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8303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9CC7F-D7FD-7142-9894-9CD0A54CFB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8303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9CC7F-D7FD-7142-9894-9CD0A54CFB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8303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9CC7F-D7FD-7142-9894-9CD0A54CFB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8303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9CC7F-D7FD-7142-9894-9CD0A54CFB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8303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9CC7F-D7FD-7142-9894-9CD0A54CFB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8303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9CC7F-D7FD-7142-9894-9CD0A54CFB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8303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9CC7F-D7FD-7142-9894-9CD0A54CFB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830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9CC7F-D7FD-7142-9894-9CD0A54CFB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8303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9CC7F-D7FD-7142-9894-9CD0A54CFB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8303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9CC7F-D7FD-7142-9894-9CD0A54CFB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8303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9CC7F-D7FD-7142-9894-9CD0A54CFB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8303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9CC7F-D7FD-7142-9894-9CD0A54CFB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830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9CC7F-D7FD-7142-9894-9CD0A54CFB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569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9CC7F-D7FD-7142-9894-9CD0A54CFB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830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9CC7F-D7FD-7142-9894-9CD0A54CFB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830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9CC7F-D7FD-7142-9894-9CD0A54CFB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569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9CC7F-D7FD-7142-9894-9CD0A54CFB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569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Block 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D7C3A-EF0B-4240-8101-CB6524BBA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0" y="1879447"/>
            <a:ext cx="658368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FAD06B-ADEF-9846-AB81-A4E3AE9CC5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20" y="4975122"/>
            <a:ext cx="6583680" cy="10397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3" descr="Syracuse University is presented next to a block S in orange on a white background." title="Syracuse University Logo">
            <a:extLst>
              <a:ext uri="{FF2B5EF4-FFF2-40B4-BE49-F238E27FC236}">
                <a16:creationId xmlns:a16="http://schemas.microsoft.com/office/drawing/2014/main" id="{45EA3A71-4B99-694C-96D0-5C3A8731AD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664" y="466344"/>
            <a:ext cx="3300984" cy="6217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221376-2AE5-2440-A379-02BA6AB575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71667" y="442093"/>
            <a:ext cx="4335411" cy="596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8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9FBE8-57B1-984B-85C1-A3E9EEE3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3B3998B0-802F-B748-B5BA-6FE0D747129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41248" y="1828800"/>
            <a:ext cx="10515600" cy="4352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25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F2A658F-CD0B-4645-8298-83CE8302A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D1DCB07-D8B9-C74E-BA30-F4E3DA9511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070101"/>
            <a:ext cx="12192000" cy="47878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597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A667-DD05-564E-B57D-77CECB3AE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9494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966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with Photo (Orange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B9ABE-199D-114A-BD4B-8AB0CAAC2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31" y="1060809"/>
            <a:ext cx="5224821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59A87B-9450-B342-898B-1B56515C9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4114800"/>
            <a:ext cx="5224821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0816FEDB-1838-C944-A3FD-F00975D579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92240" y="0"/>
            <a:ext cx="5699760" cy="6858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191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with Photo (Navy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B9ABE-199D-114A-BD4B-8AB0CAAC2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31" y="1060809"/>
            <a:ext cx="5224821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59A87B-9450-B342-898B-1B56515C9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31" y="4114800"/>
            <a:ext cx="5224821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C17D0421-183A-334C-9D76-A5BEBECDE6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92240" y="0"/>
            <a:ext cx="5699760" cy="6858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109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(Orang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B9ABE-199D-114A-BD4B-8AB0CAAC2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836987"/>
            <a:ext cx="10515600" cy="136366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59A87B-9450-B342-898B-1B56515C9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357813"/>
            <a:ext cx="10515600" cy="7194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5469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(Navy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B9ABE-199D-114A-BD4B-8AB0CAAC2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836987"/>
            <a:ext cx="10515600" cy="136366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59A87B-9450-B342-898B-1B56515C9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357813"/>
            <a:ext cx="10515600" cy="7194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741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 descr="This rectangle is a decorative element that becomes a white background for the orange logo at the top left of the slide. " title="Decorative Background">
            <a:extLst>
              <a:ext uri="{FF2B5EF4-FFF2-40B4-BE49-F238E27FC236}">
                <a16:creationId xmlns:a16="http://schemas.microsoft.com/office/drawing/2014/main" id="{982ED1EF-5686-E24D-9F47-3384F095732F}"/>
              </a:ext>
            </a:extLst>
          </p:cNvPr>
          <p:cNvSpPr/>
          <p:nvPr userDrawn="1"/>
        </p:nvSpPr>
        <p:spPr>
          <a:xfrm>
            <a:off x="0" y="0"/>
            <a:ext cx="12191999" cy="1188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378F63C-0147-3441-9377-F9E2452D2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4332" y="2778847"/>
            <a:ext cx="5486400" cy="1737360"/>
          </a:xfrm>
        </p:spPr>
        <p:txBody>
          <a:bodyPr>
            <a:norm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5" name="Picture 2" descr="Syracuse University is presented next to a block S in orange on a white background." title="Syracuse University Logo">
            <a:extLst>
              <a:ext uri="{FF2B5EF4-FFF2-40B4-BE49-F238E27FC236}">
                <a16:creationId xmlns:a16="http://schemas.microsoft.com/office/drawing/2014/main" id="{DB50F347-9886-324C-A880-F8E9B3A822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0" r="-90"/>
          <a:stretch/>
        </p:blipFill>
        <p:spPr>
          <a:xfrm>
            <a:off x="696058" y="365760"/>
            <a:ext cx="241837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0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with Laurel (Orange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494660B-E1AB-AF43-9B1B-F34D5E1CC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663" y="2766217"/>
            <a:ext cx="5486400" cy="1737360"/>
          </a:xfrm>
        </p:spPr>
        <p:txBody>
          <a:bodyPr tIns="0" bIns="0" anchor="t" anchorCtr="0">
            <a:norm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3" descr="Syracuse University is presented next to a block S in white on an orange background." title="Syracuse University Logo">
            <a:extLst>
              <a:ext uri="{FF2B5EF4-FFF2-40B4-BE49-F238E27FC236}">
                <a16:creationId xmlns:a16="http://schemas.microsoft.com/office/drawing/2014/main" id="{041D6A3C-A6D7-5C40-8DB1-7F7F93BCA5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" t="408" r="-69" b="-408"/>
          <a:stretch/>
        </p:blipFill>
        <p:spPr>
          <a:xfrm>
            <a:off x="740664" y="466344"/>
            <a:ext cx="3300984" cy="621792"/>
          </a:xfrm>
          <a:prstGeom prst="rect">
            <a:avLst/>
          </a:prstGeom>
        </p:spPr>
      </p:pic>
      <p:pic>
        <p:nvPicPr>
          <p:cNvPr id="7" name="Picture 3" descr="The laurel from the Syracuse University seal is cropped to fit the right side of the slide. The laurel consists of a series of leaves in an arch. The laurel is white on top of an orange background." title="Syracuse University Laurel">
            <a:extLst>
              <a:ext uri="{FF2B5EF4-FFF2-40B4-BE49-F238E27FC236}">
                <a16:creationId xmlns:a16="http://schemas.microsoft.com/office/drawing/2014/main" id="{4F9193E3-243E-1B45-8467-4622423DF0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" t="19247" r="69129" b="23976"/>
          <a:stretch/>
        </p:blipFill>
        <p:spPr>
          <a:xfrm>
            <a:off x="8339328" y="0"/>
            <a:ext cx="38496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47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Block S (Nav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D7C3A-EF0B-4240-8101-CB6524BBA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0" y="1879447"/>
            <a:ext cx="658368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FAD06B-ADEF-9846-AB81-A4E3AE9CC5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20" y="4975122"/>
            <a:ext cx="6583680" cy="10397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3" descr="Syracuse University is presented next to a block S in orange on a white background." title="Syracuse University Logo">
            <a:extLst>
              <a:ext uri="{FF2B5EF4-FFF2-40B4-BE49-F238E27FC236}">
                <a16:creationId xmlns:a16="http://schemas.microsoft.com/office/drawing/2014/main" id="{33CC16B8-858B-E641-A281-B2BCE05C5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664" y="466344"/>
            <a:ext cx="3300984" cy="6217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46B1D7-54A6-6E48-B3EB-C57020102E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71666" y="447261"/>
            <a:ext cx="4335412" cy="596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805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with Laurel (Navy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FF41C7C-C8A5-FE4C-AF93-AC5D5F45F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664" y="2766217"/>
            <a:ext cx="5483335" cy="1737360"/>
          </a:xfrm>
        </p:spPr>
        <p:txBody>
          <a:bodyPr tIns="0" bIns="0" anchor="t" anchorCtr="0">
            <a:noAutofit/>
          </a:bodyPr>
          <a:lstStyle>
            <a:lvl1pPr>
              <a:defRPr sz="66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3" descr="Syracuse University is presented next to a block S in orange on a navy background." title="Syracuse University Logo">
            <a:extLst>
              <a:ext uri="{FF2B5EF4-FFF2-40B4-BE49-F238E27FC236}">
                <a16:creationId xmlns:a16="http://schemas.microsoft.com/office/drawing/2014/main" id="{AA5B4474-4214-1746-A7BA-39AF0E90AC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664" y="466344"/>
            <a:ext cx="3300984" cy="621792"/>
          </a:xfrm>
          <a:prstGeom prst="rect">
            <a:avLst/>
          </a:prstGeom>
        </p:spPr>
      </p:pic>
      <p:pic>
        <p:nvPicPr>
          <p:cNvPr id="7" name="Picture 3" descr="The laurel from the Syracuse University seal is cropped to fit the right side of the slide. The laurel consists of a series of leaves in an arch. The laurel is white on top of a navy background." title="Syracuse University Laurel">
            <a:extLst>
              <a:ext uri="{FF2B5EF4-FFF2-40B4-BE49-F238E27FC236}">
                <a16:creationId xmlns:a16="http://schemas.microsoft.com/office/drawing/2014/main" id="{6698A982-DF1C-E541-8680-695565939B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" t="19247" r="69129" b="23976"/>
          <a:stretch/>
        </p:blipFill>
        <p:spPr>
          <a:xfrm>
            <a:off x="8339328" y="0"/>
            <a:ext cx="38496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2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Block S (Orang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D7C3A-EF0B-4240-8101-CB6524BBA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0" y="1879447"/>
            <a:ext cx="658368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FAD06B-ADEF-9846-AB81-A4E3AE9CC5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20" y="4975122"/>
            <a:ext cx="6583680" cy="10397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3" descr="Syracuse University is presented next to a block S in white on an orange background" title="Syracuse University Logo">
            <a:extLst>
              <a:ext uri="{FF2B5EF4-FFF2-40B4-BE49-F238E27FC236}">
                <a16:creationId xmlns:a16="http://schemas.microsoft.com/office/drawing/2014/main" id="{7CF03E9B-FCD7-F442-A254-65ABE0B4FC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" t="408" r="-69" b="-408"/>
          <a:stretch/>
        </p:blipFill>
        <p:spPr>
          <a:xfrm>
            <a:off x="740664" y="466344"/>
            <a:ext cx="3300984" cy="6217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CDF402-FE80-D343-802B-79962E0F5A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71666" y="447261"/>
            <a:ext cx="4335412" cy="596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58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hoto (Orang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D7C3A-EF0B-4240-8101-CB6524BBA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879447"/>
            <a:ext cx="439010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FAD06B-ADEF-9846-AB81-A4E3AE9CC5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975122"/>
            <a:ext cx="4390103" cy="10397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369042D0-5033-4541-ADD4-1239414CD9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29200" y="0"/>
            <a:ext cx="7162800" cy="6858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4" descr="Syracuse University is presented next to a block S in white on an orange background" title="Syracuse University Logo">
            <a:extLst>
              <a:ext uri="{FF2B5EF4-FFF2-40B4-BE49-F238E27FC236}">
                <a16:creationId xmlns:a16="http://schemas.microsoft.com/office/drawing/2014/main" id="{DE7701AA-76BC-3943-BF2D-8660BCB5DA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5" b="735"/>
          <a:stretch/>
        </p:blipFill>
        <p:spPr>
          <a:xfrm>
            <a:off x="457200" y="457200"/>
            <a:ext cx="3300984" cy="6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7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hoto (Navy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D7C3A-EF0B-4240-8101-CB6524BBA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879447"/>
            <a:ext cx="439010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FAD06B-ADEF-9846-AB81-A4E3AE9CC5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975122"/>
            <a:ext cx="4390103" cy="10397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DC87AD74-788A-2745-9A83-3936DD28B9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29200" y="0"/>
            <a:ext cx="7162800" cy="6858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4" descr="Syracuse University is presented next to a block S in orange on a navy background. " title="Syracuse University Logo">
            <a:extLst>
              <a:ext uri="{FF2B5EF4-FFF2-40B4-BE49-F238E27FC236}">
                <a16:creationId xmlns:a16="http://schemas.microsoft.com/office/drawing/2014/main" id="{BAA10509-61C6-614C-9E42-CC55FDFFA3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457200"/>
            <a:ext cx="3300984" cy="6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3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7A350-A569-4D4A-A8C5-9F53139FA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4DD360-C2B2-1A49-B668-FE02618F2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0" indent="0">
              <a:buNone/>
              <a:defRPr sz="3200"/>
            </a:lvl1pPr>
            <a:lvl2pPr marL="9525" indent="0">
              <a:buNone/>
              <a:tabLst/>
              <a:defRPr sz="2800"/>
            </a:lvl2pPr>
            <a:lvl3pPr marL="9525" indent="0">
              <a:buNone/>
              <a:tabLst/>
              <a:defRPr sz="2800"/>
            </a:lvl3pPr>
            <a:lvl4pPr marL="9525" indent="0">
              <a:buNone/>
              <a:tabLst/>
              <a:defRPr sz="2400"/>
            </a:lvl4pPr>
            <a:lvl5pPr marL="9525" indent="0">
              <a:buNone/>
              <a:tabLst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412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9FBE8-57B1-984B-85C1-A3E9EEE3D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067853-CEB1-FC44-B005-DDF70C5D1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450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F407E-022E-794A-A444-D97BCE8B5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5029A84-5503-7243-AB5C-33942C7CB2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D58A4AA-3BBA-CD47-9E72-797470530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6617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D03F8-3E42-A544-82DD-AA6A2FE1F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92CCD6E-072F-2642-AB45-71658C909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5625"/>
            <a:ext cx="5157787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CF624C1-8860-7343-A9C7-D4AE6D946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51761"/>
            <a:ext cx="5157787" cy="35252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F7A2362-C790-E647-BCBF-A98393C550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5625"/>
            <a:ext cx="5183188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03FD1DC2-B954-A943-AD79-573CC1E41B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51761"/>
            <a:ext cx="5183188" cy="35252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350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194CB2F0-51AE-5C4D-B565-575D8027D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BCC5045-1D03-7D4A-9807-27BCB241B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254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3">
            <a:extLst>
              <a:ext uri="{FF2B5EF4-FFF2-40B4-BE49-F238E27FC236}">
                <a16:creationId xmlns:a16="http://schemas.microsoft.com/office/drawing/2014/main" id="{08139C9B-1722-DF45-9141-674D6389476B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5845"/>
            <a:ext cx="10515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4">
            <a:extLst>
              <a:ext uri="{FF2B5EF4-FFF2-40B4-BE49-F238E27FC236}">
                <a16:creationId xmlns:a16="http://schemas.microsoft.com/office/drawing/2014/main" id="{B074448F-ECDF-DC44-9F43-FD59771C7B33}"/>
              </a:ext>
            </a:extLst>
          </p:cNvPr>
          <p:cNvSpPr txBox="1"/>
          <p:nvPr userDrawn="1"/>
        </p:nvSpPr>
        <p:spPr>
          <a:xfrm>
            <a:off x="838200" y="6355845"/>
            <a:ext cx="1919243" cy="365125"/>
          </a:xfrm>
          <a:prstGeom prst="rect">
            <a:avLst/>
          </a:prstGeom>
          <a:noFill/>
        </p:spPr>
        <p:txBody>
          <a:bodyPr wrap="none" lIns="0" rIns="0" rtlCol="0" anchor="ctr">
            <a:noAutofit/>
          </a:bodyPr>
          <a:lstStyle/>
          <a:p>
            <a:r>
              <a:rPr lang="en-US" sz="1100" dirty="0">
                <a:solidFill>
                  <a:schemeClr val="tx2"/>
                </a:solidFill>
                <a:latin typeface="Sherman Serif Book" pitchFamily="2" charset="77"/>
                <a:ea typeface="Sherman Serif Book" pitchFamily="2" charset="77"/>
                <a:cs typeface="Verdana" panose="020B0604030504040204" pitchFamily="34" charset="0"/>
              </a:rPr>
              <a:t>Syracuse University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5617610D-C255-5549-8A79-A9BD2F9C5841}"/>
              </a:ext>
            </a:extLst>
          </p:cNvPr>
          <p:cNvSpPr txBox="1"/>
          <p:nvPr userDrawn="1"/>
        </p:nvSpPr>
        <p:spPr>
          <a:xfrm>
            <a:off x="9434557" y="6355845"/>
            <a:ext cx="1919243" cy="365125"/>
          </a:xfrm>
          <a:prstGeom prst="rect">
            <a:avLst/>
          </a:prstGeom>
          <a:noFill/>
        </p:spPr>
        <p:txBody>
          <a:bodyPr wrap="none" lIns="0" rIns="0" rtlCol="0" anchor="ctr">
            <a:noAutofit/>
          </a:bodyPr>
          <a:lstStyle/>
          <a:p>
            <a:pPr algn="r"/>
            <a:fld id="{9A343670-1D05-7C47-B2D6-B371475A4076}" type="slidenum">
              <a:rPr lang="en-US" sz="1000" b="0" smtClean="0">
                <a:solidFill>
                  <a:schemeClr val="tx2"/>
                </a:solidFill>
                <a:latin typeface="Sherman Sans Book" pitchFamily="2" charset="77"/>
                <a:ea typeface="Sherman Sans Book" pitchFamily="2" charset="77"/>
                <a:cs typeface="Verdana" panose="020B0604030504040204" pitchFamily="34" charset="0"/>
              </a:rPr>
              <a:t>‹#›</a:t>
            </a:fld>
            <a:endParaRPr lang="en-US" sz="1000" b="0" dirty="0">
              <a:solidFill>
                <a:schemeClr val="tx2"/>
              </a:solidFill>
              <a:latin typeface="Sherman Sans Book" pitchFamily="2" charset="77"/>
              <a:ea typeface="Sherman Sans Book" pitchFamily="2" charset="77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60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Sherman Sans Book" pitchFamily="2" charset="77"/>
          <a:ea typeface="Sherman Sans Book" pitchFamily="2" charset="77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3200" kern="1200">
          <a:solidFill>
            <a:schemeClr val="accent1"/>
          </a:solidFill>
          <a:latin typeface="Sherman Sans Book" pitchFamily="2" charset="77"/>
          <a:ea typeface="Sherman Sans Book" pitchFamily="2" charset="77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tx2"/>
        </a:buClr>
        <a:buFont typeface="System Font Regular"/>
        <a:buChar char="–"/>
        <a:defRPr sz="2800" kern="1200">
          <a:solidFill>
            <a:schemeClr val="accent1"/>
          </a:solidFill>
          <a:latin typeface="Sherman Sans Book" pitchFamily="2" charset="77"/>
          <a:ea typeface="Sherman Sans Book" pitchFamily="2" charset="77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1"/>
        </a:buClr>
        <a:buFont typeface="Wingdings" pitchFamily="2" charset="2"/>
        <a:buChar char="§"/>
        <a:defRPr sz="2800" kern="1200">
          <a:solidFill>
            <a:schemeClr val="accent1"/>
          </a:solidFill>
          <a:latin typeface="Sherman Sans Book" pitchFamily="2" charset="77"/>
          <a:ea typeface="Sherman Sans Book" pitchFamily="2" charset="77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1"/>
        </a:buClr>
        <a:buFont typeface="System Font Regular"/>
        <a:buChar char="–"/>
        <a:defRPr sz="2400" kern="1200">
          <a:solidFill>
            <a:schemeClr val="accent1"/>
          </a:solidFill>
          <a:latin typeface="Sherman Sans Book" pitchFamily="2" charset="77"/>
          <a:ea typeface="Sherman Sans Book" pitchFamily="2" charset="77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Tx/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Sherman Sans Book" pitchFamily="2" charset="77"/>
          <a:ea typeface="Sherman Sans Book" pitchFamily="2" charset="77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21F66-3E41-0E40-8A24-85BC6F280B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Basics of Financial Aid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37FF1F-0DED-694B-8A7F-D982B7827C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Cathy Hill</a:t>
            </a:r>
          </a:p>
          <a:p>
            <a:r>
              <a:rPr lang="en-US" dirty="0"/>
              <a:t>Assistant Director of Financial Aid</a:t>
            </a:r>
          </a:p>
        </p:txBody>
      </p:sp>
    </p:spTree>
    <p:extLst>
      <p:ext uri="{BB962C8B-B14F-4D97-AF65-F5344CB8AC3E}">
        <p14:creationId xmlns:p14="http://schemas.microsoft.com/office/powerpoint/2010/main" val="559900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2CC9-F550-F245-B105-23DB02F5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Financial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2223-9585-C74D-89FB-DEDD812CD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100000"/>
              </a:spcBef>
              <a:buFontTx/>
              <a:buNone/>
            </a:pPr>
            <a:r>
              <a:rPr lang="en-US" sz="3600" dirty="0">
                <a:ea typeface="ＭＳ Ｐゴシック" pitchFamily="-80" charset="-128"/>
              </a:rPr>
              <a:t>		Cost of Attendance </a:t>
            </a:r>
          </a:p>
          <a:p>
            <a:pPr>
              <a:spcBef>
                <a:spcPct val="100000"/>
              </a:spcBef>
              <a:buFontTx/>
              <a:buNone/>
            </a:pPr>
            <a:r>
              <a:rPr lang="en-US" sz="3600" dirty="0">
                <a:ea typeface="ＭＳ Ｐゴシック" pitchFamily="-80" charset="-128"/>
              </a:rPr>
              <a:t>	 </a:t>
            </a:r>
            <a:r>
              <a:rPr lang="en-US" sz="3600" dirty="0">
                <a:cs typeface="Arial" charset="0"/>
              </a:rPr>
              <a:t>–</a:t>
            </a:r>
            <a:r>
              <a:rPr lang="en-US" sz="3600" dirty="0">
                <a:solidFill>
                  <a:srgbClr val="CC0099"/>
                </a:solidFill>
              </a:rPr>
              <a:t> 	</a:t>
            </a:r>
            <a:r>
              <a:rPr lang="en-US" sz="3600" dirty="0">
                <a:ea typeface="ＭＳ Ｐゴシック" pitchFamily="-80" charset="-128"/>
              </a:rPr>
              <a:t>Student Aid Index</a:t>
            </a:r>
          </a:p>
          <a:p>
            <a:pPr>
              <a:spcBef>
                <a:spcPct val="100000"/>
              </a:spcBef>
              <a:buFontTx/>
              <a:buNone/>
            </a:pPr>
            <a:r>
              <a:rPr lang="en-US" sz="3600" dirty="0">
                <a:ea typeface="ＭＳ Ｐゴシック" pitchFamily="-80" charset="-128"/>
              </a:rPr>
              <a:t> 	= 	Financial Need</a:t>
            </a:r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379D99F7-6BF9-72D2-23D4-D033ED2F0F0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8019" y="3739551"/>
            <a:ext cx="7391400" cy="0"/>
          </a:xfrm>
          <a:prstGeom prst="line">
            <a:avLst/>
          </a:prstGeom>
          <a:noFill/>
          <a:ln w="28575">
            <a:solidFill>
              <a:srgbClr val="000E54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96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2CC9-F550-F245-B105-23DB02F5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Financial Need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8E37B147-6BDE-2053-9579-3337A9B929C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7750" y="1181100"/>
            <a:ext cx="947737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47987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2CC9-F550-F245-B105-23DB02F5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Financial Aid Awarding Philosophy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2223-9585-C74D-89FB-DEDD812CD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sz="3600" dirty="0"/>
              <a:t>Need-Based Aid</a:t>
            </a:r>
          </a:p>
          <a:p>
            <a:pPr lvl="1">
              <a:spcBef>
                <a:spcPct val="0"/>
              </a:spcBef>
            </a:pPr>
            <a:r>
              <a:rPr lang="en-US" sz="3200" dirty="0"/>
              <a:t>Awarded up to the student’s need level</a:t>
            </a:r>
          </a:p>
          <a:p>
            <a:pPr marL="0" indent="0">
              <a:spcBef>
                <a:spcPct val="0"/>
              </a:spcBef>
              <a:buNone/>
            </a:pPr>
            <a:endParaRPr lang="en-US" sz="3600" dirty="0"/>
          </a:p>
          <a:p>
            <a:pPr>
              <a:spcBef>
                <a:spcPct val="0"/>
              </a:spcBef>
            </a:pPr>
            <a:r>
              <a:rPr lang="en-US" sz="3600" dirty="0"/>
              <a:t>Non Need-Based Aid</a:t>
            </a:r>
          </a:p>
          <a:p>
            <a:pPr lvl="1">
              <a:spcBef>
                <a:spcPct val="0"/>
              </a:spcBef>
            </a:pPr>
            <a:r>
              <a:rPr lang="en-US" sz="3200" dirty="0"/>
              <a:t>Awarded up to the difference between the cost of attendance and the offered need-based aid</a:t>
            </a:r>
          </a:p>
        </p:txBody>
      </p:sp>
    </p:spTree>
    <p:extLst>
      <p:ext uri="{BB962C8B-B14F-4D97-AF65-F5344CB8AC3E}">
        <p14:creationId xmlns:p14="http://schemas.microsoft.com/office/powerpoint/2010/main" val="733848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2CC9-F550-F245-B105-23DB02F5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Need-Based Aid - 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2223-9585-C74D-89FB-DEDD812CD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>
              <a:spcBef>
                <a:spcPct val="0"/>
              </a:spcBef>
            </a:pPr>
            <a:r>
              <a:rPr lang="en-US" sz="3600" dirty="0"/>
              <a:t>Federal Aid</a:t>
            </a:r>
          </a:p>
          <a:p>
            <a:pPr lvl="1">
              <a:spcBef>
                <a:spcPct val="0"/>
              </a:spcBef>
            </a:pPr>
            <a:r>
              <a:rPr lang="en-US" sz="3200" dirty="0"/>
              <a:t>Pell Grant</a:t>
            </a:r>
          </a:p>
          <a:p>
            <a:pPr lvl="1">
              <a:spcBef>
                <a:spcPct val="0"/>
              </a:spcBef>
            </a:pPr>
            <a:r>
              <a:rPr lang="en-US" sz="3200" dirty="0"/>
              <a:t>FSEOG</a:t>
            </a:r>
          </a:p>
          <a:p>
            <a:pPr lvl="1">
              <a:spcBef>
                <a:spcPct val="0"/>
              </a:spcBef>
            </a:pPr>
            <a:r>
              <a:rPr lang="en-US" sz="3200" dirty="0"/>
              <a:t>TEACH</a:t>
            </a:r>
          </a:p>
          <a:p>
            <a:pPr marL="0" indent="0">
              <a:spcBef>
                <a:spcPct val="0"/>
              </a:spcBef>
              <a:buNone/>
            </a:pPr>
            <a:endParaRPr lang="en-US" sz="3900" dirty="0"/>
          </a:p>
          <a:p>
            <a:pPr>
              <a:spcBef>
                <a:spcPct val="0"/>
              </a:spcBef>
            </a:pPr>
            <a:r>
              <a:rPr lang="en-US" sz="3600" dirty="0"/>
              <a:t>Private &amp; Institutional</a:t>
            </a:r>
          </a:p>
          <a:p>
            <a:pPr>
              <a:spcBef>
                <a:spcPct val="0"/>
              </a:spcBef>
            </a:pPr>
            <a:r>
              <a:rPr lang="en-US" sz="3600" dirty="0"/>
              <a:t>State Aid</a:t>
            </a:r>
          </a:p>
          <a:p>
            <a:pPr lvl="1">
              <a:spcBef>
                <a:spcPct val="0"/>
              </a:spcBef>
            </a:pPr>
            <a:r>
              <a:rPr lang="en-US" sz="3200" dirty="0"/>
              <a:t>TAP</a:t>
            </a:r>
          </a:p>
          <a:p>
            <a:pPr lvl="1">
              <a:spcBef>
                <a:spcPct val="0"/>
              </a:spcBef>
            </a:pPr>
            <a:r>
              <a:rPr lang="en-US" sz="3200" dirty="0"/>
              <a:t>NY STEM</a:t>
            </a:r>
          </a:p>
          <a:p>
            <a:pPr lvl="1">
              <a:spcBef>
                <a:spcPct val="0"/>
              </a:spcBef>
            </a:pPr>
            <a:r>
              <a:rPr lang="en-US" sz="3200" dirty="0"/>
              <a:t>Excelsior/Enhanced Tuition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98603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2CC9-F550-F245-B105-23DB02F5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Federal Pell Grant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2223-9585-C74D-89FB-DEDD812CD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624"/>
            <a:ext cx="10515600" cy="4727575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Pell Grant (23-24 amounts $767 - $7,395)</a:t>
            </a:r>
            <a:endParaRPr lang="en-US" sz="3200" dirty="0"/>
          </a:p>
          <a:p>
            <a:pPr lvl="1"/>
            <a:r>
              <a:rPr lang="en-US" sz="3200" dirty="0"/>
              <a:t>Entitlement-based aid form</a:t>
            </a:r>
          </a:p>
          <a:p>
            <a:pPr lvl="1"/>
            <a:endParaRPr lang="en-US" sz="3200" dirty="0"/>
          </a:p>
          <a:p>
            <a:r>
              <a:rPr lang="en-US" sz="3600" dirty="0"/>
              <a:t>Eligibility for maximum Pell (2024-2025)</a:t>
            </a:r>
          </a:p>
          <a:p>
            <a:pPr lvl="1"/>
            <a:r>
              <a:rPr lang="en-US" sz="3200" dirty="0"/>
              <a:t>Parent not required to file federal tax return</a:t>
            </a:r>
          </a:p>
          <a:p>
            <a:pPr lvl="1"/>
            <a:r>
              <a:rPr lang="en-US" sz="3200" dirty="0"/>
              <a:t>Single parent AGI &gt;0 and ≤225% of NY poverty guideline for family size</a:t>
            </a:r>
          </a:p>
          <a:p>
            <a:pPr lvl="1"/>
            <a:r>
              <a:rPr lang="en-US" sz="3200" dirty="0"/>
              <a:t>Parent is not single with AGI &gt;0 and ≤175% of NY poverty guideline for family size</a:t>
            </a:r>
          </a:p>
        </p:txBody>
      </p:sp>
    </p:spTree>
    <p:extLst>
      <p:ext uri="{BB962C8B-B14F-4D97-AF65-F5344CB8AC3E}">
        <p14:creationId xmlns:p14="http://schemas.microsoft.com/office/powerpoint/2010/main" val="99433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2CC9-F550-F245-B105-23DB02F5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Federal Pell &amp; SEOG 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2223-9585-C74D-89FB-DEDD812CD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/>
              <a:t>Eligibility for minimum Pell (2024-2025)</a:t>
            </a:r>
          </a:p>
          <a:p>
            <a:pPr lvl="1"/>
            <a:r>
              <a:rPr lang="en-US" sz="3200" dirty="0"/>
              <a:t>Single parent with AGI ≤325% of NY poverty guideline for family size</a:t>
            </a:r>
          </a:p>
          <a:p>
            <a:pPr lvl="1"/>
            <a:r>
              <a:rPr lang="en-US" sz="3200" dirty="0"/>
              <a:t>Not a single parent with AGI ≤275% of NY poverty guideline for family size</a:t>
            </a:r>
          </a:p>
          <a:p>
            <a:endParaRPr lang="en-US" sz="3600" dirty="0"/>
          </a:p>
          <a:p>
            <a:r>
              <a:rPr lang="en-US" sz="3600" dirty="0"/>
              <a:t>SEOG ($100 - $4,000)</a:t>
            </a:r>
          </a:p>
          <a:p>
            <a:pPr lvl="1"/>
            <a:r>
              <a:rPr lang="en-US" sz="3200" dirty="0"/>
              <a:t>Awarded based on need</a:t>
            </a:r>
          </a:p>
          <a:p>
            <a:pPr lvl="1"/>
            <a:r>
              <a:rPr lang="en-US" sz="3200" dirty="0"/>
              <a:t>Campus-based aid form</a:t>
            </a:r>
          </a:p>
        </p:txBody>
      </p:sp>
    </p:spTree>
    <p:extLst>
      <p:ext uri="{BB962C8B-B14F-4D97-AF65-F5344CB8AC3E}">
        <p14:creationId xmlns:p14="http://schemas.microsoft.com/office/powerpoint/2010/main" val="1663943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2CC9-F550-F245-B105-23DB02F5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TEACH 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2223-9585-C74D-89FB-DEDD812CD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Up to $4,000 per year (sequestration reduction of 5.7%) </a:t>
            </a:r>
          </a:p>
          <a:p>
            <a:pPr eaLnBrk="1" hangingPunct="1">
              <a:lnSpc>
                <a:spcPct val="90000"/>
              </a:lnSpc>
            </a:pPr>
            <a:endParaRPr lang="en-US" sz="800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For students who agree to teach in a: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	- high-need field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	- school that serves students of low-income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800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Four year service contract, completed within 8 years</a:t>
            </a:r>
          </a:p>
          <a:p>
            <a:pPr eaLnBrk="1" hangingPunct="1">
              <a:lnSpc>
                <a:spcPct val="90000"/>
              </a:lnSpc>
            </a:pPr>
            <a:endParaRPr lang="en-US" sz="800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More information: https://studentaid.gov</a:t>
            </a:r>
          </a:p>
        </p:txBody>
      </p:sp>
    </p:spTree>
    <p:extLst>
      <p:ext uri="{BB962C8B-B14F-4D97-AF65-F5344CB8AC3E}">
        <p14:creationId xmlns:p14="http://schemas.microsoft.com/office/powerpoint/2010/main" val="838708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2CC9-F550-F245-B105-23DB02F5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NY State DREAM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2223-9585-C74D-89FB-DEDD812CD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Provides undocumented and other students access to New York State grants and scholarships</a:t>
            </a:r>
          </a:p>
          <a:p>
            <a:r>
              <a:rPr lang="en-US" sz="3600" dirty="0"/>
              <a:t>NY High School attendance and completion requirements</a:t>
            </a:r>
          </a:p>
          <a:p>
            <a:r>
              <a:rPr lang="en-US" sz="3600" dirty="0"/>
              <a:t>Must apply to NYS college within 5 years</a:t>
            </a:r>
          </a:p>
          <a:p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Apply at hesc.ny.gov/dream</a:t>
            </a:r>
          </a:p>
        </p:txBody>
      </p:sp>
    </p:spTree>
    <p:extLst>
      <p:ext uri="{BB962C8B-B14F-4D97-AF65-F5344CB8AC3E}">
        <p14:creationId xmlns:p14="http://schemas.microsoft.com/office/powerpoint/2010/main" val="103667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2CC9-F550-F245-B105-23DB02F5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NY State Tuition Assistance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2223-9585-C74D-89FB-DEDD812CD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York resident</a:t>
            </a:r>
          </a:p>
          <a:p>
            <a:endParaRPr lang="en-US" dirty="0"/>
          </a:p>
          <a:p>
            <a:r>
              <a:rPr lang="en-US" dirty="0"/>
              <a:t>Attend New York college or university</a:t>
            </a:r>
          </a:p>
          <a:p>
            <a:endParaRPr lang="en-US" dirty="0"/>
          </a:p>
          <a:p>
            <a:r>
              <a:rPr lang="en-US" dirty="0"/>
              <a:t>Award amount based on need and tuition charges ($500 - $5,665)</a:t>
            </a:r>
          </a:p>
          <a:p>
            <a:endParaRPr lang="en-US" dirty="0"/>
          </a:p>
          <a:p>
            <a:r>
              <a:rPr lang="en-US" dirty="0"/>
              <a:t>Requires separate application</a:t>
            </a:r>
          </a:p>
        </p:txBody>
      </p:sp>
    </p:spTree>
    <p:extLst>
      <p:ext uri="{BB962C8B-B14F-4D97-AF65-F5344CB8AC3E}">
        <p14:creationId xmlns:p14="http://schemas.microsoft.com/office/powerpoint/2010/main" val="3200752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2CC9-F550-F245-B105-23DB02F5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NY Science, Technology, Engineering, &amp; Mathematics Scholarship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2223-9585-C74D-89FB-DEDD812CD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New York resident</a:t>
            </a:r>
          </a:p>
          <a:p>
            <a:endParaRPr lang="en-US" dirty="0"/>
          </a:p>
          <a:p>
            <a:r>
              <a:rPr lang="en-US" dirty="0"/>
              <a:t>Attend SUNY or CUNY school</a:t>
            </a:r>
          </a:p>
          <a:p>
            <a:endParaRPr lang="en-US" dirty="0"/>
          </a:p>
          <a:p>
            <a:r>
              <a:rPr lang="en-US" dirty="0"/>
              <a:t>Award amount based on tuition charges minus other state aid (maximum $7,070)</a:t>
            </a:r>
          </a:p>
          <a:p>
            <a:endParaRPr lang="en-US" dirty="0"/>
          </a:p>
          <a:p>
            <a:r>
              <a:rPr lang="en-US" dirty="0"/>
              <a:t>Requires separate application</a:t>
            </a:r>
          </a:p>
        </p:txBody>
      </p:sp>
    </p:spTree>
    <p:extLst>
      <p:ext uri="{BB962C8B-B14F-4D97-AF65-F5344CB8AC3E}">
        <p14:creationId xmlns:p14="http://schemas.microsoft.com/office/powerpoint/2010/main" val="3047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2CC9-F550-F245-B105-23DB02F5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2223-9585-C74D-89FB-DEDD812CD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Financial Aid</a:t>
            </a:r>
          </a:p>
          <a:p>
            <a:r>
              <a:rPr lang="en-US" sz="3200" dirty="0"/>
              <a:t>Cost of Attendance (COA)</a:t>
            </a:r>
          </a:p>
          <a:p>
            <a:r>
              <a:rPr lang="en-US" sz="3200" dirty="0"/>
              <a:t>Student Aid Index (SAI)</a:t>
            </a:r>
          </a:p>
          <a:p>
            <a:r>
              <a:rPr lang="en-US" sz="3200" dirty="0"/>
              <a:t>Financial Need</a:t>
            </a:r>
          </a:p>
          <a:p>
            <a:r>
              <a:rPr lang="en-US" sz="3200" dirty="0"/>
              <a:t>Sources of Financial Aid</a:t>
            </a:r>
          </a:p>
          <a:p>
            <a:r>
              <a:rPr lang="en-US" sz="3200" dirty="0"/>
              <a:t>Applying for Financial Aid</a:t>
            </a:r>
          </a:p>
          <a:p>
            <a:r>
              <a:rPr lang="en-US" sz="3200" dirty="0"/>
              <a:t>Special Circumstances</a:t>
            </a:r>
          </a:p>
        </p:txBody>
      </p:sp>
    </p:spTree>
    <p:extLst>
      <p:ext uri="{BB962C8B-B14F-4D97-AF65-F5344CB8AC3E}">
        <p14:creationId xmlns:p14="http://schemas.microsoft.com/office/powerpoint/2010/main" val="227699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2CC9-F550-F245-B105-23DB02F5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NY Science, Technology, Engineering, &amp; Mathematics Scholarship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2223-9585-C74D-89FB-DEDD812CD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Enrollment in approved program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dirty="0"/>
              <a:t>Must be in top 10% of high school class</a:t>
            </a:r>
          </a:p>
          <a:p>
            <a:endParaRPr lang="en-US" sz="1400" dirty="0"/>
          </a:p>
          <a:p>
            <a:r>
              <a:rPr lang="en-US" dirty="0"/>
              <a:t>5 years employment in NY state in approved field</a:t>
            </a:r>
          </a:p>
          <a:p>
            <a:endParaRPr lang="en-US" sz="1400" dirty="0"/>
          </a:p>
          <a:p>
            <a:r>
              <a:rPr lang="en-US" dirty="0"/>
              <a:t>Service contract required</a:t>
            </a:r>
          </a:p>
          <a:p>
            <a:endParaRPr lang="en-US" sz="1400" dirty="0"/>
          </a:p>
          <a:p>
            <a:r>
              <a:rPr lang="en-US" dirty="0"/>
              <a:t>Can become unsubsidized loan</a:t>
            </a:r>
          </a:p>
        </p:txBody>
      </p:sp>
    </p:spTree>
    <p:extLst>
      <p:ext uri="{BB962C8B-B14F-4D97-AF65-F5344CB8AC3E}">
        <p14:creationId xmlns:p14="http://schemas.microsoft.com/office/powerpoint/2010/main" val="1098885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2CC9-F550-F245-B105-23DB02F5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NY State Excelsior Scholarship and Enhanced Tuition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2223-9585-C74D-89FB-DEDD812CD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York resident</a:t>
            </a:r>
          </a:p>
          <a:p>
            <a:endParaRPr lang="en-US" sz="2000" dirty="0"/>
          </a:p>
          <a:p>
            <a:r>
              <a:rPr lang="en-US" dirty="0"/>
              <a:t>Attend SUNY or CUNY school</a:t>
            </a:r>
          </a:p>
          <a:p>
            <a:endParaRPr lang="en-US" sz="2000" dirty="0"/>
          </a:p>
          <a:p>
            <a:r>
              <a:rPr lang="en-US" dirty="0"/>
              <a:t>Award amount based on tuition charges minus other grants and scholarships (maximum $7,070 / $6,000)</a:t>
            </a:r>
          </a:p>
          <a:p>
            <a:endParaRPr lang="en-US" sz="2000" dirty="0"/>
          </a:p>
          <a:p>
            <a:r>
              <a:rPr lang="en-US" dirty="0"/>
              <a:t>Requires separate application</a:t>
            </a:r>
          </a:p>
        </p:txBody>
      </p:sp>
    </p:spTree>
    <p:extLst>
      <p:ext uri="{BB962C8B-B14F-4D97-AF65-F5344CB8AC3E}">
        <p14:creationId xmlns:p14="http://schemas.microsoft.com/office/powerpoint/2010/main" val="2502577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2CC9-F550-F245-B105-23DB02F5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NY State Excelsior Scholarship and Enhanced Tuition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2223-9585-C74D-89FB-DEDD812CD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take at least 12 degree-applicable credits each term</a:t>
            </a:r>
          </a:p>
          <a:p>
            <a:endParaRPr lang="en-US" sz="2000" dirty="0"/>
          </a:p>
          <a:p>
            <a:r>
              <a:rPr lang="en-US" dirty="0"/>
              <a:t>Must complete at least 30 degree-applicable credits each year</a:t>
            </a:r>
          </a:p>
          <a:p>
            <a:endParaRPr lang="en-US" sz="2000" dirty="0"/>
          </a:p>
          <a:p>
            <a:r>
              <a:rPr lang="en-US" dirty="0"/>
              <a:t>“Pre-matriculation” credits can be banked for later use</a:t>
            </a:r>
          </a:p>
        </p:txBody>
      </p:sp>
    </p:spTree>
    <p:extLst>
      <p:ext uri="{BB962C8B-B14F-4D97-AF65-F5344CB8AC3E}">
        <p14:creationId xmlns:p14="http://schemas.microsoft.com/office/powerpoint/2010/main" val="963414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2CC9-F550-F245-B105-23DB02F5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NY State Excelsior Scholarship and Enhanced Tuition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2223-9585-C74D-89FB-DEDD812CD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 must sign residency contract</a:t>
            </a:r>
          </a:p>
          <a:p>
            <a:endParaRPr lang="en-US" sz="2000" dirty="0"/>
          </a:p>
          <a:p>
            <a:r>
              <a:rPr lang="en-US" dirty="0"/>
              <a:t>Student must live in NY for number of years equal to number of years grant received</a:t>
            </a:r>
          </a:p>
          <a:p>
            <a:endParaRPr lang="en-US" sz="2000" dirty="0"/>
          </a:p>
          <a:p>
            <a:r>
              <a:rPr lang="en-US" dirty="0"/>
              <a:t>Employment must be in NY</a:t>
            </a:r>
          </a:p>
          <a:p>
            <a:endParaRPr lang="en-US" sz="2000" dirty="0"/>
          </a:p>
          <a:p>
            <a:r>
              <a:rPr lang="en-US" dirty="0"/>
              <a:t>Total Family AGI = 125,000 or Less</a:t>
            </a:r>
          </a:p>
        </p:txBody>
      </p:sp>
    </p:spTree>
    <p:extLst>
      <p:ext uri="{BB962C8B-B14F-4D97-AF65-F5344CB8AC3E}">
        <p14:creationId xmlns:p14="http://schemas.microsoft.com/office/powerpoint/2010/main" val="2310260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2CC9-F550-F245-B105-23DB02F5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Outside Grants and Scholarships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2223-9585-C74D-89FB-DEDD812CD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600" dirty="0"/>
              <a:t>Available from variety of sources</a:t>
            </a:r>
          </a:p>
          <a:p>
            <a:pPr lvl="1"/>
            <a:endParaRPr lang="en-US" dirty="0"/>
          </a:p>
          <a:p>
            <a:pPr lvl="1"/>
            <a:r>
              <a:rPr lang="en-US" sz="3800" dirty="0"/>
              <a:t>online searches</a:t>
            </a:r>
          </a:p>
          <a:p>
            <a:pPr lvl="1"/>
            <a:endParaRPr lang="en-US" sz="3800" dirty="0"/>
          </a:p>
          <a:p>
            <a:pPr lvl="1"/>
            <a:r>
              <a:rPr lang="en-US" sz="3800" dirty="0"/>
              <a:t>high school guidance office</a:t>
            </a:r>
          </a:p>
          <a:p>
            <a:pPr lvl="1"/>
            <a:endParaRPr lang="en-US" sz="3800" dirty="0"/>
          </a:p>
          <a:p>
            <a:pPr lvl="1"/>
            <a:r>
              <a:rPr lang="en-US" sz="3800" dirty="0"/>
              <a:t>local groups and organizations</a:t>
            </a:r>
          </a:p>
          <a:p>
            <a:pPr lvl="1"/>
            <a:endParaRPr lang="en-US" sz="3800" dirty="0"/>
          </a:p>
          <a:p>
            <a:pPr lvl="1"/>
            <a:r>
              <a:rPr lang="en-US" sz="3800" dirty="0"/>
              <a:t>employers</a:t>
            </a:r>
          </a:p>
        </p:txBody>
      </p:sp>
    </p:spTree>
    <p:extLst>
      <p:ext uri="{BB962C8B-B14F-4D97-AF65-F5344CB8AC3E}">
        <p14:creationId xmlns:p14="http://schemas.microsoft.com/office/powerpoint/2010/main" val="1661357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2CC9-F550-F245-B105-23DB02F5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Need-Based Aid - Student 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2223-9585-C74D-89FB-DEDD812CD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7663">
              <a:spcBef>
                <a:spcPct val="100000"/>
              </a:spcBef>
            </a:pPr>
            <a:r>
              <a:rPr lang="en-US" sz="3600" dirty="0"/>
              <a:t>Federal Work-Study Program</a:t>
            </a:r>
          </a:p>
          <a:p>
            <a:pPr marL="747713" lvl="1">
              <a:spcBef>
                <a:spcPct val="100000"/>
              </a:spcBef>
            </a:pPr>
            <a:r>
              <a:rPr lang="en-US" sz="3200" dirty="0"/>
              <a:t>Awarded as a grant</a:t>
            </a:r>
          </a:p>
          <a:p>
            <a:pPr marL="747713" lvl="1">
              <a:spcBef>
                <a:spcPct val="100000"/>
              </a:spcBef>
            </a:pPr>
            <a:r>
              <a:rPr lang="en-US" sz="3200" dirty="0"/>
              <a:t>Allows student to obtain job and work to earn up to the grant amount</a:t>
            </a:r>
          </a:p>
          <a:p>
            <a:pPr marL="747713" lvl="1">
              <a:spcBef>
                <a:spcPct val="100000"/>
              </a:spcBef>
            </a:pPr>
            <a:r>
              <a:rPr lang="en-US" sz="3200" dirty="0"/>
              <a:t>Paycheck</a:t>
            </a:r>
          </a:p>
        </p:txBody>
      </p:sp>
    </p:spTree>
    <p:extLst>
      <p:ext uri="{BB962C8B-B14F-4D97-AF65-F5344CB8AC3E}">
        <p14:creationId xmlns:p14="http://schemas.microsoft.com/office/powerpoint/2010/main" val="2334467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2CC9-F550-F245-B105-23DB02F5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Self-Help Aid - Federal Loans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2223-9585-C74D-89FB-DEDD812CD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7663" indent="-347663">
              <a:spcBef>
                <a:spcPct val="0"/>
              </a:spcBef>
            </a:pPr>
            <a:r>
              <a:rPr lang="en-US" sz="3600" dirty="0"/>
              <a:t>Stafford Loans (Direct)</a:t>
            </a:r>
          </a:p>
          <a:p>
            <a:pPr marL="747713" lvl="1">
              <a:spcBef>
                <a:spcPct val="0"/>
              </a:spcBef>
            </a:pPr>
            <a:r>
              <a:rPr lang="en-US" sz="3200" dirty="0"/>
              <a:t>Need or Non-Need Based</a:t>
            </a:r>
          </a:p>
          <a:p>
            <a:pPr marL="747713" lvl="1">
              <a:spcBef>
                <a:spcPct val="0"/>
              </a:spcBef>
            </a:pPr>
            <a:endParaRPr lang="en-US" sz="3200" dirty="0"/>
          </a:p>
          <a:p>
            <a:pPr marL="347663" indent="-347663">
              <a:spcBef>
                <a:spcPct val="0"/>
              </a:spcBef>
            </a:pPr>
            <a:r>
              <a:rPr lang="en-US" sz="3600" dirty="0"/>
              <a:t>Parents (PLUS) Loans (Direct)</a:t>
            </a:r>
          </a:p>
          <a:p>
            <a:pPr marL="747713" lvl="1">
              <a:spcBef>
                <a:spcPct val="0"/>
              </a:spcBef>
            </a:pPr>
            <a:r>
              <a:rPr lang="en-US" sz="3200" dirty="0"/>
              <a:t>Non Need-Based</a:t>
            </a:r>
          </a:p>
        </p:txBody>
      </p:sp>
    </p:spTree>
    <p:extLst>
      <p:ext uri="{BB962C8B-B14F-4D97-AF65-F5344CB8AC3E}">
        <p14:creationId xmlns:p14="http://schemas.microsoft.com/office/powerpoint/2010/main" val="45201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2CC9-F550-F245-B105-23DB02F5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Federal Direct Student Loans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2223-9585-C74D-89FB-DEDD812CD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ct val="50000"/>
              </a:spcAft>
            </a:pPr>
            <a:r>
              <a:rPr lang="en-US" sz="3600" dirty="0"/>
              <a:t>Subsidized or Unsubsidized</a:t>
            </a:r>
          </a:p>
          <a:p>
            <a:pPr>
              <a:spcAft>
                <a:spcPct val="50000"/>
              </a:spcAft>
            </a:pPr>
            <a:r>
              <a:rPr lang="en-US" sz="3600" dirty="0"/>
              <a:t>5.50% fixed interest rate (UG - 2023-2024)</a:t>
            </a:r>
          </a:p>
          <a:p>
            <a:pPr>
              <a:spcAft>
                <a:spcPct val="50000"/>
              </a:spcAft>
            </a:pPr>
            <a:r>
              <a:rPr lang="en-US" sz="3600" dirty="0"/>
              <a:t>6 month repayment grace period</a:t>
            </a:r>
          </a:p>
          <a:p>
            <a:pPr>
              <a:spcAft>
                <a:spcPct val="50000"/>
              </a:spcAft>
            </a:pPr>
            <a:r>
              <a:rPr lang="en-US" sz="3600" dirty="0"/>
              <a:t>Repayment period from 10 - 30 years</a:t>
            </a:r>
          </a:p>
          <a:p>
            <a:pPr>
              <a:spcAft>
                <a:spcPct val="50000"/>
              </a:spcAft>
            </a:pPr>
            <a:r>
              <a:rPr lang="en-US" sz="3600" dirty="0"/>
              <a:t>One-time Origination Fee of 1.057%</a:t>
            </a:r>
          </a:p>
        </p:txBody>
      </p:sp>
    </p:spTree>
    <p:extLst>
      <p:ext uri="{BB962C8B-B14F-4D97-AF65-F5344CB8AC3E}">
        <p14:creationId xmlns:p14="http://schemas.microsoft.com/office/powerpoint/2010/main" val="612250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2CC9-F550-F245-B105-23DB02F5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Federal Direct Student Loans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2223-9585-C74D-89FB-DEDD812CD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/>
              <a:t>Maximum Amounts: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dirty="0"/>
              <a:t>1st Year:	$5,500 ($3,500 max. subsidized)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dirty="0"/>
              <a:t>2nd Year:	$6,500 ($4,500 max. subsidized)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dirty="0"/>
              <a:t>3rd Year:	$7,500 ($5,500 max. subsidized)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dirty="0"/>
              <a:t>4th Year:	$7,500 ($5,500 max. subsidized)</a:t>
            </a:r>
          </a:p>
        </p:txBody>
      </p:sp>
    </p:spTree>
    <p:extLst>
      <p:ext uri="{BB962C8B-B14F-4D97-AF65-F5344CB8AC3E}">
        <p14:creationId xmlns:p14="http://schemas.microsoft.com/office/powerpoint/2010/main" val="3651477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2CC9-F550-F245-B105-23DB02F5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Federal Loans - PLUS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2223-9585-C74D-89FB-DEDD812CD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0297"/>
            <a:ext cx="10515600" cy="3919567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sz="3600" b="1" u="sng" dirty="0"/>
              <a:t>P</a:t>
            </a:r>
            <a:r>
              <a:rPr lang="en-US" sz="3600" dirty="0"/>
              <a:t>arents </a:t>
            </a:r>
            <a:r>
              <a:rPr lang="en-US" sz="3600" b="1" u="sng" dirty="0"/>
              <a:t>L</a:t>
            </a:r>
            <a:r>
              <a:rPr lang="en-US" sz="3600" dirty="0"/>
              <a:t>oan for </a:t>
            </a:r>
            <a:r>
              <a:rPr lang="en-US" sz="3600" b="1" u="sng" dirty="0"/>
              <a:t>U</a:t>
            </a:r>
            <a:r>
              <a:rPr lang="en-US" sz="3600" dirty="0"/>
              <a:t>ndergraduate </a:t>
            </a:r>
            <a:r>
              <a:rPr lang="en-US" sz="3600" b="1" u="sng" dirty="0"/>
              <a:t>S</a:t>
            </a:r>
            <a:r>
              <a:rPr lang="en-US" sz="3600" dirty="0"/>
              <a:t>tudents</a:t>
            </a:r>
          </a:p>
          <a:p>
            <a:pPr>
              <a:buFontTx/>
              <a:buNone/>
            </a:pP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Fixed interest rate: 8.05% (2023-2024)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One-time origination fee of 4.228%</a:t>
            </a:r>
          </a:p>
        </p:txBody>
      </p:sp>
    </p:spTree>
    <p:extLst>
      <p:ext uri="{BB962C8B-B14F-4D97-AF65-F5344CB8AC3E}">
        <p14:creationId xmlns:p14="http://schemas.microsoft.com/office/powerpoint/2010/main" val="4166518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2CC9-F550-F245-B105-23DB02F5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Financial 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2223-9585-C74D-89FB-DEDD812CD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 Grants &amp; Scholarships</a:t>
            </a:r>
          </a:p>
          <a:p>
            <a:pPr lvl="1"/>
            <a:r>
              <a:rPr lang="en-US" dirty="0"/>
              <a:t>“Gift Aid”</a:t>
            </a:r>
          </a:p>
          <a:p>
            <a:pPr lvl="1"/>
            <a:r>
              <a:rPr lang="en-US" dirty="0"/>
              <a:t>Merit or Need-Based</a:t>
            </a:r>
          </a:p>
          <a:p>
            <a:pPr lvl="1"/>
            <a:endParaRPr lang="en-US" dirty="0"/>
          </a:p>
          <a:p>
            <a:pPr marL="0" indent="0"/>
            <a:r>
              <a:rPr lang="en-US" dirty="0"/>
              <a:t>  Loans &amp; Employment Opportunities</a:t>
            </a:r>
          </a:p>
          <a:p>
            <a:pPr lvl="1"/>
            <a:r>
              <a:rPr lang="en-US" dirty="0"/>
              <a:t>“Self-Help Aid”</a:t>
            </a:r>
          </a:p>
          <a:p>
            <a:pPr lvl="1"/>
            <a:r>
              <a:rPr lang="en-US" dirty="0"/>
              <a:t>Need or Non-Need Based</a:t>
            </a:r>
          </a:p>
        </p:txBody>
      </p:sp>
    </p:spTree>
    <p:extLst>
      <p:ext uri="{BB962C8B-B14F-4D97-AF65-F5344CB8AC3E}">
        <p14:creationId xmlns:p14="http://schemas.microsoft.com/office/powerpoint/2010/main" val="838630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2CC9-F550-F245-B105-23DB02F5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Federal Loans - PLUS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2223-9585-C74D-89FB-DEDD812CD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Repayment begins 60 days after loan is fully disbursed</a:t>
            </a:r>
          </a:p>
          <a:p>
            <a:endParaRPr lang="en-US" sz="3600" dirty="0"/>
          </a:p>
          <a:p>
            <a:r>
              <a:rPr lang="en-US" sz="3600" dirty="0"/>
              <a:t>Maximum annual amount equal to cost of attendance minus all other aid</a:t>
            </a:r>
          </a:p>
          <a:p>
            <a:endParaRPr lang="en-US" sz="3600" dirty="0"/>
          </a:p>
          <a:p>
            <a:r>
              <a:rPr lang="en-US" sz="3600" dirty="0"/>
              <a:t>Dependent on credit!!! (No adverse credit)</a:t>
            </a:r>
          </a:p>
        </p:txBody>
      </p:sp>
    </p:spTree>
    <p:extLst>
      <p:ext uri="{BB962C8B-B14F-4D97-AF65-F5344CB8AC3E}">
        <p14:creationId xmlns:p14="http://schemas.microsoft.com/office/powerpoint/2010/main" val="9384217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2CC9-F550-F245-B105-23DB02F5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Applying for Financial 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2223-9585-C74D-89FB-DEDD812CD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8538"/>
            <a:ext cx="10515600" cy="3902315"/>
          </a:xfrm>
        </p:spPr>
        <p:txBody>
          <a:bodyPr>
            <a:normAutofit/>
          </a:bodyPr>
          <a:lstStyle/>
          <a:p>
            <a:r>
              <a:rPr lang="en-US" sz="3600" dirty="0"/>
              <a:t>FAFSA (Free Application for Federal Student Aid)</a:t>
            </a:r>
          </a:p>
          <a:p>
            <a:endParaRPr lang="en-US" sz="3600" dirty="0"/>
          </a:p>
          <a:p>
            <a:r>
              <a:rPr lang="en-US" sz="3600" dirty="0"/>
              <a:t>ETA (Express Tap Application)</a:t>
            </a:r>
          </a:p>
          <a:p>
            <a:endParaRPr lang="en-US" sz="3600" dirty="0"/>
          </a:p>
          <a:p>
            <a:r>
              <a:rPr lang="en-US" sz="3600" dirty="0"/>
              <a:t>Supplemental &amp; institutional applications</a:t>
            </a:r>
          </a:p>
        </p:txBody>
      </p:sp>
    </p:spTree>
    <p:extLst>
      <p:ext uri="{BB962C8B-B14F-4D97-AF65-F5344CB8AC3E}">
        <p14:creationId xmlns:p14="http://schemas.microsoft.com/office/powerpoint/2010/main" val="8449743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2CC9-F550-F245-B105-23DB02F5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FAFSA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2223-9585-C74D-89FB-DEDD812CD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35000"/>
              </a:spcBef>
              <a:spcAft>
                <a:spcPct val="30000"/>
              </a:spcAft>
            </a:pPr>
            <a:r>
              <a:rPr lang="en-US" sz="3600" dirty="0"/>
              <a:t>Main federal aid application</a:t>
            </a:r>
          </a:p>
          <a:p>
            <a:pPr>
              <a:spcBef>
                <a:spcPct val="35000"/>
              </a:spcBef>
              <a:spcAft>
                <a:spcPct val="30000"/>
              </a:spcAft>
            </a:pPr>
            <a:r>
              <a:rPr lang="en-US" sz="3600" dirty="0"/>
              <a:t>Available in online and paper formats</a:t>
            </a:r>
          </a:p>
          <a:p>
            <a:pPr>
              <a:spcBef>
                <a:spcPct val="35000"/>
              </a:spcBef>
              <a:spcAft>
                <a:spcPct val="30000"/>
              </a:spcAft>
            </a:pPr>
            <a:r>
              <a:rPr lang="en-US" sz="3600" dirty="0"/>
              <a:t>Collects income, asset, and household size information</a:t>
            </a:r>
          </a:p>
          <a:p>
            <a:pPr>
              <a:spcBef>
                <a:spcPct val="35000"/>
              </a:spcBef>
              <a:spcAft>
                <a:spcPct val="30000"/>
              </a:spcAft>
            </a:pPr>
            <a:r>
              <a:rPr lang="en-US" sz="3600" dirty="0"/>
              <a:t>Apply as soon as possible once available (December)</a:t>
            </a:r>
          </a:p>
          <a:p>
            <a:pPr>
              <a:spcBef>
                <a:spcPct val="35000"/>
              </a:spcBef>
              <a:spcAft>
                <a:spcPct val="30000"/>
              </a:spcAft>
            </a:pPr>
            <a:r>
              <a:rPr lang="en-US" sz="3600" dirty="0"/>
              <a:t>Use 2022 Tax Return (2024-2025 Year)</a:t>
            </a:r>
          </a:p>
        </p:txBody>
      </p:sp>
    </p:spTree>
    <p:extLst>
      <p:ext uri="{BB962C8B-B14F-4D97-AF65-F5344CB8AC3E}">
        <p14:creationId xmlns:p14="http://schemas.microsoft.com/office/powerpoint/2010/main" val="1042722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2CC9-F550-F245-B105-23DB02F5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What You Report – Student and Parent(s)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2223-9585-C74D-89FB-DEDD812CD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35000"/>
              </a:spcBef>
              <a:spcAft>
                <a:spcPct val="30000"/>
              </a:spcAft>
            </a:pPr>
            <a:r>
              <a:rPr lang="en-US" sz="3600" dirty="0"/>
              <a:t>Income and Taxes Paid</a:t>
            </a:r>
          </a:p>
          <a:p>
            <a:pPr>
              <a:spcBef>
                <a:spcPct val="35000"/>
              </a:spcBef>
              <a:spcAft>
                <a:spcPct val="30000"/>
              </a:spcAft>
            </a:pPr>
            <a:r>
              <a:rPr lang="en-US" sz="3600" dirty="0"/>
              <a:t>Child Support (paid or received)</a:t>
            </a:r>
          </a:p>
          <a:p>
            <a:pPr>
              <a:spcBef>
                <a:spcPct val="35000"/>
              </a:spcBef>
              <a:spcAft>
                <a:spcPct val="30000"/>
              </a:spcAft>
            </a:pPr>
            <a:r>
              <a:rPr lang="en-US" sz="3600" dirty="0"/>
              <a:t>Non-Retirement Investments</a:t>
            </a:r>
          </a:p>
          <a:p>
            <a:pPr>
              <a:spcBef>
                <a:spcPct val="35000"/>
              </a:spcBef>
              <a:spcAft>
                <a:spcPct val="30000"/>
              </a:spcAft>
            </a:pPr>
            <a:r>
              <a:rPr lang="en-US" sz="3600" dirty="0"/>
              <a:t>Cash, Savings, Checking</a:t>
            </a:r>
          </a:p>
          <a:p>
            <a:pPr>
              <a:spcBef>
                <a:spcPct val="35000"/>
              </a:spcBef>
              <a:spcAft>
                <a:spcPct val="30000"/>
              </a:spcAft>
            </a:pPr>
            <a:r>
              <a:rPr lang="en-US" sz="3600" dirty="0"/>
              <a:t>Business/Real Estate Net Worth</a:t>
            </a:r>
          </a:p>
          <a:p>
            <a:pPr>
              <a:spcBef>
                <a:spcPct val="35000"/>
              </a:spcBef>
              <a:spcAft>
                <a:spcPct val="30000"/>
              </a:spcAft>
            </a:pPr>
            <a:r>
              <a:rPr lang="en-US" sz="3600" dirty="0"/>
              <a:t>Number in Household and College</a:t>
            </a:r>
          </a:p>
          <a:p>
            <a:pPr>
              <a:spcBef>
                <a:spcPct val="35000"/>
              </a:spcBef>
              <a:spcAft>
                <a:spcPct val="30000"/>
              </a:spcAft>
            </a:pPr>
            <a:r>
              <a:rPr lang="en-US" sz="3600" dirty="0"/>
              <a:t>Resident Farm</a:t>
            </a:r>
          </a:p>
        </p:txBody>
      </p:sp>
    </p:spTree>
    <p:extLst>
      <p:ext uri="{BB962C8B-B14F-4D97-AF65-F5344CB8AC3E}">
        <p14:creationId xmlns:p14="http://schemas.microsoft.com/office/powerpoint/2010/main" val="5526446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2CC9-F550-F245-B105-23DB02F5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What You Don’t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2223-9585-C74D-89FB-DEDD812CD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35000"/>
              </a:spcBef>
              <a:spcAft>
                <a:spcPct val="30000"/>
              </a:spcAft>
            </a:pPr>
            <a:r>
              <a:rPr lang="en-US" sz="3600" dirty="0"/>
              <a:t>Retirement Investments</a:t>
            </a:r>
          </a:p>
          <a:p>
            <a:pPr>
              <a:spcBef>
                <a:spcPct val="35000"/>
              </a:spcBef>
              <a:spcAft>
                <a:spcPct val="30000"/>
              </a:spcAft>
            </a:pPr>
            <a:r>
              <a:rPr lang="en-US" sz="3600" dirty="0"/>
              <a:t>Value of Home or Amount of Mortgage</a:t>
            </a:r>
          </a:p>
          <a:p>
            <a:pPr>
              <a:spcBef>
                <a:spcPct val="35000"/>
              </a:spcBef>
              <a:spcAft>
                <a:spcPct val="30000"/>
              </a:spcAft>
            </a:pPr>
            <a:r>
              <a:rPr lang="en-US" sz="3600" dirty="0"/>
              <a:t>Value of Car</a:t>
            </a:r>
          </a:p>
          <a:p>
            <a:pPr>
              <a:spcBef>
                <a:spcPct val="35000"/>
              </a:spcBef>
              <a:spcAft>
                <a:spcPct val="30000"/>
              </a:spcAft>
            </a:pPr>
            <a:r>
              <a:rPr lang="en-US" sz="3600" dirty="0"/>
              <a:t>Debt</a:t>
            </a:r>
          </a:p>
        </p:txBody>
      </p:sp>
    </p:spTree>
    <p:extLst>
      <p:ext uri="{BB962C8B-B14F-4D97-AF65-F5344CB8AC3E}">
        <p14:creationId xmlns:p14="http://schemas.microsoft.com/office/powerpoint/2010/main" val="39067950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2CC9-F550-F245-B105-23DB02F5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Who Counts as a Parent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2223-9585-C74D-89FB-DEDD812CD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35000"/>
              </a:spcBef>
              <a:spcAft>
                <a:spcPct val="30000"/>
              </a:spcAft>
            </a:pPr>
            <a:r>
              <a:rPr lang="en-US" sz="3600" dirty="0"/>
              <a:t>Biological Parents Living Together</a:t>
            </a:r>
          </a:p>
          <a:p>
            <a:pPr>
              <a:spcBef>
                <a:spcPct val="35000"/>
              </a:spcBef>
              <a:spcAft>
                <a:spcPct val="30000"/>
              </a:spcAft>
            </a:pPr>
            <a:r>
              <a:rPr lang="en-US" sz="3600" dirty="0"/>
              <a:t>Divorced/Separated:</a:t>
            </a:r>
          </a:p>
          <a:p>
            <a:pPr lvl="1">
              <a:spcBef>
                <a:spcPct val="35000"/>
              </a:spcBef>
              <a:spcAft>
                <a:spcPct val="30000"/>
              </a:spcAft>
            </a:pPr>
            <a:r>
              <a:rPr lang="en-US" sz="3200" dirty="0"/>
              <a:t>Biological parent who provides most support</a:t>
            </a:r>
          </a:p>
          <a:p>
            <a:pPr lvl="1">
              <a:spcBef>
                <a:spcPct val="35000"/>
              </a:spcBef>
              <a:spcAft>
                <a:spcPct val="30000"/>
              </a:spcAft>
            </a:pPr>
            <a:r>
              <a:rPr lang="en-US" sz="3200" dirty="0"/>
              <a:t>That parent’s new spouse, if remarried</a:t>
            </a:r>
          </a:p>
          <a:p>
            <a:pPr>
              <a:spcBef>
                <a:spcPct val="35000"/>
              </a:spcBef>
              <a:spcAft>
                <a:spcPct val="30000"/>
              </a:spcAft>
            </a:pPr>
            <a:r>
              <a:rPr lang="en-US" sz="3600" dirty="0"/>
              <a:t>Adoptive Parent(s)</a:t>
            </a:r>
          </a:p>
        </p:txBody>
      </p:sp>
    </p:spTree>
    <p:extLst>
      <p:ext uri="{BB962C8B-B14F-4D97-AF65-F5344CB8AC3E}">
        <p14:creationId xmlns:p14="http://schemas.microsoft.com/office/powerpoint/2010/main" val="26011561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5540A-355E-104B-9037-5BAA87D85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FAFSA - https://studentaid.gov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0406C5-8000-7581-AC5F-1F9E22642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3961" y="2161265"/>
            <a:ext cx="8784077" cy="295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960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2CC9-F550-F245-B105-23DB02F54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450467" cy="1325563"/>
          </a:xfrm>
        </p:spPr>
        <p:txBody>
          <a:bodyPr>
            <a:noAutofit/>
          </a:bodyPr>
          <a:lstStyle/>
          <a:p>
            <a:r>
              <a:rPr lang="en-US" sz="4400" dirty="0"/>
              <a:t>FSA ID – https://studentaid.gov/fsa-id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2223-9585-C74D-89FB-DEDD812CDE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Parent and student should each get an ID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What you will need: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Parent SSN</a:t>
            </a:r>
          </a:p>
          <a:p>
            <a:pPr>
              <a:spcBef>
                <a:spcPts val="0"/>
              </a:spcBef>
            </a:pPr>
            <a:r>
              <a:rPr lang="en-US" dirty="0"/>
              <a:t>Parent cell # or e-mail address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Student SSN</a:t>
            </a:r>
          </a:p>
          <a:p>
            <a:pPr>
              <a:spcBef>
                <a:spcPts val="0"/>
              </a:spcBef>
            </a:pPr>
            <a:r>
              <a:rPr lang="en-US" dirty="0"/>
              <a:t>Student cell # or e-mail address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0CD62D20-E21A-D046-957A-EA3505760E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0405" y="1348396"/>
            <a:ext cx="4678262" cy="4828567"/>
          </a:xfrm>
        </p:spPr>
      </p:pic>
    </p:spTree>
    <p:extLst>
      <p:ext uri="{BB962C8B-B14F-4D97-AF65-F5344CB8AC3E}">
        <p14:creationId xmlns:p14="http://schemas.microsoft.com/office/powerpoint/2010/main" val="30416989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2CC9-F550-F245-B105-23DB02F5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Provide Consent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2223-9585-C74D-89FB-DEDD812CD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1099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Student and parent(s) must provide consent</a:t>
            </a:r>
          </a:p>
          <a:p>
            <a:r>
              <a:rPr lang="en-US" sz="3600" dirty="0"/>
              <a:t>If tax filing status is married filing jointly, only one parent needs to provide consent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CAFFD305-A7B4-4516-B3C9-8744B574C7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9"/>
          <a:stretch/>
        </p:blipFill>
        <p:spPr>
          <a:xfrm>
            <a:off x="5144321" y="1143000"/>
            <a:ext cx="6595196" cy="470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715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2CC9-F550-F245-B105-23DB02F54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12296" cy="1325563"/>
          </a:xfrm>
        </p:spPr>
        <p:txBody>
          <a:bodyPr>
            <a:noAutofit/>
          </a:bodyPr>
          <a:lstStyle/>
          <a:p>
            <a:r>
              <a:rPr lang="en-US" sz="4400" b="0" dirty="0"/>
              <a:t>Inviting Parent(s)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2223-9585-C74D-89FB-DEDD812CD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80281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0" dirty="0"/>
              <a:t>The student enters parent information to invite them to complete parent sections.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0CD62D20-E21A-D046-957A-EA3505760E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3858" y="369329"/>
            <a:ext cx="6257941" cy="5807634"/>
          </a:xfrm>
        </p:spPr>
      </p:pic>
    </p:spTree>
    <p:extLst>
      <p:ext uri="{BB962C8B-B14F-4D97-AF65-F5344CB8AC3E}">
        <p14:creationId xmlns:p14="http://schemas.microsoft.com/office/powerpoint/2010/main" val="1169143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2CC9-F550-F245-B105-23DB02F5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Cost of Attendance (COA)</a:t>
            </a:r>
            <a:br>
              <a:rPr lang="en-US" sz="4400" dirty="0"/>
            </a:br>
            <a:r>
              <a:rPr lang="en-US" sz="4400" dirty="0"/>
              <a:t>“The Budget”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2223-9585-C74D-89FB-DEDD812CD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1066"/>
            <a:ext cx="10515600" cy="3902315"/>
          </a:xfrm>
        </p:spPr>
        <p:txBody>
          <a:bodyPr/>
          <a:lstStyle/>
          <a:p>
            <a:pPr>
              <a:spcBef>
                <a:spcPct val="55000"/>
              </a:spcBef>
              <a:spcAft>
                <a:spcPct val="30000"/>
              </a:spcAft>
            </a:pPr>
            <a:r>
              <a:rPr lang="en-US" dirty="0"/>
              <a:t>Determined by the college or university</a:t>
            </a:r>
          </a:p>
          <a:p>
            <a:pPr>
              <a:spcBef>
                <a:spcPct val="55000"/>
              </a:spcBef>
              <a:spcAft>
                <a:spcPct val="30000"/>
              </a:spcAft>
            </a:pPr>
            <a:r>
              <a:rPr lang="en-US" dirty="0"/>
              <a:t>Direct costs</a:t>
            </a:r>
          </a:p>
          <a:p>
            <a:pPr>
              <a:spcBef>
                <a:spcPct val="55000"/>
              </a:spcBef>
              <a:spcAft>
                <a:spcPct val="30000"/>
              </a:spcAft>
            </a:pPr>
            <a:r>
              <a:rPr lang="en-US" dirty="0"/>
              <a:t>Indirect costs</a:t>
            </a:r>
          </a:p>
          <a:p>
            <a:pPr>
              <a:spcBef>
                <a:spcPct val="55000"/>
              </a:spcBef>
              <a:spcAft>
                <a:spcPct val="30000"/>
              </a:spcAft>
            </a:pPr>
            <a:r>
              <a:rPr lang="en-US" dirty="0"/>
              <a:t>Vary widely from college to college</a:t>
            </a:r>
          </a:p>
        </p:txBody>
      </p:sp>
    </p:spTree>
    <p:extLst>
      <p:ext uri="{BB962C8B-B14F-4D97-AF65-F5344CB8AC3E}">
        <p14:creationId xmlns:p14="http://schemas.microsoft.com/office/powerpoint/2010/main" val="12649520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5540A-355E-104B-9037-5BAA87D85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59347" cy="1325563"/>
          </a:xfrm>
        </p:spPr>
        <p:txBody>
          <a:bodyPr>
            <a:normAutofit/>
          </a:bodyPr>
          <a:lstStyle/>
          <a:p>
            <a:r>
              <a:rPr lang="en-US" sz="4400" dirty="0"/>
              <a:t>Reporting Income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603957-BCFD-ADBA-6CF7-A69AEB045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6956" y="806411"/>
            <a:ext cx="7270379" cy="190349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6758FB1-C4C6-9F0D-27DD-E149A802D6F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3802811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System Font Regular"/>
              <a:buChar char="–"/>
              <a:defRPr sz="2800" kern="120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System Font Regular"/>
              <a:buChar char="–"/>
              <a:defRPr sz="2400" kern="120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The 2024-2025 FAFSA will look at 2022 income.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A64468BF-9798-AC6C-206A-A0A9895BD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308" y="2404400"/>
            <a:ext cx="6931972" cy="2029984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B687839E-BEEC-E423-D2F0-FD51E0F220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956" y="4215567"/>
            <a:ext cx="6870718" cy="202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628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5540A-355E-104B-9037-5BAA87D85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793521" cy="1325563"/>
          </a:xfrm>
        </p:spPr>
        <p:txBody>
          <a:bodyPr>
            <a:normAutofit/>
          </a:bodyPr>
          <a:lstStyle/>
          <a:p>
            <a:r>
              <a:rPr lang="en-US" sz="4400" dirty="0"/>
              <a:t>Submitting the FAFSA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5DC74E-A164-69D8-702A-78890142E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1143" y="1050416"/>
            <a:ext cx="7634377" cy="451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558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2CC9-F550-F245-B105-23DB02F5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Prior–Prior Year Data (PPY)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2223-9585-C74D-89FB-DEDD812CD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b="0" kern="0" dirty="0"/>
              <a:t>FAFSA and other applications completed with tax info from PPY</a:t>
            </a:r>
          </a:p>
          <a:p>
            <a:endParaRPr lang="en-US" sz="3600" b="0" kern="0" dirty="0"/>
          </a:p>
          <a:p>
            <a:r>
              <a:rPr lang="en-US" sz="3600" b="0" kern="0" dirty="0"/>
              <a:t>Don’t forget to use 2022 tax information for 2024-2025 (school year) FAFSA</a:t>
            </a:r>
          </a:p>
          <a:p>
            <a:endParaRPr lang="en-US" sz="3600" b="0" kern="0" dirty="0"/>
          </a:p>
          <a:p>
            <a:r>
              <a:rPr lang="en-US" sz="3600" kern="0" dirty="0">
                <a:solidFill>
                  <a:srgbClr val="F76900"/>
                </a:solidFill>
              </a:rPr>
              <a:t>Asset and household info from current year!</a:t>
            </a:r>
          </a:p>
          <a:p>
            <a:r>
              <a:rPr lang="en-US" sz="3600" kern="0" dirty="0">
                <a:solidFill>
                  <a:srgbClr val="000E54"/>
                </a:solidFill>
              </a:rPr>
              <a:t>Child support is reported for the last complete calendar year</a:t>
            </a:r>
          </a:p>
        </p:txBody>
      </p:sp>
    </p:spTree>
    <p:extLst>
      <p:ext uri="{BB962C8B-B14F-4D97-AF65-F5344CB8AC3E}">
        <p14:creationId xmlns:p14="http://schemas.microsoft.com/office/powerpoint/2010/main" val="41274076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2CC9-F550-F245-B105-23DB02F5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New York State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2223-9585-C74D-89FB-DEDD812CD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FontTx/>
              <a:buNone/>
            </a:pPr>
            <a:r>
              <a:rPr lang="en-US" sz="3600" u="sng" dirty="0"/>
              <a:t>www.hesc.com</a:t>
            </a:r>
            <a:r>
              <a:rPr lang="en-US" sz="3600" dirty="0"/>
              <a:t> or </a:t>
            </a:r>
            <a:r>
              <a:rPr lang="en-US" sz="3600" u="sng" dirty="0"/>
              <a:t>www.tapweb.org/totw</a:t>
            </a:r>
          </a:p>
          <a:p>
            <a:endParaRPr lang="en-US" sz="3600" dirty="0"/>
          </a:p>
          <a:p>
            <a:r>
              <a:rPr lang="en-US" sz="3600" dirty="0"/>
              <a:t>Application for NY State Grant Program</a:t>
            </a:r>
          </a:p>
          <a:p>
            <a:endParaRPr lang="en-US" sz="3600" dirty="0"/>
          </a:p>
          <a:p>
            <a:r>
              <a:rPr lang="en-US" sz="3600" dirty="0"/>
              <a:t>Complete with FAFSA</a:t>
            </a:r>
          </a:p>
          <a:p>
            <a:endParaRPr lang="en-US" sz="3600" dirty="0"/>
          </a:p>
          <a:p>
            <a:r>
              <a:rPr lang="en-US" sz="3600" dirty="0"/>
              <a:t>EXCELSIOR, DREAM, STEM all require separate applications</a:t>
            </a:r>
          </a:p>
        </p:txBody>
      </p:sp>
    </p:spTree>
    <p:extLst>
      <p:ext uri="{BB962C8B-B14F-4D97-AF65-F5344CB8AC3E}">
        <p14:creationId xmlns:p14="http://schemas.microsoft.com/office/powerpoint/2010/main" val="15343224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2CC9-F550-F245-B105-23DB02F5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Supplemental &amp; Institutional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2223-9585-C74D-89FB-DEDD812CD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Check with each school for additional requirements</a:t>
            </a:r>
          </a:p>
          <a:p>
            <a:endParaRPr lang="en-US" sz="3600" dirty="0"/>
          </a:p>
          <a:p>
            <a:r>
              <a:rPr lang="en-US" sz="3600" dirty="0"/>
              <a:t>CSS Profile (College Board)</a:t>
            </a:r>
          </a:p>
          <a:p>
            <a:pPr marL="0" indent="0">
              <a:buNone/>
            </a:pPr>
            <a:r>
              <a:rPr lang="en-US" sz="3600" dirty="0"/>
              <a:t>	https://cssprofile.org</a:t>
            </a:r>
          </a:p>
          <a:p>
            <a:endParaRPr lang="en-US" sz="3600" dirty="0"/>
          </a:p>
          <a:p>
            <a:r>
              <a:rPr lang="en-US" sz="3600" dirty="0"/>
              <a:t>Unique institutional applications</a:t>
            </a:r>
          </a:p>
        </p:txBody>
      </p:sp>
    </p:spTree>
    <p:extLst>
      <p:ext uri="{BB962C8B-B14F-4D97-AF65-F5344CB8AC3E}">
        <p14:creationId xmlns:p14="http://schemas.microsoft.com/office/powerpoint/2010/main" val="13996327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2CC9-F550-F245-B105-23DB02F5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Application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2223-9585-C74D-89FB-DEDD812CD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600" dirty="0"/>
              <a:t>FAFSA and TAP results sent to student and all listed colleges</a:t>
            </a:r>
          </a:p>
          <a:p>
            <a:pPr>
              <a:spcBef>
                <a:spcPct val="50000"/>
              </a:spcBef>
            </a:pPr>
            <a:endParaRPr lang="en-US" sz="3600" dirty="0"/>
          </a:p>
          <a:p>
            <a:pPr>
              <a:spcBef>
                <a:spcPct val="50000"/>
              </a:spcBef>
            </a:pPr>
            <a:r>
              <a:rPr lang="en-US" sz="3600" dirty="0"/>
              <a:t>Colleges create and provide aid packages</a:t>
            </a:r>
          </a:p>
        </p:txBody>
      </p:sp>
    </p:spTree>
    <p:extLst>
      <p:ext uri="{BB962C8B-B14F-4D97-AF65-F5344CB8AC3E}">
        <p14:creationId xmlns:p14="http://schemas.microsoft.com/office/powerpoint/2010/main" val="37554317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2CC9-F550-F245-B105-23DB02F54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932208" cy="1325563"/>
          </a:xfrm>
        </p:spPr>
        <p:txBody>
          <a:bodyPr>
            <a:noAutofit/>
          </a:bodyPr>
          <a:lstStyle/>
          <a:p>
            <a:r>
              <a:rPr lang="en-US" sz="4400" dirty="0"/>
              <a:t>Financial Aid</a:t>
            </a:r>
            <a:br>
              <a:rPr lang="en-US" sz="4400" dirty="0"/>
            </a:br>
            <a:r>
              <a:rPr lang="en-US" sz="4400" dirty="0"/>
              <a:t>Award Letters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0CD62D20-E21A-D046-957A-EA3505760E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5892" y="365125"/>
            <a:ext cx="4810968" cy="5951779"/>
          </a:xfrm>
        </p:spPr>
      </p:pic>
    </p:spTree>
    <p:extLst>
      <p:ext uri="{BB962C8B-B14F-4D97-AF65-F5344CB8AC3E}">
        <p14:creationId xmlns:p14="http://schemas.microsoft.com/office/powerpoint/2010/main" val="41770223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Award Letters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00F4E8-D93A-45BF-4899-A244436DC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330" y="1690688"/>
            <a:ext cx="6779340" cy="22313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77FB67-FAF0-11A6-94C2-36C010FC1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330" y="4161385"/>
            <a:ext cx="6779340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691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Award Letters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A51628-4A2D-EDEF-4428-2B21053E8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282" y="1525384"/>
            <a:ext cx="6785436" cy="12193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6873F6-908D-0E4B-5B94-4C945C72A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378" y="3095894"/>
            <a:ext cx="6779340" cy="29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451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2CC9-F550-F245-B105-23DB02F5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Frequent Application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2223-9585-C74D-89FB-DEDD812CD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sz="3600" dirty="0"/>
              <a:t>Social Security Numbers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endParaRPr lang="en-US" sz="3600" dirty="0"/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sz="3600" dirty="0"/>
              <a:t>Divorced/remarried parental information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endParaRPr lang="en-US" sz="3600" dirty="0"/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sz="3600" dirty="0"/>
              <a:t>Untaxed income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endParaRPr lang="en-US" sz="3600" dirty="0"/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sz="3600" dirty="0"/>
              <a:t>U.S. income tax paid </a:t>
            </a:r>
          </a:p>
        </p:txBody>
      </p:sp>
    </p:spTree>
    <p:extLst>
      <p:ext uri="{BB962C8B-B14F-4D97-AF65-F5344CB8AC3E}">
        <p14:creationId xmlns:p14="http://schemas.microsoft.com/office/powerpoint/2010/main" val="3544247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2CC9-F550-F245-B105-23DB02F5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Cost of Attendance (COA)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2223-9585-C74D-89FB-DEDD812CD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Tuition and Fees</a:t>
            </a:r>
          </a:p>
          <a:p>
            <a:r>
              <a:rPr lang="en-US" dirty="0"/>
              <a:t>Room and Board</a:t>
            </a:r>
          </a:p>
          <a:p>
            <a:r>
              <a:rPr lang="en-US" dirty="0"/>
              <a:t>Books and Supplies</a:t>
            </a:r>
          </a:p>
          <a:p>
            <a:r>
              <a:rPr lang="en-US" dirty="0"/>
              <a:t>Transportation</a:t>
            </a:r>
          </a:p>
          <a:p>
            <a:r>
              <a:rPr lang="en-US" dirty="0"/>
              <a:t>Personal Expenses</a:t>
            </a:r>
          </a:p>
          <a:p>
            <a:endParaRPr lang="en-US" dirty="0"/>
          </a:p>
          <a:p>
            <a:r>
              <a:rPr lang="en-US" dirty="0"/>
              <a:t>computer, travel abroad, child care, etc.</a:t>
            </a:r>
          </a:p>
        </p:txBody>
      </p:sp>
    </p:spTree>
    <p:extLst>
      <p:ext uri="{BB962C8B-B14F-4D97-AF65-F5344CB8AC3E}">
        <p14:creationId xmlns:p14="http://schemas.microsoft.com/office/powerpoint/2010/main" val="27019060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2CC9-F550-F245-B105-23DB02F5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Frequent Application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2223-9585-C74D-89FB-DEDD812CD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sz="3600" dirty="0"/>
              <a:t>Household size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endParaRPr lang="en-US" sz="3600" dirty="0"/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sz="3600" dirty="0"/>
              <a:t>Number of household members in college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endParaRPr lang="en-US" sz="3600" dirty="0"/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sz="3600" dirty="0"/>
              <a:t>Real estate and investment net worth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endParaRPr lang="en-US" sz="3600" dirty="0"/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sz="3600" dirty="0"/>
              <a:t>Dependency Status</a:t>
            </a:r>
          </a:p>
        </p:txBody>
      </p:sp>
    </p:spTree>
    <p:extLst>
      <p:ext uri="{BB962C8B-B14F-4D97-AF65-F5344CB8AC3E}">
        <p14:creationId xmlns:p14="http://schemas.microsoft.com/office/powerpoint/2010/main" val="19768387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2CC9-F550-F245-B105-23DB02F5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Special Circumstances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2223-9585-C74D-89FB-DEDD812CD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ct val="30000"/>
              </a:spcAft>
            </a:pPr>
            <a:r>
              <a:rPr lang="en-US" sz="3600" dirty="0"/>
              <a:t>Cannot report on FAFSA</a:t>
            </a:r>
          </a:p>
          <a:p>
            <a:pPr>
              <a:spcAft>
                <a:spcPct val="30000"/>
              </a:spcAft>
            </a:pPr>
            <a:r>
              <a:rPr lang="en-US" sz="3600" dirty="0"/>
              <a:t>Send explanation to financial aid office at each college</a:t>
            </a:r>
          </a:p>
          <a:p>
            <a:pPr>
              <a:spcAft>
                <a:spcPct val="30000"/>
              </a:spcAft>
            </a:pPr>
            <a:r>
              <a:rPr lang="en-US" sz="3600" dirty="0"/>
              <a:t>College will review special circumstances</a:t>
            </a:r>
          </a:p>
          <a:p>
            <a:pPr marL="798513" lvl="1" indent="-341313"/>
            <a:r>
              <a:rPr lang="en-US" sz="3200" dirty="0"/>
              <a:t>Request additional documentation</a:t>
            </a:r>
          </a:p>
          <a:p>
            <a:pPr marL="798513" lvl="1" indent="-341313"/>
            <a:r>
              <a:rPr lang="en-US" sz="3200" dirty="0"/>
              <a:t>Decisions are final and cannot be appealed to U.S.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13164967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2CC9-F550-F245-B105-23DB02F5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Special Circumstances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2223-9585-C74D-89FB-DEDD812CD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100000"/>
              </a:spcBef>
            </a:pPr>
            <a:r>
              <a:rPr lang="en-US" sz="3600" dirty="0"/>
              <a:t>Change in employment status</a:t>
            </a:r>
          </a:p>
          <a:p>
            <a:pPr>
              <a:spcBef>
                <a:spcPct val="100000"/>
              </a:spcBef>
            </a:pPr>
            <a:r>
              <a:rPr lang="en-US" sz="3600" dirty="0"/>
              <a:t>Medical expenses not covered by insurance</a:t>
            </a:r>
          </a:p>
          <a:p>
            <a:pPr>
              <a:spcBef>
                <a:spcPct val="100000"/>
              </a:spcBef>
            </a:pPr>
            <a:r>
              <a:rPr lang="en-US" sz="3600" dirty="0"/>
              <a:t>Change in parent marital status</a:t>
            </a:r>
          </a:p>
          <a:p>
            <a:pPr>
              <a:spcBef>
                <a:spcPct val="100000"/>
              </a:spcBef>
            </a:pPr>
            <a:r>
              <a:rPr lang="en-US" sz="3600" dirty="0"/>
              <a:t>Unusual dependent care expenses</a:t>
            </a:r>
          </a:p>
        </p:txBody>
      </p:sp>
    </p:spTree>
    <p:extLst>
      <p:ext uri="{BB962C8B-B14F-4D97-AF65-F5344CB8AC3E}">
        <p14:creationId xmlns:p14="http://schemas.microsoft.com/office/powerpoint/2010/main" val="35990627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2CC9-F550-F245-B105-23DB02F5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What Does It All Mean?</a:t>
            </a:r>
            <a:br>
              <a:rPr lang="en-US" sz="4400" dirty="0"/>
            </a:br>
            <a:r>
              <a:rPr lang="en-US" sz="4400" dirty="0"/>
              <a:t>Things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2223-9585-C74D-89FB-DEDD812CD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3428"/>
            <a:ext cx="10515600" cy="3695281"/>
          </a:xfrm>
        </p:spPr>
        <p:txBody>
          <a:bodyPr>
            <a:normAutofit/>
          </a:bodyPr>
          <a:lstStyle/>
          <a:p>
            <a:r>
              <a:rPr lang="en-US" sz="3600" dirty="0"/>
              <a:t>Compare bottom line cost</a:t>
            </a:r>
          </a:p>
          <a:p>
            <a:r>
              <a:rPr lang="en-US" sz="3600" dirty="0"/>
              <a:t>Compare gift aid/self-help aid ratio</a:t>
            </a:r>
          </a:p>
          <a:p>
            <a:r>
              <a:rPr lang="en-US" sz="3600" dirty="0"/>
              <a:t>Consider amount of work-study award</a:t>
            </a:r>
          </a:p>
          <a:p>
            <a:r>
              <a:rPr lang="en-US" sz="3600" dirty="0"/>
              <a:t>Review scholarship and grant criteria</a:t>
            </a:r>
          </a:p>
          <a:p>
            <a:r>
              <a:rPr lang="en-US" sz="3600" dirty="0"/>
              <a:t>Investigate outside/private funding</a:t>
            </a:r>
          </a:p>
        </p:txBody>
      </p:sp>
    </p:spTree>
    <p:extLst>
      <p:ext uri="{BB962C8B-B14F-4D97-AF65-F5344CB8AC3E}">
        <p14:creationId xmlns:p14="http://schemas.microsoft.com/office/powerpoint/2010/main" val="38616616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6ED1F-B1F3-A546-A5B1-D62E87F77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Thank you!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88FECA49-8363-484E-8180-9995EF7E4F71}"/>
              </a:ext>
            </a:extLst>
          </p:cNvPr>
          <p:cNvSpPr txBox="1"/>
          <p:nvPr/>
        </p:nvSpPr>
        <p:spPr>
          <a:xfrm>
            <a:off x="740664" y="4190828"/>
            <a:ext cx="4357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FFFFFF"/>
                </a:solidFill>
                <a:latin typeface="Sherman Sans Book" pitchFamily="2" charset="77"/>
                <a:ea typeface="Sherman Sans Book" pitchFamily="2" charset="77"/>
                <a:cs typeface="Verdana" panose="020B0604030504040204" pitchFamily="34" charset="0"/>
              </a:rPr>
              <a:t>Cathy Hill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herman Sans Book" pitchFamily="2" charset="77"/>
              <a:ea typeface="Sherman Sans Book" pitchFamily="2" charset="77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FFFFFF"/>
                </a:solidFill>
                <a:latin typeface="Sherman Sans Book" pitchFamily="2" charset="77"/>
                <a:ea typeface="Sherman Sans Book" pitchFamily="2" charset="77"/>
                <a:cs typeface="Verdana" panose="020B0604030504040204" pitchFamily="34" charset="0"/>
              </a:rPr>
              <a:t>Assistant Director of Financial Aid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herman Sans Book" pitchFamily="2" charset="77"/>
              <a:ea typeface="Sherman Sans Book" pitchFamily="2" charset="77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FFFFFF"/>
                </a:solidFill>
                <a:latin typeface="Sherman Sans Book" pitchFamily="2" charset="77"/>
                <a:ea typeface="Sherman Sans Book" pitchFamily="2" charset="77"/>
                <a:cs typeface="Verdana" panose="020B0604030504040204" pitchFamily="34" charset="0"/>
              </a:rPr>
              <a:t>finaidt3@syr.edu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herman Sans Book" pitchFamily="2" charset="77"/>
              <a:ea typeface="Sherman Sans Book" pitchFamily="2" charset="77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492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5540A-355E-104B-9037-5BAA87D85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9471"/>
          </a:xfrm>
        </p:spPr>
        <p:txBody>
          <a:bodyPr>
            <a:normAutofit/>
          </a:bodyPr>
          <a:lstStyle/>
          <a:p>
            <a:r>
              <a:rPr lang="en-US" sz="4400" dirty="0"/>
              <a:t>Cost of Attendance Comparison</a:t>
            </a:r>
          </a:p>
        </p:txBody>
      </p:sp>
      <p:graphicFrame>
        <p:nvGraphicFramePr>
          <p:cNvPr id="6" name="Table Placeholder 2" descr="This table uses 5 columns and 5 rows to provide an example for the PowerPoint presentation creator. The table was meant to be used as a base for the user. " title="Table Example">
            <a:extLst>
              <a:ext uri="{FF2B5EF4-FFF2-40B4-BE49-F238E27FC236}">
                <a16:creationId xmlns:a16="http://schemas.microsoft.com/office/drawing/2014/main" id="{87A8A2FE-4305-0746-A419-2F29A2A78FB3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2624358123"/>
              </p:ext>
            </p:extLst>
          </p:nvPr>
        </p:nvGraphicFramePr>
        <p:xfrm>
          <a:off x="838200" y="1264596"/>
          <a:ext cx="10017868" cy="443613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196832">
                  <a:extLst>
                    <a:ext uri="{9D8B030D-6E8A-4147-A177-3AD203B41FA5}">
                      <a16:colId xmlns:a16="http://schemas.microsoft.com/office/drawing/2014/main" val="3683999441"/>
                    </a:ext>
                  </a:extLst>
                </a:gridCol>
                <a:gridCol w="2461098">
                  <a:extLst>
                    <a:ext uri="{9D8B030D-6E8A-4147-A177-3AD203B41FA5}">
                      <a16:colId xmlns:a16="http://schemas.microsoft.com/office/drawing/2014/main" val="2056751666"/>
                    </a:ext>
                  </a:extLst>
                </a:gridCol>
                <a:gridCol w="2597285">
                  <a:extLst>
                    <a:ext uri="{9D8B030D-6E8A-4147-A177-3AD203B41FA5}">
                      <a16:colId xmlns:a16="http://schemas.microsoft.com/office/drawing/2014/main" val="1963066603"/>
                    </a:ext>
                  </a:extLst>
                </a:gridCol>
                <a:gridCol w="2762653">
                  <a:extLst>
                    <a:ext uri="{9D8B030D-6E8A-4147-A177-3AD203B41FA5}">
                      <a16:colId xmlns:a16="http://schemas.microsoft.com/office/drawing/2014/main" val="3024946553"/>
                    </a:ext>
                  </a:extLst>
                </a:gridCol>
              </a:tblGrid>
              <a:tr h="6665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dirty="0">
                        <a:latin typeface="Sherman Sans Bold" pitchFamily="2" charset="77"/>
                        <a:ea typeface="Sherman Sans Bold" pitchFamily="2" charset="77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Private</a:t>
                      </a:r>
                      <a:endParaRPr lang="en-US" sz="2000" baseline="300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Public In-State</a:t>
                      </a:r>
                      <a:endParaRPr lang="en-US" sz="2000" baseline="300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Community College</a:t>
                      </a:r>
                      <a:endParaRPr lang="en-US" sz="2000" baseline="300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267916748"/>
                  </a:ext>
                </a:extLst>
              </a:tr>
              <a:tr h="5693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effectLst/>
                          <a:latin typeface="Sherman Sans Book" pitchFamily="2" charset="77"/>
                          <a:ea typeface="Sherman Sans Book" pitchFamily="2" charset="77"/>
                        </a:rPr>
                        <a:t>Tuition &amp; Fees</a:t>
                      </a:r>
                      <a:endParaRPr lang="en-US" sz="2000" dirty="0">
                        <a:latin typeface="Sherman Sans Book" pitchFamily="2" charset="77"/>
                        <a:ea typeface="Sherman Sans Book" pitchFamily="2" charset="77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effectLst/>
                          <a:latin typeface="Sherman Sans Book" pitchFamily="2" charset="77"/>
                          <a:ea typeface="Sherman Sans Book" pitchFamily="2" charset="77"/>
                        </a:rPr>
                        <a:t>$39,400</a:t>
                      </a:r>
                      <a:endParaRPr lang="en-US" sz="2000" dirty="0">
                        <a:latin typeface="Sherman Sans Book" pitchFamily="2" charset="77"/>
                        <a:ea typeface="Sherman Sans Book" pitchFamily="2" charset="77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effectLst/>
                          <a:latin typeface="Sherman Sans Book" pitchFamily="2" charset="77"/>
                          <a:ea typeface="Sherman Sans Book" pitchFamily="2" charset="77"/>
                        </a:rPr>
                        <a:t>$10,940</a:t>
                      </a:r>
                      <a:endParaRPr lang="en-US" sz="2000" dirty="0">
                        <a:latin typeface="Sherman Sans Book" pitchFamily="2" charset="77"/>
                        <a:ea typeface="Sherman Sans Book" pitchFamily="2" charset="77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effectLst/>
                          <a:latin typeface="Sherman Sans Book" pitchFamily="2" charset="77"/>
                          <a:ea typeface="Sherman Sans Book" pitchFamily="2" charset="77"/>
                        </a:rPr>
                        <a:t>$3,860</a:t>
                      </a:r>
                      <a:endParaRPr lang="en-US" sz="2000" dirty="0">
                        <a:latin typeface="Sherman Sans Book" pitchFamily="2" charset="77"/>
                        <a:ea typeface="Sherman Sans Book" pitchFamily="2" charset="77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119525061"/>
                  </a:ext>
                </a:extLst>
              </a:tr>
              <a:tr h="6339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effectLst/>
                          <a:latin typeface="Sherman Sans Book" pitchFamily="2" charset="77"/>
                          <a:ea typeface="Sherman Sans Book" pitchFamily="2" charset="77"/>
                        </a:rPr>
                        <a:t>Room &amp; Board</a:t>
                      </a:r>
                      <a:endParaRPr lang="en-US" sz="2000" dirty="0">
                        <a:latin typeface="Sherman Sans Book" pitchFamily="2" charset="77"/>
                        <a:ea typeface="Sherman Sans Book" pitchFamily="2" charset="77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effectLst/>
                          <a:latin typeface="Sherman Sans Book" pitchFamily="2" charset="77"/>
                          <a:ea typeface="Sherman Sans Book" pitchFamily="2" charset="77"/>
                        </a:rPr>
                        <a:t>$14,030</a:t>
                      </a:r>
                      <a:endParaRPr lang="en-US" sz="2000" dirty="0">
                        <a:latin typeface="Sherman Sans Book" pitchFamily="2" charset="77"/>
                        <a:ea typeface="Sherman Sans Book" pitchFamily="2" charset="77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effectLst/>
                          <a:latin typeface="Sherman Sans Book" pitchFamily="2" charset="77"/>
                          <a:ea typeface="Sherman Sans Book" pitchFamily="2" charset="77"/>
                        </a:rPr>
                        <a:t>$12,310</a:t>
                      </a:r>
                      <a:endParaRPr lang="en-US" sz="2000" dirty="0">
                        <a:latin typeface="Sherman Sans Book" pitchFamily="2" charset="77"/>
                        <a:ea typeface="Sherman Sans Book" pitchFamily="2" charset="77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effectLst/>
                          <a:latin typeface="Sherman Sans Book" pitchFamily="2" charset="77"/>
                          <a:ea typeface="Sherman Sans Book" pitchFamily="2" charset="77"/>
                        </a:rPr>
                        <a:t>$9,610</a:t>
                      </a:r>
                      <a:endParaRPr lang="en-US" sz="2000" dirty="0">
                        <a:latin typeface="Sherman Sans Book" pitchFamily="2" charset="77"/>
                        <a:ea typeface="Sherman Sans Book" pitchFamily="2" charset="77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958811436"/>
                  </a:ext>
                </a:extLst>
              </a:tr>
              <a:tr h="6335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effectLst/>
                          <a:latin typeface="Sherman Sans Book" pitchFamily="2" charset="77"/>
                          <a:ea typeface="Sherman Sans Book" pitchFamily="2" charset="77"/>
                        </a:rPr>
                        <a:t>Books &amp; Supplies</a:t>
                      </a:r>
                      <a:endParaRPr lang="en-US" sz="2000" dirty="0">
                        <a:latin typeface="Sherman Sans Book" pitchFamily="2" charset="77"/>
                        <a:ea typeface="Sherman Sans Book" pitchFamily="2" charset="77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effectLst/>
                          <a:latin typeface="Sherman Sans Book" pitchFamily="2" charset="77"/>
                          <a:ea typeface="Sherman Sans Book" pitchFamily="2" charset="77"/>
                        </a:rPr>
                        <a:t>$1,240</a:t>
                      </a:r>
                      <a:endParaRPr lang="en-US" sz="2000" dirty="0">
                        <a:latin typeface="Sherman Sans Book" pitchFamily="2" charset="77"/>
                        <a:ea typeface="Sherman Sans Book" pitchFamily="2" charset="77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effectLst/>
                          <a:latin typeface="Sherman Sans Book" pitchFamily="2" charset="77"/>
                          <a:ea typeface="Sherman Sans Book" pitchFamily="2" charset="77"/>
                        </a:rPr>
                        <a:t>$1,240</a:t>
                      </a:r>
                      <a:endParaRPr lang="en-US" sz="2000" dirty="0">
                        <a:latin typeface="Sherman Sans Book" pitchFamily="2" charset="77"/>
                        <a:ea typeface="Sherman Sans Book" pitchFamily="2" charset="77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effectLst/>
                          <a:latin typeface="Sherman Sans Book" pitchFamily="2" charset="77"/>
                          <a:ea typeface="Sherman Sans Book" pitchFamily="2" charset="77"/>
                        </a:rPr>
                        <a:t>$1,460</a:t>
                      </a:r>
                      <a:endParaRPr lang="en-US" sz="2000" dirty="0">
                        <a:latin typeface="Sherman Sans Book" pitchFamily="2" charset="77"/>
                        <a:ea typeface="Sherman Sans Book" pitchFamily="2" charset="77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333815570"/>
                  </a:ext>
                </a:extLst>
              </a:tr>
              <a:tr h="6160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effectLst/>
                          <a:latin typeface="Sherman Sans Book" pitchFamily="2" charset="77"/>
                          <a:ea typeface="Sherman Sans Book" pitchFamily="2" charset="77"/>
                        </a:rPr>
                        <a:t>Transportation</a:t>
                      </a:r>
                      <a:endParaRPr lang="en-US" sz="2000" dirty="0">
                        <a:latin typeface="Sherman Sans Book" pitchFamily="2" charset="77"/>
                        <a:ea typeface="Sherman Sans Book" pitchFamily="2" charset="77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effectLst/>
                          <a:latin typeface="Sherman Sans Book" pitchFamily="2" charset="77"/>
                          <a:ea typeface="Sherman Sans Book" pitchFamily="2" charset="77"/>
                        </a:rPr>
                        <a:t>$1,070</a:t>
                      </a:r>
                      <a:endParaRPr lang="en-US" sz="2000" dirty="0">
                        <a:latin typeface="Sherman Sans Book" pitchFamily="2" charset="77"/>
                        <a:ea typeface="Sherman Sans Book" pitchFamily="2" charset="77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effectLst/>
                          <a:latin typeface="Sherman Sans Book" pitchFamily="2" charset="77"/>
                          <a:ea typeface="Sherman Sans Book" pitchFamily="2" charset="77"/>
                        </a:rPr>
                        <a:t>$1,250</a:t>
                      </a:r>
                      <a:endParaRPr lang="en-US" sz="2000" dirty="0">
                        <a:latin typeface="Sherman Sans Book" pitchFamily="2" charset="77"/>
                        <a:ea typeface="Sherman Sans Book" pitchFamily="2" charset="77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effectLst/>
                          <a:latin typeface="Sherman Sans Book" pitchFamily="2" charset="77"/>
                          <a:ea typeface="Sherman Sans Book" pitchFamily="2" charset="77"/>
                        </a:rPr>
                        <a:t>$1,870</a:t>
                      </a:r>
                      <a:endParaRPr lang="en-US" sz="2000" dirty="0">
                        <a:latin typeface="Sherman Sans Book" pitchFamily="2" charset="77"/>
                        <a:ea typeface="Sherman Sans Book" pitchFamily="2" charset="77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559175628"/>
                  </a:ext>
                </a:extLst>
              </a:tr>
              <a:tr h="5887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effectLst/>
                          <a:latin typeface="Sherman Sans Book" pitchFamily="2" charset="77"/>
                          <a:ea typeface="Sherman Sans Book" pitchFamily="2" charset="77"/>
                        </a:rPr>
                        <a:t>Personal</a:t>
                      </a:r>
                      <a:endParaRPr lang="en-US" sz="2000" dirty="0">
                        <a:latin typeface="Sherman Sans Book" pitchFamily="2" charset="77"/>
                        <a:ea typeface="Sherman Sans Book" pitchFamily="2" charset="77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Sherman Sans Book" pitchFamily="2" charset="77"/>
                          <a:ea typeface="Sherman Sans Book" pitchFamily="2" charset="77"/>
                          <a:cs typeface="Verdana" panose="020B0604030504040204" pitchFamily="34" charset="0"/>
                        </a:rPr>
                        <a:t>$1,830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Sherman Sans Book" pitchFamily="2" charset="77"/>
                          <a:ea typeface="Sherman Sans Book" pitchFamily="2" charset="77"/>
                          <a:cs typeface="Verdana" panose="020B0604030504040204" pitchFamily="34" charset="0"/>
                        </a:rPr>
                        <a:t>$2,200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Sherman Sans Book" pitchFamily="2" charset="77"/>
                          <a:ea typeface="Sherman Sans Book" pitchFamily="2" charset="77"/>
                          <a:cs typeface="Verdana" panose="020B0604030504040204" pitchFamily="34" charset="0"/>
                        </a:rPr>
                        <a:t>$2,430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69744214"/>
                  </a:ext>
                </a:extLst>
              </a:tr>
              <a:tr h="6933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effectLst/>
                          <a:latin typeface="Sherman Sans Book" pitchFamily="2" charset="77"/>
                          <a:ea typeface="Sherman Sans Book" pitchFamily="2" charset="77"/>
                          <a:cs typeface="Verdana" panose="020B0604030504040204" pitchFamily="34" charset="0"/>
                        </a:rPr>
                        <a:t>Total</a:t>
                      </a:r>
                      <a:endParaRPr lang="en-US" sz="2400" b="1" dirty="0">
                        <a:latin typeface="Sherman Sans Book" pitchFamily="2" charset="77"/>
                        <a:ea typeface="Sherman Sans Book" pitchFamily="2" charset="77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Sherman Sans Book" pitchFamily="2" charset="77"/>
                          <a:ea typeface="Sherman Sans Book" pitchFamily="2" charset="77"/>
                          <a:cs typeface="Verdana" panose="020B0604030504040204" pitchFamily="34" charset="0"/>
                        </a:rPr>
                        <a:t>$57,570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Sherman Sans Book" pitchFamily="2" charset="77"/>
                          <a:ea typeface="Sherman Sans Book" pitchFamily="2" charset="77"/>
                          <a:cs typeface="Verdana" panose="020B0604030504040204" pitchFamily="34" charset="0"/>
                        </a:rPr>
                        <a:t>$27,940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Sherman Sans Book" pitchFamily="2" charset="77"/>
                          <a:ea typeface="Sherman Sans Book" pitchFamily="2" charset="77"/>
                          <a:cs typeface="Verdana" panose="020B0604030504040204" pitchFamily="34" charset="0"/>
                        </a:rPr>
                        <a:t>$19,230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992285407"/>
                  </a:ext>
                </a:extLst>
              </a:tr>
            </a:tbl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5AF3FD1-E612-BA22-228B-D57D94CA46DD}"/>
              </a:ext>
            </a:extLst>
          </p:cNvPr>
          <p:cNvSpPr txBox="1">
            <a:spLocks/>
          </p:cNvSpPr>
          <p:nvPr/>
        </p:nvSpPr>
        <p:spPr>
          <a:xfrm>
            <a:off x="838200" y="5802531"/>
            <a:ext cx="7857226" cy="6125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System Font Regular"/>
              <a:buChar char="–"/>
              <a:defRPr sz="2800" kern="120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System Font Regular"/>
              <a:buChar char="–"/>
              <a:defRPr sz="2400" kern="120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000" i="1" dirty="0"/>
              <a:t>Source: The College Board, Trends in College Pricing 2022</a:t>
            </a:r>
          </a:p>
        </p:txBody>
      </p:sp>
    </p:spTree>
    <p:extLst>
      <p:ext uri="{BB962C8B-B14F-4D97-AF65-F5344CB8AC3E}">
        <p14:creationId xmlns:p14="http://schemas.microsoft.com/office/powerpoint/2010/main" val="1523447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2CC9-F550-F245-B105-23DB02F5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Financial Aid Philosophy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2223-9585-C74D-89FB-DEDD812CD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5834" y="1825625"/>
            <a:ext cx="8281358" cy="43513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i="1" dirty="0"/>
              <a:t>In addition to the various types of aid available, the student and parent(s) are expected to contribute to paying for the overall Cost of Attendance.</a:t>
            </a:r>
          </a:p>
        </p:txBody>
      </p:sp>
    </p:spTree>
    <p:extLst>
      <p:ext uri="{BB962C8B-B14F-4D97-AF65-F5344CB8AC3E}">
        <p14:creationId xmlns:p14="http://schemas.microsoft.com/office/powerpoint/2010/main" val="390977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2CC9-F550-F245-B105-23DB02F5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Student Aid Index (SAI)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2223-9585-C74D-89FB-DEDD812CD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1285"/>
            <a:ext cx="10515600" cy="4135228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Replaces the Expected Family Contribution (EFC)</a:t>
            </a:r>
          </a:p>
          <a:p>
            <a:endParaRPr lang="en-US" sz="3600" dirty="0"/>
          </a:p>
          <a:p>
            <a:r>
              <a:rPr lang="en-US" sz="3600" dirty="0"/>
              <a:t>Amount family can reasonably be expected to contribute toward college costs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Calculated by a federal formula using family income, asset, and household size information</a:t>
            </a:r>
          </a:p>
        </p:txBody>
      </p:sp>
    </p:spTree>
    <p:extLst>
      <p:ext uri="{BB962C8B-B14F-4D97-AF65-F5344CB8AC3E}">
        <p14:creationId xmlns:p14="http://schemas.microsoft.com/office/powerpoint/2010/main" val="3088965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2CC9-F550-F245-B105-23DB02F5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Student Aid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2223-9585-C74D-89FB-DEDD812CD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Stays the same regardless of college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Two components:</a:t>
            </a:r>
          </a:p>
          <a:p>
            <a:pPr lvl="1"/>
            <a:r>
              <a:rPr lang="en-US" sz="3200" dirty="0"/>
              <a:t>Parent Contribution</a:t>
            </a:r>
          </a:p>
          <a:p>
            <a:pPr lvl="1"/>
            <a:r>
              <a:rPr lang="en-US" sz="3200" dirty="0"/>
              <a:t>Student Contribution</a:t>
            </a:r>
          </a:p>
          <a:p>
            <a:pPr marL="457200" lvl="1" indent="0">
              <a:buNone/>
            </a:pPr>
            <a:endParaRPr lang="en-US" sz="3200" dirty="0"/>
          </a:p>
          <a:p>
            <a:r>
              <a:rPr lang="en-US" sz="3600" dirty="0"/>
              <a:t>Not a bill!!!</a:t>
            </a:r>
          </a:p>
        </p:txBody>
      </p:sp>
    </p:spTree>
    <p:extLst>
      <p:ext uri="{BB962C8B-B14F-4D97-AF65-F5344CB8AC3E}">
        <p14:creationId xmlns:p14="http://schemas.microsoft.com/office/powerpoint/2010/main" val="330229506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Syracuse University Color Palette">
      <a:dk1>
        <a:srgbClr val="3F403F"/>
      </a:dk1>
      <a:lt1>
        <a:srgbClr val="FFFFFF"/>
      </a:lt1>
      <a:dk2>
        <a:srgbClr val="F76900"/>
      </a:dk2>
      <a:lt2>
        <a:srgbClr val="ADB3B8"/>
      </a:lt2>
      <a:accent1>
        <a:srgbClr val="000E54"/>
      </a:accent1>
      <a:accent2>
        <a:srgbClr val="FF431B"/>
      </a:accent2>
      <a:accent3>
        <a:srgbClr val="FF8E00"/>
      </a:accent3>
      <a:accent4>
        <a:srgbClr val="203299"/>
      </a:accent4>
      <a:accent5>
        <a:srgbClr val="2B72D7"/>
      </a:accent5>
      <a:accent6>
        <a:srgbClr val="F76900"/>
      </a:accent6>
      <a:hlink>
        <a:srgbClr val="D74100"/>
      </a:hlink>
      <a:folHlink>
        <a:srgbClr val="D74100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1541</Words>
  <Application>Microsoft Office PowerPoint</Application>
  <PresentationFormat>Widescreen</PresentationFormat>
  <Paragraphs>387</Paragraphs>
  <Slides>54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ＭＳ Ｐゴシック</vt:lpstr>
      <vt:lpstr>Arial</vt:lpstr>
      <vt:lpstr>Calibri</vt:lpstr>
      <vt:lpstr>Sherman Sans Bold</vt:lpstr>
      <vt:lpstr>Sherman Sans Book</vt:lpstr>
      <vt:lpstr>Sherman Serif Book</vt:lpstr>
      <vt:lpstr>System Font Regular</vt:lpstr>
      <vt:lpstr>Verdana</vt:lpstr>
      <vt:lpstr>Wingdings</vt:lpstr>
      <vt:lpstr>1_Office Theme</vt:lpstr>
      <vt:lpstr>Basics of Financial Aid</vt:lpstr>
      <vt:lpstr>Agenda</vt:lpstr>
      <vt:lpstr>Financial Aid</vt:lpstr>
      <vt:lpstr>Cost of Attendance (COA) “The Budget”</vt:lpstr>
      <vt:lpstr>Cost of Attendance (COA)</vt:lpstr>
      <vt:lpstr>Cost of Attendance Comparison</vt:lpstr>
      <vt:lpstr>Financial Aid Philosophy</vt:lpstr>
      <vt:lpstr>Student Aid Index (SAI)</vt:lpstr>
      <vt:lpstr>Student Aid Index</vt:lpstr>
      <vt:lpstr>Financial Need</vt:lpstr>
      <vt:lpstr>Financial Need</vt:lpstr>
      <vt:lpstr>Financial Aid Awarding Philosophy</vt:lpstr>
      <vt:lpstr>Need-Based Aid - Grants</vt:lpstr>
      <vt:lpstr>Federal Pell Grant</vt:lpstr>
      <vt:lpstr>Federal Pell &amp; SEOG Grants</vt:lpstr>
      <vt:lpstr>TEACH Grants</vt:lpstr>
      <vt:lpstr>NY State DREAM Act</vt:lpstr>
      <vt:lpstr>NY State Tuition Assistance Program</vt:lpstr>
      <vt:lpstr>NY Science, Technology, Engineering, &amp; Mathematics Scholarship</vt:lpstr>
      <vt:lpstr>NY Science, Technology, Engineering, &amp; Mathematics Scholarship</vt:lpstr>
      <vt:lpstr>NY State Excelsior Scholarship and Enhanced Tuition Awards</vt:lpstr>
      <vt:lpstr>NY State Excelsior Scholarship and Enhanced Tuition Awards</vt:lpstr>
      <vt:lpstr>NY State Excelsior Scholarship and Enhanced Tuition Awards</vt:lpstr>
      <vt:lpstr>Outside Grants and Scholarships</vt:lpstr>
      <vt:lpstr>Need-Based Aid - Student Employment</vt:lpstr>
      <vt:lpstr>Self-Help Aid - Federal Loans</vt:lpstr>
      <vt:lpstr>Federal Direct Student Loans</vt:lpstr>
      <vt:lpstr>Federal Direct Student Loans</vt:lpstr>
      <vt:lpstr>Federal Loans - PLUS</vt:lpstr>
      <vt:lpstr>Federal Loans - PLUS</vt:lpstr>
      <vt:lpstr>Applying for Financial Aid</vt:lpstr>
      <vt:lpstr>FAFSA</vt:lpstr>
      <vt:lpstr>What You Report – Student and Parent(s)</vt:lpstr>
      <vt:lpstr>What You Don’t Report</vt:lpstr>
      <vt:lpstr>Who Counts as a Parent</vt:lpstr>
      <vt:lpstr>FAFSA - https://studentaid.gov</vt:lpstr>
      <vt:lpstr>FSA ID – https://studentaid.gov/fsa-id</vt:lpstr>
      <vt:lpstr>Provide Consent</vt:lpstr>
      <vt:lpstr>Inviting Parent(s)</vt:lpstr>
      <vt:lpstr>Reporting Income</vt:lpstr>
      <vt:lpstr>Submitting the FAFSA</vt:lpstr>
      <vt:lpstr>Prior–Prior Year Data (PPY)</vt:lpstr>
      <vt:lpstr>New York State Applications</vt:lpstr>
      <vt:lpstr>Supplemental &amp; Institutional Applications</vt:lpstr>
      <vt:lpstr>Application Processing</vt:lpstr>
      <vt:lpstr>Financial Aid Award Letters</vt:lpstr>
      <vt:lpstr>Award Letters</vt:lpstr>
      <vt:lpstr>Award Letters</vt:lpstr>
      <vt:lpstr>Frequent Application Issues</vt:lpstr>
      <vt:lpstr>Frequent Application Issues</vt:lpstr>
      <vt:lpstr>Special Circumstances</vt:lpstr>
      <vt:lpstr>Special Circumstances</vt:lpstr>
      <vt:lpstr>What Does It All Mean? Things to Consider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of Financial Aid</dc:title>
  <dc:creator>Cathy Hill</dc:creator>
  <cp:lastModifiedBy>Nappi, Christy</cp:lastModifiedBy>
  <cp:revision>43</cp:revision>
  <dcterms:created xsi:type="dcterms:W3CDTF">2022-08-28T20:55:15Z</dcterms:created>
  <dcterms:modified xsi:type="dcterms:W3CDTF">2023-10-17T15:15:50Z</dcterms:modified>
</cp:coreProperties>
</file>