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kzidenz-Grotesk Bold" charset="1" panose="02000803050000020004"/>
      <p:regular r:id="rId15"/>
    </p:embeddedFont>
    <p:embeddedFont>
      <p:font typeface="Akzidenz-Grotesk Bold Italics" charset="1" panose="02000803060000090004"/>
      <p:regular r:id="rId16"/>
    </p:embeddedFont>
    <p:embeddedFont>
      <p:font typeface="Akzidenz-Grotesk" charset="1" panose="020005030300000200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jpe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088" t="0" r="21088" b="0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8397296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5870" y="4176123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1009047"/>
            <a:ext cx="8789673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9999">
                <a:solidFill>
                  <a:srgbClr val="141414"/>
                </a:solidFill>
                <a:latin typeface="Akzidenz-Grotesk Bold"/>
              </a:rPr>
              <a:t>END OF DAY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57675" y="2358418"/>
            <a:ext cx="7975998" cy="2040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737"/>
              </a:lnSpc>
            </a:pPr>
            <a:r>
              <a:rPr lang="en-US" sz="11955">
                <a:solidFill>
                  <a:srgbClr val="004AAD"/>
                </a:solidFill>
                <a:latin typeface="Akzidenz-Grotesk Bold Italics"/>
              </a:rPr>
              <a:t>WALKERS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93152" y="8607340"/>
            <a:ext cx="5741153" cy="50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FFDE59"/>
                </a:solidFill>
                <a:latin typeface="Akzidenz-Grotesk Bold"/>
              </a:rPr>
              <a:t>VEHICLE PICK UP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98882" y="9622466"/>
            <a:ext cx="5958503" cy="496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939">
                <a:solidFill>
                  <a:srgbClr val="141414"/>
                </a:solidFill>
                <a:latin typeface="Akzidenz-Grotesk"/>
              </a:rPr>
              <a:t>See Next Slide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30861" y="5126855"/>
            <a:ext cx="5745572" cy="115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Enter &amp; Exit at the side door in the front of the building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93152" y="4173111"/>
            <a:ext cx="4783281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Cross at the Crosswalk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275870" y="532452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275870" y="6860911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30861" y="6660886"/>
            <a:ext cx="5745572" cy="115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A parent, sitter, or guardian must be present to dismiss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1544" r="0" b="11544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8397296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5870" y="433920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1009047"/>
            <a:ext cx="8789673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9999">
                <a:solidFill>
                  <a:srgbClr val="141414"/>
                </a:solidFill>
                <a:latin typeface="Akzidenz-Grotesk Bold"/>
              </a:rPr>
              <a:t>END OF DAY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70743" y="2358418"/>
            <a:ext cx="6773713" cy="206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737"/>
              </a:lnSpc>
            </a:pPr>
            <a:r>
              <a:rPr lang="en-US" sz="11955">
                <a:solidFill>
                  <a:srgbClr val="004AAD"/>
                </a:solidFill>
                <a:latin typeface="Akzidenz-Grotesk Bold Italics"/>
              </a:rPr>
              <a:t>PICK-UP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93152" y="8607340"/>
            <a:ext cx="5741153" cy="516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FFDE59"/>
                </a:solidFill>
                <a:latin typeface="Akzidenz-Grotesk Bold"/>
              </a:rPr>
              <a:t>EVERYDAY PICK UP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98882" y="9622466"/>
            <a:ext cx="5958503" cy="496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939">
                <a:solidFill>
                  <a:srgbClr val="141414"/>
                </a:solidFill>
                <a:latin typeface="Akzidenz-Grotesk"/>
              </a:rPr>
              <a:t>See Next Slide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30861" y="5367438"/>
            <a:ext cx="5745572" cy="571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Have ID Ready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93152" y="4382800"/>
            <a:ext cx="4783281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Send a Note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275870" y="532452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275870" y="6734852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30861" y="6198840"/>
            <a:ext cx="5745572" cy="172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Make sure whoever is picking up is listed as a designated pick-up person with the school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1544" r="0" b="11544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7538518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5870" y="433920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1009047"/>
            <a:ext cx="8789673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999"/>
              </a:lnSpc>
            </a:pPr>
            <a:r>
              <a:rPr lang="en-US" sz="9999">
                <a:solidFill>
                  <a:srgbClr val="141414"/>
                </a:solidFill>
                <a:latin typeface="Akzidenz-Grotesk Bold"/>
              </a:rPr>
              <a:t>EVERY DAY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70743" y="2358418"/>
            <a:ext cx="7462930" cy="2062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737"/>
              </a:lnSpc>
            </a:pPr>
            <a:r>
              <a:rPr lang="en-US" sz="11955">
                <a:solidFill>
                  <a:srgbClr val="004AAD"/>
                </a:solidFill>
                <a:latin typeface="Akzidenz-Grotesk Bold Italics"/>
              </a:rPr>
              <a:t>PICK-UP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93152" y="7748563"/>
            <a:ext cx="5741153" cy="516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2947">
                <a:solidFill>
                  <a:srgbClr val="FFDE59"/>
                </a:solidFill>
                <a:latin typeface="Akzidenz-Grotesk Bold"/>
              </a:rPr>
              <a:t>DIRECTIONS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98882" y="8763688"/>
            <a:ext cx="5958503" cy="496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939">
                <a:solidFill>
                  <a:srgbClr val="141414"/>
                </a:solidFill>
                <a:latin typeface="Akzidenz-Grotesk"/>
              </a:rPr>
              <a:t>See Next Slide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30861" y="5188796"/>
            <a:ext cx="5745572" cy="115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Have ID Ready 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(until you get your window card)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70743" y="4382800"/>
            <a:ext cx="5505689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Notify School Ahead of Time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275870" y="543534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275870" y="653148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587862" y="6575080"/>
            <a:ext cx="5505689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Please Follow Directions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68488" y="3859898"/>
            <a:ext cx="1183675" cy="1039413"/>
            <a:chOff x="0" y="0"/>
            <a:chExt cx="1578233" cy="138588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6093" r="0" b="6093"/>
            <a:stretch>
              <a:fillRect/>
            </a:stretch>
          </p:blipFill>
          <p:spPr>
            <a:xfrm flipH="false" flipV="false">
              <a:off x="0" y="0"/>
              <a:ext cx="1578233" cy="1385884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1098882" y="7538518"/>
            <a:ext cx="5958503" cy="936544"/>
            <a:chOff x="0" y="0"/>
            <a:chExt cx="1396568" cy="2195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75870" y="5507968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1"/>
                </a:lnTo>
                <a:lnTo>
                  <a:pt x="0" y="733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75870" y="347741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368232" y="5143500"/>
            <a:ext cx="9512232" cy="5782640"/>
            <a:chOff x="0" y="0"/>
            <a:chExt cx="12682977" cy="7710186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9"/>
            <a:srcRect l="0" t="9472" r="0" b="9472"/>
            <a:stretch>
              <a:fillRect/>
            </a:stretch>
          </p:blipFill>
          <p:spPr>
            <a:xfrm flipH="false" flipV="false">
              <a:off x="0" y="0"/>
              <a:ext cx="12682977" cy="7710186"/>
            </a:xfrm>
            <a:prstGeom prst="rect">
              <a:avLst/>
            </a:prstGeom>
          </p:spPr>
        </p:pic>
      </p:grpSp>
      <p:sp>
        <p:nvSpPr>
          <p:cNvPr name="TextBox 15" id="15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DIRECTIONS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93152" y="7748563"/>
            <a:ext cx="5741153" cy="45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BE RESPECTFUL &amp; COURTEOUS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471831" y="8763688"/>
            <a:ext cx="6787469" cy="496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5"/>
              </a:lnSpc>
              <a:spcBef>
                <a:spcPct val="0"/>
              </a:spcBef>
            </a:pPr>
            <a:r>
              <a:rPr lang="en-US" sz="2939">
                <a:solidFill>
                  <a:srgbClr val="141414"/>
                </a:solidFill>
                <a:latin typeface="Akzidenz-Grotesk"/>
              </a:rPr>
              <a:t>They are allowing us to invade their space!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79144" y="4769306"/>
            <a:ext cx="6336108" cy="2302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Go to the apartments next door, turn around and join the line - single file down side of Bear Road and Apartment Driveway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04619" y="3232232"/>
            <a:ext cx="6810632" cy="1147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If cars are already at the end of the driveway, DON’T PULL IN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74092" y="2279379"/>
            <a:ext cx="8576700" cy="86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6"/>
              </a:lnSpc>
              <a:spcBef>
                <a:spcPct val="0"/>
              </a:spcBef>
            </a:pPr>
            <a:r>
              <a:rPr lang="en-US" sz="5004">
                <a:solidFill>
                  <a:srgbClr val="000000"/>
                </a:solidFill>
                <a:latin typeface="Akzidenz-Grotesk Bold"/>
              </a:rPr>
              <a:t>1st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3590925" y="4096703"/>
            <a:ext cx="2118360" cy="439103"/>
            <a:chOff x="0" y="0"/>
            <a:chExt cx="2824480" cy="58547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9530" y="48260"/>
              <a:ext cx="2725420" cy="500380"/>
            </a:xfrm>
            <a:custGeom>
              <a:avLst/>
              <a:gdLst/>
              <a:ahLst/>
              <a:cxnLst/>
              <a:rect r="r" b="b" t="t" l="l"/>
              <a:pathLst>
                <a:path h="500380" w="2725420">
                  <a:moveTo>
                    <a:pt x="90170" y="290830"/>
                  </a:moveTo>
                  <a:cubicBezTo>
                    <a:pt x="509270" y="325120"/>
                    <a:pt x="815340" y="328930"/>
                    <a:pt x="916940" y="313690"/>
                  </a:cubicBezTo>
                  <a:cubicBezTo>
                    <a:pt x="956310" y="307340"/>
                    <a:pt x="960120" y="297180"/>
                    <a:pt x="996950" y="289560"/>
                  </a:cubicBezTo>
                  <a:cubicBezTo>
                    <a:pt x="1076960" y="273050"/>
                    <a:pt x="1250950" y="271780"/>
                    <a:pt x="1383030" y="251460"/>
                  </a:cubicBezTo>
                  <a:cubicBezTo>
                    <a:pt x="1525270" y="228600"/>
                    <a:pt x="1725930" y="168910"/>
                    <a:pt x="1818640" y="157480"/>
                  </a:cubicBezTo>
                  <a:cubicBezTo>
                    <a:pt x="1863090" y="153670"/>
                    <a:pt x="1879600" y="161290"/>
                    <a:pt x="1915160" y="156210"/>
                  </a:cubicBezTo>
                  <a:cubicBezTo>
                    <a:pt x="1962150" y="149860"/>
                    <a:pt x="2029460" y="118110"/>
                    <a:pt x="2075180" y="111760"/>
                  </a:cubicBezTo>
                  <a:cubicBezTo>
                    <a:pt x="2108200" y="106680"/>
                    <a:pt x="2124710" y="114300"/>
                    <a:pt x="2160270" y="110490"/>
                  </a:cubicBezTo>
                  <a:cubicBezTo>
                    <a:pt x="2225040" y="102870"/>
                    <a:pt x="2362200" y="63500"/>
                    <a:pt x="2429510" y="54610"/>
                  </a:cubicBezTo>
                  <a:cubicBezTo>
                    <a:pt x="2468880" y="49530"/>
                    <a:pt x="2491740" y="55880"/>
                    <a:pt x="2523490" y="48260"/>
                  </a:cubicBezTo>
                  <a:cubicBezTo>
                    <a:pt x="2560320" y="40640"/>
                    <a:pt x="2604770" y="0"/>
                    <a:pt x="2637790" y="2540"/>
                  </a:cubicBezTo>
                  <a:cubicBezTo>
                    <a:pt x="2665730" y="3810"/>
                    <a:pt x="2696210" y="26670"/>
                    <a:pt x="2710180" y="44450"/>
                  </a:cubicBezTo>
                  <a:cubicBezTo>
                    <a:pt x="2720340" y="59690"/>
                    <a:pt x="2725420" y="81280"/>
                    <a:pt x="2722880" y="100330"/>
                  </a:cubicBezTo>
                  <a:cubicBezTo>
                    <a:pt x="2717800" y="123190"/>
                    <a:pt x="2697480" y="157480"/>
                    <a:pt x="2675890" y="168910"/>
                  </a:cubicBezTo>
                  <a:cubicBezTo>
                    <a:pt x="2654300" y="181610"/>
                    <a:pt x="2614930" y="181610"/>
                    <a:pt x="2593340" y="170180"/>
                  </a:cubicBezTo>
                  <a:cubicBezTo>
                    <a:pt x="2570480" y="158750"/>
                    <a:pt x="2548890" y="125730"/>
                    <a:pt x="2545080" y="101600"/>
                  </a:cubicBezTo>
                  <a:cubicBezTo>
                    <a:pt x="2542540" y="77470"/>
                    <a:pt x="2559050" y="40640"/>
                    <a:pt x="2575560" y="24130"/>
                  </a:cubicBezTo>
                  <a:cubicBezTo>
                    <a:pt x="2589530" y="10160"/>
                    <a:pt x="2611120" y="3810"/>
                    <a:pt x="2628900" y="2540"/>
                  </a:cubicBezTo>
                  <a:cubicBezTo>
                    <a:pt x="2646680" y="1270"/>
                    <a:pt x="2668270" y="5080"/>
                    <a:pt x="2683510" y="17780"/>
                  </a:cubicBezTo>
                  <a:cubicBezTo>
                    <a:pt x="2701290" y="31750"/>
                    <a:pt x="2722880" y="66040"/>
                    <a:pt x="2722880" y="90170"/>
                  </a:cubicBezTo>
                  <a:cubicBezTo>
                    <a:pt x="2722880" y="115570"/>
                    <a:pt x="2703830" y="144780"/>
                    <a:pt x="2684780" y="163830"/>
                  </a:cubicBezTo>
                  <a:cubicBezTo>
                    <a:pt x="2663190" y="184150"/>
                    <a:pt x="2644140" y="193040"/>
                    <a:pt x="2600960" y="207010"/>
                  </a:cubicBezTo>
                  <a:cubicBezTo>
                    <a:pt x="2484120" y="246380"/>
                    <a:pt x="2040890" y="321310"/>
                    <a:pt x="1916430" y="331470"/>
                  </a:cubicBezTo>
                  <a:cubicBezTo>
                    <a:pt x="1869440" y="334010"/>
                    <a:pt x="1860550" y="326390"/>
                    <a:pt x="1819910" y="328930"/>
                  </a:cubicBezTo>
                  <a:cubicBezTo>
                    <a:pt x="1748790" y="335280"/>
                    <a:pt x="1606550" y="363220"/>
                    <a:pt x="1526540" y="382270"/>
                  </a:cubicBezTo>
                  <a:cubicBezTo>
                    <a:pt x="1471930" y="394970"/>
                    <a:pt x="1446530" y="411480"/>
                    <a:pt x="1388110" y="421640"/>
                  </a:cubicBezTo>
                  <a:cubicBezTo>
                    <a:pt x="1294130" y="439420"/>
                    <a:pt x="1101090" y="440690"/>
                    <a:pt x="1017270" y="455930"/>
                  </a:cubicBezTo>
                  <a:cubicBezTo>
                    <a:pt x="972820" y="464820"/>
                    <a:pt x="963930" y="478790"/>
                    <a:pt x="916940" y="485140"/>
                  </a:cubicBezTo>
                  <a:cubicBezTo>
                    <a:pt x="808990" y="500380"/>
                    <a:pt x="534670" y="490220"/>
                    <a:pt x="379730" y="480060"/>
                  </a:cubicBezTo>
                  <a:cubicBezTo>
                    <a:pt x="261620" y="473710"/>
                    <a:pt x="125730" y="464820"/>
                    <a:pt x="68580" y="445770"/>
                  </a:cubicBezTo>
                  <a:cubicBezTo>
                    <a:pt x="43180" y="438150"/>
                    <a:pt x="30480" y="431800"/>
                    <a:pt x="19050" y="419100"/>
                  </a:cubicBezTo>
                  <a:cubicBezTo>
                    <a:pt x="7620" y="406400"/>
                    <a:pt x="0" y="384810"/>
                    <a:pt x="1270" y="367030"/>
                  </a:cubicBezTo>
                  <a:cubicBezTo>
                    <a:pt x="2540" y="345440"/>
                    <a:pt x="19050" y="314960"/>
                    <a:pt x="36830" y="302260"/>
                  </a:cubicBezTo>
                  <a:cubicBezTo>
                    <a:pt x="50800" y="292100"/>
                    <a:pt x="90170" y="290830"/>
                    <a:pt x="90170" y="2908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4705919"/>
            <a:ext cx="9664632" cy="5701220"/>
            <a:chOff x="0" y="0"/>
            <a:chExt cx="12886177" cy="760162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0672" r="0" b="10672"/>
            <a:stretch>
              <a:fillRect/>
            </a:stretch>
          </p:blipFill>
          <p:spPr>
            <a:xfrm flipH="false" flipV="false">
              <a:off x="0" y="0"/>
              <a:ext cx="12886177" cy="7601627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7805713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7176" y="4705919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DIRECTIONS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98882" y="8018034"/>
            <a:ext cx="5958503" cy="45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BE RESPECTFUL &amp; COURTEOUS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79144" y="4171955"/>
            <a:ext cx="6336108" cy="172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When the 2 lines get to the end of the row of parked cars, form a single file line along the end 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277176" y="3212666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304619" y="3232232"/>
            <a:ext cx="6810632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Form 2 lines in front of the school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74092" y="2279379"/>
            <a:ext cx="8576700" cy="86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6"/>
              </a:lnSpc>
              <a:spcBef>
                <a:spcPct val="0"/>
              </a:spcBef>
            </a:pPr>
            <a:r>
              <a:rPr lang="en-US" sz="5004">
                <a:solidFill>
                  <a:srgbClr val="000000"/>
                </a:solidFill>
                <a:latin typeface="Akzidenz-Grotesk Bold"/>
              </a:rPr>
              <a:t>2nd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277176" y="641099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304619" y="6165811"/>
            <a:ext cx="6810632" cy="1147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DO NOT BLOCK THE EXIT 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from the back parking lot!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520632" y="0"/>
            <a:ext cx="9664632" cy="5439121"/>
            <a:chOff x="0" y="0"/>
            <a:chExt cx="12886177" cy="7252161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8"/>
            <a:srcRect l="0" t="12480" r="0" b="12480"/>
            <a:stretch>
              <a:fillRect/>
            </a:stretch>
          </p:blipFill>
          <p:spPr>
            <a:xfrm flipH="false" flipV="false">
              <a:off x="0" y="0"/>
              <a:ext cx="12886177" cy="7252161"/>
            </a:xfrm>
            <a:prstGeom prst="rect">
              <a:avLst/>
            </a:prstGeom>
          </p:spPr>
        </p:pic>
      </p:grpSp>
      <p:grpSp>
        <p:nvGrpSpPr>
          <p:cNvPr name="Group 21" id="21"/>
          <p:cNvGrpSpPr/>
          <p:nvPr/>
        </p:nvGrpSpPr>
        <p:grpSpPr>
          <a:xfrm rot="0">
            <a:off x="1131570" y="7759065"/>
            <a:ext cx="1152525" cy="905827"/>
            <a:chOff x="0" y="0"/>
            <a:chExt cx="1536700" cy="120777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46990" y="43180"/>
              <a:ext cx="1441450" cy="1115060"/>
            </a:xfrm>
            <a:custGeom>
              <a:avLst/>
              <a:gdLst/>
              <a:ahLst/>
              <a:cxnLst/>
              <a:rect r="r" b="b" t="t" l="l"/>
              <a:pathLst>
                <a:path h="1115060" w="1441450">
                  <a:moveTo>
                    <a:pt x="50800" y="963930"/>
                  </a:moveTo>
                  <a:cubicBezTo>
                    <a:pt x="335280" y="848360"/>
                    <a:pt x="387350" y="811530"/>
                    <a:pt x="435610" y="792480"/>
                  </a:cubicBezTo>
                  <a:cubicBezTo>
                    <a:pt x="471170" y="778510"/>
                    <a:pt x="496570" y="784860"/>
                    <a:pt x="532130" y="765810"/>
                  </a:cubicBezTo>
                  <a:cubicBezTo>
                    <a:pt x="590550" y="732790"/>
                    <a:pt x="683260" y="621030"/>
                    <a:pt x="735330" y="585470"/>
                  </a:cubicBezTo>
                  <a:cubicBezTo>
                    <a:pt x="762000" y="567690"/>
                    <a:pt x="781050" y="566420"/>
                    <a:pt x="802640" y="549910"/>
                  </a:cubicBezTo>
                  <a:cubicBezTo>
                    <a:pt x="830580" y="529590"/>
                    <a:pt x="845820" y="496570"/>
                    <a:pt x="882650" y="466090"/>
                  </a:cubicBezTo>
                  <a:cubicBezTo>
                    <a:pt x="946150" y="414020"/>
                    <a:pt x="1096010" y="364490"/>
                    <a:pt x="1163320" y="289560"/>
                  </a:cubicBezTo>
                  <a:cubicBezTo>
                    <a:pt x="1221740" y="223520"/>
                    <a:pt x="1248410" y="100330"/>
                    <a:pt x="1277620" y="55880"/>
                  </a:cubicBezTo>
                  <a:cubicBezTo>
                    <a:pt x="1290320" y="35560"/>
                    <a:pt x="1295400" y="22860"/>
                    <a:pt x="1311910" y="15240"/>
                  </a:cubicBezTo>
                  <a:cubicBezTo>
                    <a:pt x="1332230" y="5080"/>
                    <a:pt x="1370330" y="2540"/>
                    <a:pt x="1390650" y="10160"/>
                  </a:cubicBezTo>
                  <a:cubicBezTo>
                    <a:pt x="1408430" y="16510"/>
                    <a:pt x="1422400" y="31750"/>
                    <a:pt x="1430020" y="46990"/>
                  </a:cubicBezTo>
                  <a:cubicBezTo>
                    <a:pt x="1437640" y="62230"/>
                    <a:pt x="1441450" y="83820"/>
                    <a:pt x="1438910" y="100330"/>
                  </a:cubicBezTo>
                  <a:cubicBezTo>
                    <a:pt x="1436370" y="116840"/>
                    <a:pt x="1426210" y="135890"/>
                    <a:pt x="1413510" y="147320"/>
                  </a:cubicBezTo>
                  <a:cubicBezTo>
                    <a:pt x="1400810" y="160020"/>
                    <a:pt x="1383030" y="170180"/>
                    <a:pt x="1365250" y="170180"/>
                  </a:cubicBezTo>
                  <a:cubicBezTo>
                    <a:pt x="1343660" y="171450"/>
                    <a:pt x="1306830" y="158750"/>
                    <a:pt x="1291590" y="140970"/>
                  </a:cubicBezTo>
                  <a:cubicBezTo>
                    <a:pt x="1276350" y="123190"/>
                    <a:pt x="1268730" y="86360"/>
                    <a:pt x="1275080" y="64770"/>
                  </a:cubicBezTo>
                  <a:cubicBezTo>
                    <a:pt x="1280160" y="41910"/>
                    <a:pt x="1306830" y="13970"/>
                    <a:pt x="1328420" y="7620"/>
                  </a:cubicBezTo>
                  <a:cubicBezTo>
                    <a:pt x="1351280" y="0"/>
                    <a:pt x="1388110" y="7620"/>
                    <a:pt x="1407160" y="20320"/>
                  </a:cubicBezTo>
                  <a:cubicBezTo>
                    <a:pt x="1422400" y="29210"/>
                    <a:pt x="1432560" y="48260"/>
                    <a:pt x="1436370" y="64770"/>
                  </a:cubicBezTo>
                  <a:cubicBezTo>
                    <a:pt x="1441450" y="80010"/>
                    <a:pt x="1437640" y="96520"/>
                    <a:pt x="1433830" y="118110"/>
                  </a:cubicBezTo>
                  <a:cubicBezTo>
                    <a:pt x="1427480" y="151130"/>
                    <a:pt x="1418590" y="196850"/>
                    <a:pt x="1394460" y="241300"/>
                  </a:cubicBezTo>
                  <a:cubicBezTo>
                    <a:pt x="1356360" y="307340"/>
                    <a:pt x="1278890" y="397510"/>
                    <a:pt x="1205230" y="459740"/>
                  </a:cubicBezTo>
                  <a:cubicBezTo>
                    <a:pt x="1127760" y="524510"/>
                    <a:pt x="996950" y="575310"/>
                    <a:pt x="941070" y="621030"/>
                  </a:cubicBezTo>
                  <a:cubicBezTo>
                    <a:pt x="910590" y="645160"/>
                    <a:pt x="901700" y="670560"/>
                    <a:pt x="877570" y="688340"/>
                  </a:cubicBezTo>
                  <a:cubicBezTo>
                    <a:pt x="855980" y="704850"/>
                    <a:pt x="831850" y="707390"/>
                    <a:pt x="805180" y="726440"/>
                  </a:cubicBezTo>
                  <a:cubicBezTo>
                    <a:pt x="763270" y="755650"/>
                    <a:pt x="708660" y="821690"/>
                    <a:pt x="662940" y="855980"/>
                  </a:cubicBezTo>
                  <a:cubicBezTo>
                    <a:pt x="627380" y="883920"/>
                    <a:pt x="607060" y="895350"/>
                    <a:pt x="558800" y="920750"/>
                  </a:cubicBezTo>
                  <a:cubicBezTo>
                    <a:pt x="459740" y="971550"/>
                    <a:pt x="168910" y="1106170"/>
                    <a:pt x="90170" y="1112520"/>
                  </a:cubicBezTo>
                  <a:cubicBezTo>
                    <a:pt x="63500" y="1115060"/>
                    <a:pt x="50800" y="1109980"/>
                    <a:pt x="35560" y="1101090"/>
                  </a:cubicBezTo>
                  <a:cubicBezTo>
                    <a:pt x="21590" y="1090930"/>
                    <a:pt x="8890" y="1073150"/>
                    <a:pt x="3810" y="1056640"/>
                  </a:cubicBezTo>
                  <a:cubicBezTo>
                    <a:pt x="0" y="1040130"/>
                    <a:pt x="2540" y="1017270"/>
                    <a:pt x="10160" y="1000760"/>
                  </a:cubicBezTo>
                  <a:cubicBezTo>
                    <a:pt x="17780" y="985520"/>
                    <a:pt x="50800" y="963930"/>
                    <a:pt x="50800" y="9639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AutoShape 23" id="23"/>
          <p:cNvSpPr/>
          <p:nvPr/>
        </p:nvSpPr>
        <p:spPr>
          <a:xfrm>
            <a:off x="3804001" y="8053109"/>
            <a:ext cx="1989388" cy="72948"/>
          </a:xfrm>
          <a:prstGeom prst="line">
            <a:avLst/>
          </a:prstGeom>
          <a:ln cap="flat" w="57150">
            <a:solidFill>
              <a:srgbClr val="E7191F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7454" t="0" r="17454" b="0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7805713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7176" y="4877616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DIRECTIONS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98882" y="8018034"/>
            <a:ext cx="5958503" cy="45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BE RESPECTFUL &amp; COURTEOUS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79144" y="3526186"/>
            <a:ext cx="6336108" cy="1147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Know where the front of your car is in relation to the car in front of you 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277176" y="3771372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304619" y="4921209"/>
            <a:ext cx="6810632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Pull up close to the car in front of you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74092" y="2279379"/>
            <a:ext cx="8576700" cy="86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6"/>
              </a:lnSpc>
              <a:spcBef>
                <a:spcPct val="0"/>
              </a:spcBef>
            </a:pPr>
            <a:r>
              <a:rPr lang="en-US" sz="5004">
                <a:solidFill>
                  <a:srgbClr val="000000"/>
                </a:solidFill>
                <a:latin typeface="Akzidenz-Grotesk Bold"/>
              </a:rPr>
              <a:t>3rd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277176" y="6281768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304619" y="5742602"/>
            <a:ext cx="6810632" cy="1735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You DO NOT need to leave the crosswalks open 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while in the pick up line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5768748"/>
            <a:chOff x="0" y="0"/>
            <a:chExt cx="12886177" cy="7691664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0207" r="0" b="10207"/>
            <a:stretch>
              <a:fillRect/>
            </a:stretch>
          </p:blipFill>
          <p:spPr>
            <a:xfrm flipH="false" flipV="false">
              <a:off x="0" y="0"/>
              <a:ext cx="12886177" cy="7691664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520632" y="4676364"/>
            <a:ext cx="9664632" cy="5768748"/>
            <a:chOff x="0" y="0"/>
            <a:chExt cx="12886177" cy="769166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10207" r="0" b="10207"/>
            <a:stretch>
              <a:fillRect/>
            </a:stretch>
          </p:blipFill>
          <p:spPr>
            <a:xfrm flipH="false" flipV="false">
              <a:off x="0" y="0"/>
              <a:ext cx="12886177" cy="7691664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77829" y="3805866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DIRECTIONS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23192" y="2430900"/>
            <a:ext cx="6336108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Students will be released in groups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07557" y="3729666"/>
            <a:ext cx="6810632" cy="569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Load your child into your car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74092" y="2279379"/>
            <a:ext cx="8576700" cy="86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6"/>
              </a:lnSpc>
              <a:spcBef>
                <a:spcPct val="0"/>
              </a:spcBef>
            </a:pPr>
            <a:r>
              <a:rPr lang="en-US" sz="5004">
                <a:solidFill>
                  <a:srgbClr val="000000"/>
                </a:solidFill>
                <a:latin typeface="Akzidenz-Grotesk Bold"/>
              </a:rPr>
              <a:t>4th -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277829" y="5040134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305599" y="4500968"/>
            <a:ext cx="6810632" cy="1735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Leave the pick-up, parking area in an orderly fashion as it transitions back into a single file line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277829" y="7194137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305599" y="6964011"/>
            <a:ext cx="6810632" cy="2316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When you pull ahead, into the 2 lane area, alternate with car in front of you, 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if they go left you go right 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and vice a versa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474092" y="6236301"/>
            <a:ext cx="8576700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kzidenz-Grotesk Bold"/>
              </a:rPr>
              <a:t>Group 2 and so 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474092" y="3100274"/>
            <a:ext cx="6502340" cy="63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6"/>
              </a:lnSpc>
              <a:spcBef>
                <a:spcPct val="0"/>
              </a:spcBef>
            </a:pPr>
            <a:r>
              <a:rPr lang="en-US" sz="3604">
                <a:solidFill>
                  <a:srgbClr val="000000"/>
                </a:solidFill>
                <a:latin typeface="Akzidenz-Grotesk Bold"/>
              </a:rPr>
              <a:t>Group 1</a:t>
            </a:r>
          </a:p>
        </p:txBody>
      </p:sp>
      <p:sp>
        <p:nvSpPr>
          <p:cNvPr name="AutoShape 20" id="20"/>
          <p:cNvSpPr/>
          <p:nvPr/>
        </p:nvSpPr>
        <p:spPr>
          <a:xfrm flipH="true" flipV="true">
            <a:off x="3018498" y="7880653"/>
            <a:ext cx="1325829" cy="516919"/>
          </a:xfrm>
          <a:prstGeom prst="line">
            <a:avLst/>
          </a:prstGeom>
          <a:ln cap="flat" w="57150">
            <a:solidFill>
              <a:srgbClr val="E7191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1" id="21"/>
          <p:cNvSpPr/>
          <p:nvPr/>
        </p:nvSpPr>
        <p:spPr>
          <a:xfrm flipH="true" flipV="true">
            <a:off x="4933342" y="7561818"/>
            <a:ext cx="834654" cy="491649"/>
          </a:xfrm>
          <a:prstGeom prst="line">
            <a:avLst/>
          </a:prstGeom>
          <a:ln cap="flat" w="57150">
            <a:solidFill>
              <a:srgbClr val="E7191F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6791" r="0" b="6791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7805713"/>
            <a:ext cx="5958503" cy="936544"/>
            <a:chOff x="0" y="0"/>
            <a:chExt cx="1396568" cy="219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19509"/>
            </a:xfrm>
            <a:custGeom>
              <a:avLst/>
              <a:gdLst/>
              <a:ahLst/>
              <a:cxnLst/>
              <a:rect r="r" b="b" t="t" l="l"/>
              <a:pathLst>
                <a:path h="219509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19509"/>
                  </a:lnTo>
                  <a:lnTo>
                    <a:pt x="0" y="219509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276659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77829" y="5315348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77176" y="3771372"/>
            <a:ext cx="781514" cy="733202"/>
          </a:xfrm>
          <a:custGeom>
            <a:avLst/>
            <a:gdLst/>
            <a:ahLst/>
            <a:cxnLst/>
            <a:rect r="r" b="b" t="t" l="l"/>
            <a:pathLst>
              <a:path h="733202" w="781514">
                <a:moveTo>
                  <a:pt x="0" y="0"/>
                </a:moveTo>
                <a:lnTo>
                  <a:pt x="781514" y="0"/>
                </a:lnTo>
                <a:lnTo>
                  <a:pt x="781514" y="733202"/>
                </a:lnTo>
                <a:lnTo>
                  <a:pt x="0" y="7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DIRECTIONS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098882" y="8018034"/>
            <a:ext cx="5958503" cy="45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BE RESPECTFUL &amp; COURTEOUS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9797" y="3526186"/>
            <a:ext cx="6336108" cy="1147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DO NOT try to TURN LEFT</a:t>
            </a:r>
          </a:p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out of the parking lot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05272" y="5070163"/>
            <a:ext cx="6810632" cy="1147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This causes backups and delays the dismissal process for all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74092" y="2279379"/>
            <a:ext cx="8576700" cy="863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6"/>
              </a:lnSpc>
              <a:spcBef>
                <a:spcPct val="0"/>
              </a:spcBef>
            </a:pPr>
            <a:r>
              <a:rPr lang="en-US" sz="5004">
                <a:solidFill>
                  <a:srgbClr val="000000"/>
                </a:solidFill>
                <a:latin typeface="Akzidenz-Grotesk Bold"/>
              </a:rPr>
              <a:t>Last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0632" y="-362013"/>
            <a:ext cx="9664632" cy="11135753"/>
            <a:chOff x="0" y="0"/>
            <a:chExt cx="12886177" cy="1484767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1544" r="0" b="11544"/>
            <a:stretch>
              <a:fillRect/>
            </a:stretch>
          </p:blipFill>
          <p:spPr>
            <a:xfrm flipH="false" flipV="false">
              <a:off x="0" y="0"/>
              <a:ext cx="12886177" cy="1484767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1098882" y="7805713"/>
            <a:ext cx="5958503" cy="1258542"/>
            <a:chOff x="0" y="0"/>
            <a:chExt cx="1396568" cy="2949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96568" cy="294980"/>
            </a:xfrm>
            <a:custGeom>
              <a:avLst/>
              <a:gdLst/>
              <a:ahLst/>
              <a:cxnLst/>
              <a:rect r="r" b="b" t="t" l="l"/>
              <a:pathLst>
                <a:path h="294980" w="1396568">
                  <a:moveTo>
                    <a:pt x="0" y="0"/>
                  </a:moveTo>
                  <a:lnTo>
                    <a:pt x="1396568" y="0"/>
                  </a:lnTo>
                  <a:lnTo>
                    <a:pt x="1396568" y="294980"/>
                  </a:lnTo>
                  <a:lnTo>
                    <a:pt x="0" y="294980"/>
                  </a:lnTo>
                  <a:close/>
                </a:path>
              </a:pathLst>
            </a:custGeom>
            <a:solidFill>
              <a:srgbClr val="141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396568" cy="352130"/>
            </a:xfrm>
            <a:prstGeom prst="rect">
              <a:avLst/>
            </a:prstGeom>
          </p:spPr>
          <p:txBody>
            <a:bodyPr anchor="ctr" rtlCol="false" tIns="59377" lIns="59377" bIns="59377" rIns="59377"/>
            <a:lstStyle/>
            <a:p>
              <a:pPr algn="ctr">
                <a:lnSpc>
                  <a:spcPts val="366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40707" y="-362013"/>
            <a:ext cx="5271452" cy="814879"/>
          </a:xfrm>
          <a:custGeom>
            <a:avLst/>
            <a:gdLst/>
            <a:ahLst/>
            <a:cxnLst/>
            <a:rect r="r" b="b" t="t" l="l"/>
            <a:pathLst>
              <a:path h="814879" w="5271452">
                <a:moveTo>
                  <a:pt x="0" y="0"/>
                </a:moveTo>
                <a:lnTo>
                  <a:pt x="5271452" y="0"/>
                </a:lnTo>
                <a:lnTo>
                  <a:pt x="5271452" y="814878"/>
                </a:lnTo>
                <a:lnTo>
                  <a:pt x="0" y="8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1769" y="9724102"/>
            <a:ext cx="6277112" cy="970337"/>
          </a:xfrm>
          <a:custGeom>
            <a:avLst/>
            <a:gdLst/>
            <a:ahLst/>
            <a:cxnLst/>
            <a:rect r="r" b="b" t="t" l="l"/>
            <a:pathLst>
              <a:path h="970337" w="6277112">
                <a:moveTo>
                  <a:pt x="0" y="0"/>
                </a:moveTo>
                <a:lnTo>
                  <a:pt x="6277113" y="0"/>
                </a:lnTo>
                <a:lnTo>
                  <a:pt x="6277113" y="970337"/>
                </a:lnTo>
                <a:lnTo>
                  <a:pt x="0" y="970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44000" y="828675"/>
            <a:ext cx="8906792" cy="1777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358"/>
              </a:lnSpc>
            </a:pPr>
            <a:r>
              <a:rPr lang="en-US" sz="10256">
                <a:solidFill>
                  <a:srgbClr val="004AAD"/>
                </a:solidFill>
                <a:latin typeface="Akzidenz-Grotesk Bold Italics"/>
              </a:rPr>
              <a:t>THANK-YOU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98882" y="8018034"/>
            <a:ext cx="5958503" cy="923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BE PREPARED FOR THE 1ST DAY</a:t>
            </a:r>
          </a:p>
          <a:p>
            <a:pPr algn="ctr">
              <a:lnSpc>
                <a:spcPts val="3706"/>
              </a:lnSpc>
            </a:pPr>
            <a:r>
              <a:rPr lang="en-US" sz="2647">
                <a:solidFill>
                  <a:srgbClr val="FFDE59"/>
                </a:solidFill>
                <a:latin typeface="Akzidenz-Grotesk Bold"/>
              </a:rPr>
              <a:t>OF SCHOOL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10079" y="2286952"/>
            <a:ext cx="6336108" cy="522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If you know you are going to be an </a:t>
            </a:r>
            <a:r>
              <a:rPr lang="en-US" sz="3304">
                <a:solidFill>
                  <a:srgbClr val="141414"/>
                </a:solidFill>
                <a:latin typeface="Akzidenz-Grotesk Bold"/>
              </a:rPr>
              <a:t>Everyday Pick-Up</a:t>
            </a:r>
            <a:r>
              <a:rPr lang="en-US" sz="3304">
                <a:solidFill>
                  <a:srgbClr val="141414"/>
                </a:solidFill>
                <a:latin typeface="Akzidenz-Grotesk"/>
              </a:rPr>
              <a:t>, </a:t>
            </a:r>
          </a:p>
          <a:p>
            <a:pPr algn="ct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or have a </a:t>
            </a:r>
          </a:p>
          <a:p>
            <a:pPr algn="ct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 Bold"/>
              </a:rPr>
              <a:t>Regular Pick-Up Day</a:t>
            </a:r>
            <a:r>
              <a:rPr lang="en-US" sz="3304">
                <a:solidFill>
                  <a:srgbClr val="141414"/>
                </a:solidFill>
                <a:latin typeface="Akzidenz-Grotesk"/>
              </a:rPr>
              <a:t> -</a:t>
            </a:r>
          </a:p>
          <a:p>
            <a:pPr algn="ctr">
              <a:lnSpc>
                <a:spcPts val="4626"/>
              </a:lnSpc>
            </a:pPr>
            <a:r>
              <a:rPr lang="en-US" sz="3304">
                <a:solidFill>
                  <a:srgbClr val="141414"/>
                </a:solidFill>
                <a:latin typeface="Akzidenz-Grotesk"/>
              </a:rPr>
              <a:t>If you are coming to school to drop of supplies, tour classrooms, etc. stop at the office and ask if you can get your ID checked and get your Window Card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DAGCnVQK1Tc</dc:identifier>
  <dcterms:modified xsi:type="dcterms:W3CDTF">2011-08-01T06:04:30Z</dcterms:modified>
  <cp:revision>1</cp:revision>
  <dc:title>Copy of Pick up Procedure - Parent Square</dc:title>
</cp:coreProperties>
</file>