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9" r:id="rId4"/>
    <p:sldId id="261" r:id="rId5"/>
    <p:sldId id="264" r:id="rId6"/>
    <p:sldId id="257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44FA-D567-43AF-B8F1-B191300303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American Rescue Plan (ARP)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12E10C-A159-4DB5-A432-D7557F5F9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54052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North Syracuse Central School District </a:t>
            </a:r>
          </a:p>
          <a:p>
            <a:r>
              <a:rPr lang="en-US" dirty="0"/>
              <a:t>Update on Spending</a:t>
            </a:r>
          </a:p>
          <a:p>
            <a:r>
              <a:rPr lang="en-US" dirty="0"/>
              <a:t>ARP ESSER III &amp; ARP ESSER State Reserves </a:t>
            </a:r>
          </a:p>
          <a:p>
            <a:r>
              <a:rPr lang="en-US" dirty="0"/>
              <a:t>July 24, 2023</a:t>
            </a:r>
          </a:p>
        </p:txBody>
      </p:sp>
    </p:spTree>
    <p:extLst>
      <p:ext uri="{BB962C8B-B14F-4D97-AF65-F5344CB8AC3E}">
        <p14:creationId xmlns:p14="http://schemas.microsoft.com/office/powerpoint/2010/main" val="222489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8A2D9-C273-487B-9C4C-12CD88162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 ESSER III  Vs.  ARP ESSER State Reserves </a:t>
            </a:r>
            <a:br>
              <a:rPr lang="en-US" dirty="0"/>
            </a:br>
            <a:r>
              <a:rPr lang="en-US" dirty="0"/>
              <a:t>March 1, 2020 to September 30,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28C4-D977-429C-B545-568C2EF1A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ARP ESSER III is funding received directly from the Federal Government. </a:t>
            </a:r>
          </a:p>
          <a:p>
            <a:pPr lvl="1"/>
            <a:r>
              <a:rPr lang="en-US" dirty="0"/>
              <a:t>The total funding for ARP ESSER III is $9.5 million.   </a:t>
            </a:r>
          </a:p>
          <a:p>
            <a:r>
              <a:rPr lang="en-US" dirty="0"/>
              <a:t>ARP ESSER STATE RESERVES is funding received from NYS.</a:t>
            </a:r>
          </a:p>
          <a:p>
            <a:pPr lvl="1"/>
            <a:r>
              <a:rPr lang="en-US" dirty="0"/>
              <a:t>The total funding for ARP ESSER STATE RESERVES is $1.9 million.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403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210AF-6AA4-4891-997C-0903B9DBA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419" y="804519"/>
            <a:ext cx="10111562" cy="1049235"/>
          </a:xfrm>
        </p:spPr>
        <p:txBody>
          <a:bodyPr>
            <a:normAutofit fontScale="90000"/>
          </a:bodyPr>
          <a:lstStyle/>
          <a:p>
            <a:r>
              <a:rPr lang="en-US" dirty="0"/>
              <a:t>Purpose of ARP ESSER III &amp; ARP ESSER State Reserves: </a:t>
            </a:r>
            <a:br>
              <a:rPr lang="en-US" dirty="0"/>
            </a:br>
            <a:r>
              <a:rPr lang="en-US" dirty="0"/>
              <a:t>to address the urgent needs of America’s children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41842-1162-42FB-9CC7-8E109EEC9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1542"/>
          </a:xfrm>
        </p:spPr>
        <p:txBody>
          <a:bodyPr>
            <a:normAutofit/>
          </a:bodyPr>
          <a:lstStyle/>
          <a:p>
            <a:r>
              <a:rPr lang="en-US" dirty="0"/>
              <a:t>Address lost instructional time and close academic performance gaps.</a:t>
            </a:r>
          </a:p>
          <a:p>
            <a:r>
              <a:rPr lang="en-US" dirty="0"/>
              <a:t>Meet students’ social, emotional, and mental health needs.</a:t>
            </a:r>
          </a:p>
          <a:p>
            <a:r>
              <a:rPr lang="en-US" dirty="0"/>
              <a:t>Address disparities in access to educational opportunity that were exacerbated by the coronavirus pandemic. </a:t>
            </a:r>
          </a:p>
          <a:p>
            <a:r>
              <a:rPr lang="en-US" dirty="0"/>
              <a:t>To equitably expand opportunity for the students who need it most.</a:t>
            </a:r>
          </a:p>
          <a:p>
            <a:r>
              <a:rPr lang="en-US" dirty="0"/>
              <a:t>Implement evidence-based interventions within multi-tiered support systems.</a:t>
            </a:r>
          </a:p>
        </p:txBody>
      </p:sp>
    </p:spTree>
    <p:extLst>
      <p:ext uri="{BB962C8B-B14F-4D97-AF65-F5344CB8AC3E}">
        <p14:creationId xmlns:p14="http://schemas.microsoft.com/office/powerpoint/2010/main" val="343613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D6374-FE04-4866-BA17-5E14DA70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98979"/>
          </a:xfrm>
        </p:spPr>
        <p:txBody>
          <a:bodyPr/>
          <a:lstStyle/>
          <a:p>
            <a:r>
              <a:rPr lang="en-US" dirty="0"/>
              <a:t>NSCSD’s ARP ESSER III Budget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F099279-667A-42D7-A28C-2B122220CE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565105"/>
              </p:ext>
            </p:extLst>
          </p:nvPr>
        </p:nvGraphicFramePr>
        <p:xfrm>
          <a:off x="1451579" y="1871328"/>
          <a:ext cx="9603275" cy="3753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66380">
                  <a:extLst>
                    <a:ext uri="{9D8B030D-6E8A-4147-A177-3AD203B41FA5}">
                      <a16:colId xmlns:a16="http://schemas.microsoft.com/office/drawing/2014/main" val="3971468542"/>
                    </a:ext>
                  </a:extLst>
                </a:gridCol>
                <a:gridCol w="1215954">
                  <a:extLst>
                    <a:ext uri="{9D8B030D-6E8A-4147-A177-3AD203B41FA5}">
                      <a16:colId xmlns:a16="http://schemas.microsoft.com/office/drawing/2014/main" val="4040973111"/>
                    </a:ext>
                  </a:extLst>
                </a:gridCol>
                <a:gridCol w="1252802">
                  <a:extLst>
                    <a:ext uri="{9D8B030D-6E8A-4147-A177-3AD203B41FA5}">
                      <a16:colId xmlns:a16="http://schemas.microsoft.com/office/drawing/2014/main" val="3967027646"/>
                    </a:ext>
                  </a:extLst>
                </a:gridCol>
                <a:gridCol w="1234378">
                  <a:extLst>
                    <a:ext uri="{9D8B030D-6E8A-4147-A177-3AD203B41FA5}">
                      <a16:colId xmlns:a16="http://schemas.microsoft.com/office/drawing/2014/main" val="2819068488"/>
                    </a:ext>
                  </a:extLst>
                </a:gridCol>
                <a:gridCol w="1533761">
                  <a:extLst>
                    <a:ext uri="{9D8B030D-6E8A-4147-A177-3AD203B41FA5}">
                      <a16:colId xmlns:a16="http://schemas.microsoft.com/office/drawing/2014/main" val="1809356466"/>
                    </a:ext>
                  </a:extLst>
                </a:gridCol>
              </a:tblGrid>
              <a:tr h="3194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Description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2021-22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2022-23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2023-24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677448466"/>
                  </a:ext>
                </a:extLst>
              </a:tr>
              <a:tr h="9837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Classroom furniture purchases for all buildings (except KWS Bear which received furniture in connection with renovation).  In addition, PPE purchases in 2021-22.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5,883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626,286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$ 3,435,104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4,087,273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1676677488"/>
                  </a:ext>
                </a:extLst>
              </a:tr>
              <a:tr h="48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Additional mobile technology for instructional staff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    0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10,494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120,485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230,979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4160187134"/>
                  </a:ext>
                </a:extLst>
              </a:tr>
              <a:tr h="93978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positions added after 2021-22 budget completed to support student academic, social &amp; emotional needs. </a:t>
                      </a:r>
                      <a:r>
                        <a:rPr lang="en-US" sz="1400" u="none" strike="noStrike" dirty="0">
                          <a:effectLst/>
                        </a:rPr>
                        <a:t>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$1,511,063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$1,794,930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$1,851,142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$ 5,157,135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4249002740"/>
                  </a:ext>
                </a:extLst>
              </a:tr>
              <a:tr h="76377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Development with a focus on Mental Health, Restorative Justice/Practices</a:t>
                      </a: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$       2,060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$       5,569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$       9,630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$      37,259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2614154778"/>
                  </a:ext>
                </a:extLst>
              </a:tr>
              <a:tr h="2663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Total</a:t>
                      </a: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$ 1,549,006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$ 2,547,279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$5,416,361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$  9,512,646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758947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43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D6374-FE04-4866-BA17-5E14DA70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98979"/>
          </a:xfrm>
        </p:spPr>
        <p:txBody>
          <a:bodyPr/>
          <a:lstStyle/>
          <a:p>
            <a:r>
              <a:rPr lang="en-US" dirty="0"/>
              <a:t>NSCSD’s ARP ESSER </a:t>
            </a:r>
            <a:r>
              <a:rPr lang="en-US" dirty="0" err="1"/>
              <a:t>STAtE</a:t>
            </a:r>
            <a:r>
              <a:rPr lang="en-US" dirty="0"/>
              <a:t> RESERVES Budget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F099279-667A-42D7-A28C-2B122220CE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1477132"/>
              </p:ext>
            </p:extLst>
          </p:nvPr>
        </p:nvGraphicFramePr>
        <p:xfrm>
          <a:off x="1446028" y="1913861"/>
          <a:ext cx="9608826" cy="34822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1931">
                  <a:extLst>
                    <a:ext uri="{9D8B030D-6E8A-4147-A177-3AD203B41FA5}">
                      <a16:colId xmlns:a16="http://schemas.microsoft.com/office/drawing/2014/main" val="3971468542"/>
                    </a:ext>
                  </a:extLst>
                </a:gridCol>
                <a:gridCol w="1215954">
                  <a:extLst>
                    <a:ext uri="{9D8B030D-6E8A-4147-A177-3AD203B41FA5}">
                      <a16:colId xmlns:a16="http://schemas.microsoft.com/office/drawing/2014/main" val="4040973111"/>
                    </a:ext>
                  </a:extLst>
                </a:gridCol>
                <a:gridCol w="1252802">
                  <a:extLst>
                    <a:ext uri="{9D8B030D-6E8A-4147-A177-3AD203B41FA5}">
                      <a16:colId xmlns:a16="http://schemas.microsoft.com/office/drawing/2014/main" val="3967027646"/>
                    </a:ext>
                  </a:extLst>
                </a:gridCol>
                <a:gridCol w="1234378">
                  <a:extLst>
                    <a:ext uri="{9D8B030D-6E8A-4147-A177-3AD203B41FA5}">
                      <a16:colId xmlns:a16="http://schemas.microsoft.com/office/drawing/2014/main" val="2819068488"/>
                    </a:ext>
                  </a:extLst>
                </a:gridCol>
                <a:gridCol w="1533761">
                  <a:extLst>
                    <a:ext uri="{9D8B030D-6E8A-4147-A177-3AD203B41FA5}">
                      <a16:colId xmlns:a16="http://schemas.microsoft.com/office/drawing/2014/main" val="1809356466"/>
                    </a:ext>
                  </a:extLst>
                </a:gridCol>
              </a:tblGrid>
              <a:tr h="2499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Description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2021-22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2022-23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2023-24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677448466"/>
                  </a:ext>
                </a:extLst>
              </a:tr>
              <a:tr h="67141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3-year strategic action plan to support the implementation of a MTSS for K-12</a:t>
                      </a: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11,805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93,617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119,578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225,000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1676677488"/>
                  </a:ext>
                </a:extLst>
              </a:tr>
              <a:tr h="5594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Development with a focus on Mental Health, Restorative Justice/Practices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    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34,350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26,650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61,000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4160187134"/>
                  </a:ext>
                </a:extLst>
              </a:tr>
              <a:tr h="4277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Additional position to support family engagement.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    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109,646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112,689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222,335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4249002740"/>
                  </a:ext>
                </a:extLst>
              </a:tr>
              <a:tr h="647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Extra pay &amp; Benefits for instructional and support staff that work summer school and after school programing.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12,991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130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573,335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586,456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2614154778"/>
                  </a:ext>
                </a:extLst>
              </a:tr>
              <a:tr h="676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Additional positions added after 2021-22 budget completed to support student academic, social &amp; emotional needs.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 $             0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 $     453,378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 $      504,385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 $       957,763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2738924953"/>
                  </a:ext>
                </a:extLst>
              </a:tr>
              <a:tr h="249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24,796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691,121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1,336,637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2,052,554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2" marR="6422" marT="6422" marB="0" anchor="b"/>
                </a:tc>
                <a:extLst>
                  <a:ext uri="{0D108BD9-81ED-4DB2-BD59-A6C34878D82A}">
                    <a16:rowId xmlns:a16="http://schemas.microsoft.com/office/drawing/2014/main" val="2924852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596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EADBD-2095-4C7F-89D4-EF256E905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Required for ARP Funding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625C7-6A8B-4E28-B062-F6B2505AD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NSCSD signed assurances submitted to NYSED and approved.  </a:t>
            </a:r>
          </a:p>
          <a:p>
            <a:r>
              <a:rPr lang="en-US" dirty="0"/>
              <a:t>Post information on the district website the spending plan by school year indicating how ARP funds will be expended.</a:t>
            </a:r>
          </a:p>
          <a:p>
            <a:r>
              <a:rPr lang="en-US" dirty="0"/>
              <a:t>Seek public comment from parents, teachers and other stakeholders on the plan and take such comments into account in the development of the final plan (ongoing).</a:t>
            </a:r>
          </a:p>
        </p:txBody>
      </p:sp>
    </p:spTree>
    <p:extLst>
      <p:ext uri="{BB962C8B-B14F-4D97-AF65-F5344CB8AC3E}">
        <p14:creationId xmlns:p14="http://schemas.microsoft.com/office/powerpoint/2010/main" val="6889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C8B4D1-93B1-42F0-9CDB-F5DA9FA73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&amp; Answers</a:t>
            </a:r>
          </a:p>
        </p:txBody>
      </p:sp>
    </p:spTree>
    <p:extLst>
      <p:ext uri="{BB962C8B-B14F-4D97-AF65-F5344CB8AC3E}">
        <p14:creationId xmlns:p14="http://schemas.microsoft.com/office/powerpoint/2010/main" val="36982995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5875</TotalTime>
  <Words>515</Words>
  <Application>Microsoft Office PowerPoint</Application>
  <PresentationFormat>Widescreen</PresentationFormat>
  <Paragraphs>88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Gallery</vt:lpstr>
      <vt:lpstr>The American Rescue Plan (ARP)</vt:lpstr>
      <vt:lpstr>ARP ESSER III  Vs.  ARP ESSER State Reserves  March 1, 2020 to September 30, 2024</vt:lpstr>
      <vt:lpstr>Purpose of ARP ESSER III &amp; ARP ESSER State Reserves:  to address the urgent needs of America’s children </vt:lpstr>
      <vt:lpstr>NSCSD’s ARP ESSER III Budget </vt:lpstr>
      <vt:lpstr>NSCSD’s ARP ESSER STAtE RESERVES Budget </vt:lpstr>
      <vt:lpstr>Required for ARP Funding</vt:lpstr>
      <vt:lpstr>Questions &amp;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American Rescue Plan (ARP)</dc:title>
  <dc:creator>Donald Keegan</dc:creator>
  <cp:lastModifiedBy>Cook, Laurie</cp:lastModifiedBy>
  <cp:revision>30</cp:revision>
  <dcterms:created xsi:type="dcterms:W3CDTF">2021-08-31T19:03:38Z</dcterms:created>
  <dcterms:modified xsi:type="dcterms:W3CDTF">2023-07-27T19:27:09Z</dcterms:modified>
</cp:coreProperties>
</file>