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3.xml" ContentType="application/vnd.openxmlformats-officedocument.drawingml.chart+xml"/>
  <Override PartName="/ppt/notesSlides/notesSlide6.xml" ContentType="application/vnd.openxmlformats-officedocument.presentationml.notesSl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2" r:id="rId1"/>
  </p:sldMasterIdLst>
  <p:notesMasterIdLst>
    <p:notesMasterId r:id="rId46"/>
  </p:notesMasterIdLst>
  <p:handoutMasterIdLst>
    <p:handoutMasterId r:id="rId47"/>
  </p:handoutMasterIdLst>
  <p:sldIdLst>
    <p:sldId id="353" r:id="rId2"/>
    <p:sldId id="530" r:id="rId3"/>
    <p:sldId id="527" r:id="rId4"/>
    <p:sldId id="522" r:id="rId5"/>
    <p:sldId id="526" r:id="rId6"/>
    <p:sldId id="397" r:id="rId7"/>
    <p:sldId id="437" r:id="rId8"/>
    <p:sldId id="415" r:id="rId9"/>
    <p:sldId id="449" r:id="rId10"/>
    <p:sldId id="509" r:id="rId11"/>
    <p:sldId id="503" r:id="rId12"/>
    <p:sldId id="501" r:id="rId13"/>
    <p:sldId id="524" r:id="rId14"/>
    <p:sldId id="504" r:id="rId15"/>
    <p:sldId id="534" r:id="rId16"/>
    <p:sldId id="532" r:id="rId17"/>
    <p:sldId id="483" r:id="rId18"/>
    <p:sldId id="417" r:id="rId19"/>
    <p:sldId id="450" r:id="rId20"/>
    <p:sldId id="510" r:id="rId21"/>
    <p:sldId id="512" r:id="rId22"/>
    <p:sldId id="513" r:id="rId23"/>
    <p:sldId id="511" r:id="rId24"/>
    <p:sldId id="519" r:id="rId25"/>
    <p:sldId id="514" r:id="rId26"/>
    <p:sldId id="515" r:id="rId27"/>
    <p:sldId id="528" r:id="rId28"/>
    <p:sldId id="461" r:id="rId29"/>
    <p:sldId id="460" r:id="rId30"/>
    <p:sldId id="508" r:id="rId31"/>
    <p:sldId id="520" r:id="rId32"/>
    <p:sldId id="536" r:id="rId33"/>
    <p:sldId id="521" r:id="rId34"/>
    <p:sldId id="414" r:id="rId35"/>
    <p:sldId id="422" r:id="rId36"/>
    <p:sldId id="533" r:id="rId37"/>
    <p:sldId id="517" r:id="rId38"/>
    <p:sldId id="505" r:id="rId39"/>
    <p:sldId id="506" r:id="rId40"/>
    <p:sldId id="418" r:id="rId41"/>
    <p:sldId id="428" r:id="rId42"/>
    <p:sldId id="535" r:id="rId43"/>
    <p:sldId id="523" r:id="rId44"/>
    <p:sldId id="525" r:id="rId45"/>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009900"/>
    <a:srgbClr val="0000FF"/>
    <a:srgbClr val="008000"/>
    <a:srgbClr val="006600"/>
    <a:srgbClr val="FF00FF"/>
    <a:srgbClr val="FF9900"/>
    <a:srgbClr val="0095D0"/>
    <a:srgbClr val="006699"/>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5" autoAdjust="0"/>
    <p:restoredTop sz="94624" autoAdjust="0"/>
  </p:normalViewPr>
  <p:slideViewPr>
    <p:cSldViewPr>
      <p:cViewPr varScale="1">
        <p:scale>
          <a:sx n="86" d="100"/>
          <a:sy n="86" d="100"/>
        </p:scale>
        <p:origin x="1512" y="84"/>
      </p:cViewPr>
      <p:guideLst>
        <p:guide orient="horz" pos="2160"/>
        <p:guide pos="2880"/>
      </p:guideLst>
    </p:cSldViewPr>
  </p:slideViewPr>
  <p:notesTextViewPr>
    <p:cViewPr>
      <p:scale>
        <a:sx n="1" d="1"/>
        <a:sy n="1" d="1"/>
      </p:scale>
      <p:origin x="0" y="0"/>
    </p:cViewPr>
  </p:notesTextViewPr>
  <p:sorterViewPr>
    <p:cViewPr>
      <p:scale>
        <a:sx n="102" d="100"/>
        <a:sy n="102"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29024496937883"/>
          <c:y val="0.34938632670916137"/>
          <c:w val="0.31886714528331017"/>
          <c:h val="0.51626109236345452"/>
        </c:manualLayout>
      </c:layout>
      <c:pieChart>
        <c:varyColors val="1"/>
        <c:ser>
          <c:idx val="0"/>
          <c:order val="0"/>
          <c:tx>
            <c:strRef>
              <c:f>Sheet1!$B$1</c:f>
              <c:strCache>
                <c:ptCount val="1"/>
                <c:pt idx="0">
                  <c:v>Sales</c:v>
                </c:pt>
              </c:strCache>
            </c:strRef>
          </c:tx>
          <c:dPt>
            <c:idx val="0"/>
            <c:bubble3D val="0"/>
            <c:spPr>
              <a:solidFill>
                <a:srgbClr val="009900"/>
              </a:solidFill>
            </c:spPr>
            <c:extLst>
              <c:ext xmlns:c16="http://schemas.microsoft.com/office/drawing/2014/chart" uri="{C3380CC4-5D6E-409C-BE32-E72D297353CC}">
                <c16:uniqueId val="{00000001-DF88-4878-8AA6-B8C278BA749E}"/>
              </c:ext>
            </c:extLst>
          </c:dPt>
          <c:dPt>
            <c:idx val="1"/>
            <c:bubble3D val="0"/>
            <c:spPr>
              <a:solidFill>
                <a:srgbClr val="0000FF"/>
              </a:solidFill>
            </c:spPr>
            <c:extLst>
              <c:ext xmlns:c16="http://schemas.microsoft.com/office/drawing/2014/chart" uri="{C3380CC4-5D6E-409C-BE32-E72D297353CC}">
                <c16:uniqueId val="{00000003-DF88-4878-8AA6-B8C278BA749E}"/>
              </c:ext>
            </c:extLst>
          </c:dPt>
          <c:dPt>
            <c:idx val="2"/>
            <c:bubble3D val="0"/>
            <c:spPr>
              <a:solidFill>
                <a:srgbClr val="FF00FF"/>
              </a:solidFill>
            </c:spPr>
            <c:extLst>
              <c:ext xmlns:c16="http://schemas.microsoft.com/office/drawing/2014/chart" uri="{C3380CC4-5D6E-409C-BE32-E72D297353CC}">
                <c16:uniqueId val="{00000005-DF88-4878-8AA6-B8C278BA749E}"/>
              </c:ext>
            </c:extLst>
          </c:dPt>
          <c:dPt>
            <c:idx val="3"/>
            <c:bubble3D val="0"/>
            <c:spPr>
              <a:solidFill>
                <a:schemeClr val="bg2">
                  <a:lumMod val="90000"/>
                </a:schemeClr>
              </a:solidFill>
            </c:spPr>
            <c:extLst>
              <c:ext xmlns:c16="http://schemas.microsoft.com/office/drawing/2014/chart" uri="{C3380CC4-5D6E-409C-BE32-E72D297353CC}">
                <c16:uniqueId val="{00000007-DF88-4878-8AA6-B8C278BA749E}"/>
              </c:ext>
            </c:extLst>
          </c:dPt>
          <c:dPt>
            <c:idx val="4"/>
            <c:bubble3D val="0"/>
            <c:spPr>
              <a:solidFill>
                <a:srgbClr val="FF9900"/>
              </a:solidFill>
            </c:spPr>
            <c:extLst>
              <c:ext xmlns:c16="http://schemas.microsoft.com/office/drawing/2014/chart" uri="{C3380CC4-5D6E-409C-BE32-E72D297353CC}">
                <c16:uniqueId val="{00000009-DF88-4878-8AA6-B8C278BA749E}"/>
              </c:ext>
            </c:extLst>
          </c:dPt>
          <c:dPt>
            <c:idx val="5"/>
            <c:bubble3D val="0"/>
            <c:spPr>
              <a:solidFill>
                <a:schemeClr val="tx1"/>
              </a:solidFill>
            </c:spPr>
            <c:extLst>
              <c:ext xmlns:c16="http://schemas.microsoft.com/office/drawing/2014/chart" uri="{C3380CC4-5D6E-409C-BE32-E72D297353CC}">
                <c16:uniqueId val="{0000000B-DF88-4878-8AA6-B8C278BA749E}"/>
              </c:ext>
            </c:extLst>
          </c:dPt>
          <c:dPt>
            <c:idx val="6"/>
            <c:bubble3D val="0"/>
            <c:spPr>
              <a:solidFill>
                <a:srgbClr val="FFFF00"/>
              </a:solidFill>
            </c:spPr>
            <c:extLst>
              <c:ext xmlns:c16="http://schemas.microsoft.com/office/drawing/2014/chart" uri="{C3380CC4-5D6E-409C-BE32-E72D297353CC}">
                <c16:uniqueId val="{0000000D-DF88-4878-8AA6-B8C278BA749E}"/>
              </c:ext>
            </c:extLst>
          </c:dPt>
          <c:dPt>
            <c:idx val="7"/>
            <c:bubble3D val="0"/>
            <c:spPr>
              <a:solidFill>
                <a:srgbClr val="FF0000"/>
              </a:solidFill>
            </c:spPr>
            <c:extLst>
              <c:ext xmlns:c16="http://schemas.microsoft.com/office/drawing/2014/chart" uri="{C3380CC4-5D6E-409C-BE32-E72D297353CC}">
                <c16:uniqueId val="{0000000F-DF88-4878-8AA6-B8C278BA749E}"/>
              </c:ext>
            </c:extLst>
          </c:dPt>
          <c:dLbls>
            <c:dLbl>
              <c:idx val="0"/>
              <c:layout>
                <c:manualLayout>
                  <c:x val="6.7602678137455047E-2"/>
                  <c:y val="0.17354177411011371"/>
                </c:manualLayout>
              </c:layout>
              <c:dLblPos val="bestFit"/>
              <c:showLegendKey val="0"/>
              <c:showVal val="1"/>
              <c:showCatName val="1"/>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1-DF88-4878-8AA6-B8C278BA749E}"/>
                </c:ext>
              </c:extLst>
            </c:dLbl>
            <c:dLbl>
              <c:idx val="1"/>
              <c:layout>
                <c:manualLayout>
                  <c:x val="-4.6293165560187331E-2"/>
                  <c:y val="-4.7346165062700493E-2"/>
                </c:manualLayout>
              </c:layout>
              <c:dLblPos val="bestFit"/>
              <c:showLegendKey val="0"/>
              <c:showVal val="1"/>
              <c:showCatName val="1"/>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3-DF88-4878-8AA6-B8C278BA749E}"/>
                </c:ext>
              </c:extLst>
            </c:dLbl>
            <c:dLbl>
              <c:idx val="2"/>
              <c:layout>
                <c:manualLayout>
                  <c:x val="-0.18186325973959139"/>
                  <c:y val="0.17270341207349083"/>
                </c:manualLayout>
              </c:layout>
              <c:dLblPos val="bestFit"/>
              <c:showLegendKey val="0"/>
              <c:showVal val="1"/>
              <c:showCatName val="1"/>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5-DF88-4878-8AA6-B8C278BA749E}"/>
                </c:ext>
              </c:extLst>
            </c:dLbl>
            <c:dLbl>
              <c:idx val="3"/>
              <c:layout>
                <c:manualLayout>
                  <c:x val="-0.264374967834903"/>
                  <c:y val="-1.6254218222722161E-2"/>
                </c:manualLayout>
              </c:layout>
              <c:dLblPos val="bestFit"/>
              <c:showLegendKey val="0"/>
              <c:showVal val="1"/>
              <c:showCatName val="1"/>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7-DF88-4878-8AA6-B8C278BA749E}"/>
                </c:ext>
              </c:extLst>
            </c:dLbl>
            <c:dLbl>
              <c:idx val="4"/>
              <c:layout>
                <c:manualLayout>
                  <c:x val="-0.15087672508678351"/>
                  <c:y val="-0.14307086614173228"/>
                </c:manualLayout>
              </c:layout>
              <c:dLblPos val="bestFit"/>
              <c:showLegendKey val="0"/>
              <c:showVal val="1"/>
              <c:showCatName val="1"/>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9-DF88-4878-8AA6-B8C278BA749E}"/>
                </c:ext>
              </c:extLst>
            </c:dLbl>
            <c:dLbl>
              <c:idx val="5"/>
              <c:layout>
                <c:manualLayout>
                  <c:x val="-7.945418113058416E-3"/>
                  <c:y val="-0.10969587134941465"/>
                </c:manualLayout>
              </c:layout>
              <c:dLblPos val="bestFit"/>
              <c:showLegendKey val="0"/>
              <c:showVal val="1"/>
              <c:showCatName val="1"/>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B-DF88-4878-8AA6-B8C278BA749E}"/>
                </c:ext>
              </c:extLst>
            </c:dLbl>
            <c:dLbl>
              <c:idx val="6"/>
              <c:layout>
                <c:manualLayout>
                  <c:x val="0.11154945705316248"/>
                  <c:y val="-0.12858184393617464"/>
                </c:manualLayout>
              </c:layout>
              <c:dLblPos val="bestFit"/>
              <c:showLegendKey val="0"/>
              <c:showVal val="1"/>
              <c:showCatName val="1"/>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D-DF88-4878-8AA6-B8C278BA749E}"/>
                </c:ext>
              </c:extLst>
            </c:dLbl>
            <c:dLbl>
              <c:idx val="7"/>
              <c:layout>
                <c:manualLayout>
                  <c:x val="0.428111788445799"/>
                  <c:y val="-0.13871599383410407"/>
                </c:manualLayout>
              </c:layout>
              <c:dLblPos val="bestFit"/>
              <c:showLegendKey val="0"/>
              <c:showVal val="1"/>
              <c:showCatName val="1"/>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F-DF88-4878-8AA6-B8C278BA749E}"/>
                </c:ext>
              </c:extLst>
            </c:dLbl>
            <c:dLbl>
              <c:idx val="8"/>
              <c:layout>
                <c:manualLayout>
                  <c:x val="0.24653642085061947"/>
                  <c:y val="-0.1676159230096238"/>
                </c:manualLayout>
              </c:layout>
              <c:dLblPos val="bestFit"/>
              <c:showLegendKey val="0"/>
              <c:showVal val="1"/>
              <c:showCatName val="1"/>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10-DF88-4878-8AA6-B8C278BA749E}"/>
                </c:ext>
              </c:extLst>
            </c:dLbl>
            <c:dLbl>
              <c:idx val="9"/>
              <c:layout>
                <c:manualLayout>
                  <c:x val="0.38572686478706292"/>
                  <c:y val="3.2324501104028666E-2"/>
                </c:manualLayout>
              </c:layout>
              <c:dLblPos val="bestFit"/>
              <c:showLegendKey val="0"/>
              <c:showVal val="1"/>
              <c:showCatName val="1"/>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10-7DB5-465A-9B3C-D3B83783E1DE}"/>
                </c:ext>
              </c:extLst>
            </c:dLbl>
            <c:numFmt formatCode="0.00%" sourceLinked="0"/>
            <c:spPr>
              <a:noFill/>
              <a:ln>
                <a:noFill/>
              </a:ln>
              <a:effectLst/>
            </c:spPr>
            <c:txPr>
              <a:bodyPr/>
              <a:lstStyle/>
              <a:p>
                <a:pPr>
                  <a:defRPr sz="1600">
                    <a:latin typeface="+mj-lt"/>
                  </a:defRPr>
                </a:pPr>
                <a:endParaRPr lang="en-US"/>
              </a:p>
            </c:txPr>
            <c:dLblPos val="bestFit"/>
            <c:showLegendKey val="0"/>
            <c:showVal val="1"/>
            <c:showCatName val="1"/>
            <c:showSerName val="0"/>
            <c:showPercent val="1"/>
            <c:showBubbleSize val="0"/>
            <c:separator>
</c:separator>
            <c:showLeaderLines val="1"/>
            <c:extLst>
              <c:ext xmlns:c15="http://schemas.microsoft.com/office/drawing/2012/chart" uri="{CE6537A1-D6FC-4f65-9D91-7224C49458BB}"/>
            </c:extLst>
          </c:dLbls>
          <c:cat>
            <c:strRef>
              <c:f>Sheet1!$A$2:$A$11</c:f>
              <c:strCache>
                <c:ptCount val="10"/>
                <c:pt idx="0">
                  <c:v>State Aid</c:v>
                </c:pt>
                <c:pt idx="1">
                  <c:v>Tax Levy</c:v>
                </c:pt>
                <c:pt idx="2">
                  <c:v>PILOTS</c:v>
                </c:pt>
                <c:pt idx="3">
                  <c:v>Sales Tax</c:v>
                </c:pt>
                <c:pt idx="4">
                  <c:v>Other Revenue</c:v>
                </c:pt>
                <c:pt idx="5">
                  <c:v>Interest</c:v>
                </c:pt>
                <c:pt idx="6">
                  <c:v>Fund Balance</c:v>
                </c:pt>
                <c:pt idx="7">
                  <c:v>Medicaid</c:v>
                </c:pt>
                <c:pt idx="8">
                  <c:v>Reserve </c:v>
                </c:pt>
                <c:pt idx="9">
                  <c:v>Rent</c:v>
                </c:pt>
              </c:strCache>
            </c:strRef>
          </c:cat>
          <c:val>
            <c:numRef>
              <c:f>Sheet1!$B$2:$B$11</c:f>
              <c:numCache>
                <c:formatCode>_("$"* #,##0_);_("$"* \(#,##0\);_("$"* "-"??_);_(@_)</c:formatCode>
                <c:ptCount val="10"/>
                <c:pt idx="0">
                  <c:v>70694381</c:v>
                </c:pt>
                <c:pt idx="1">
                  <c:v>92544955</c:v>
                </c:pt>
                <c:pt idx="2">
                  <c:v>424408</c:v>
                </c:pt>
                <c:pt idx="3">
                  <c:v>350000</c:v>
                </c:pt>
                <c:pt idx="4">
                  <c:v>2150000</c:v>
                </c:pt>
                <c:pt idx="5">
                  <c:v>450000</c:v>
                </c:pt>
                <c:pt idx="6">
                  <c:v>4000000</c:v>
                </c:pt>
                <c:pt idx="7">
                  <c:v>550000</c:v>
                </c:pt>
                <c:pt idx="8">
                  <c:v>1000000</c:v>
                </c:pt>
                <c:pt idx="9">
                  <c:v>404000</c:v>
                </c:pt>
              </c:numCache>
            </c:numRef>
          </c:val>
          <c:extLst>
            <c:ext xmlns:c16="http://schemas.microsoft.com/office/drawing/2014/chart" uri="{C3380CC4-5D6E-409C-BE32-E72D297353CC}">
              <c16:uniqueId val="{00000011-DF88-4878-8AA6-B8C278BA749E}"/>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245439099835841E-2"/>
          <c:y val="1.3436559809208748E-2"/>
          <c:w val="0.93361875979516962"/>
          <c:h val="0.75454946639973974"/>
        </c:manualLayout>
      </c:layout>
      <c:barChart>
        <c:barDir val="col"/>
        <c:grouping val="clustered"/>
        <c:varyColors val="0"/>
        <c:ser>
          <c:idx val="0"/>
          <c:order val="0"/>
          <c:tx>
            <c:strRef>
              <c:f>Full_Value_Tax_Rates_crosstab!$A$2</c:f>
              <c:strCache>
                <c:ptCount val="1"/>
                <c:pt idx="0">
                  <c:v>NY Office of the State Comptroller</c:v>
                </c:pt>
              </c:strCache>
            </c:strRef>
          </c:tx>
          <c:spPr>
            <a:solidFill>
              <a:schemeClr val="accent1"/>
            </a:solidFill>
            <a:ln>
              <a:noFill/>
            </a:ln>
            <a:effectLst/>
          </c:spPr>
          <c:invertIfNegative val="0"/>
          <c:dPt>
            <c:idx val="11"/>
            <c:invertIfNegative val="0"/>
            <c:bubble3D val="0"/>
            <c:spPr>
              <a:solidFill>
                <a:srgbClr val="00B050"/>
              </a:solidFill>
              <a:ln>
                <a:noFill/>
              </a:ln>
              <a:effectLst/>
            </c:spPr>
            <c:extLst>
              <c:ext xmlns:c16="http://schemas.microsoft.com/office/drawing/2014/chart" uri="{C3380CC4-5D6E-409C-BE32-E72D297353CC}">
                <c16:uniqueId val="{00000000-B0C0-4FF2-89CA-5FD8AA416FF7}"/>
              </c:ext>
            </c:extLst>
          </c:dPt>
          <c:dPt>
            <c:idx val="12"/>
            <c:invertIfNegative val="0"/>
            <c:bubble3D val="0"/>
            <c:spPr>
              <a:solidFill>
                <a:schemeClr val="accent1"/>
              </a:solidFill>
              <a:ln>
                <a:noFill/>
              </a:ln>
              <a:effectLst/>
            </c:spPr>
            <c:extLst>
              <c:ext xmlns:c16="http://schemas.microsoft.com/office/drawing/2014/chart" uri="{C3380CC4-5D6E-409C-BE32-E72D297353CC}">
                <c16:uniqueId val="{00000002-3D87-42E4-978C-39B244C350AC}"/>
              </c:ext>
            </c:extLst>
          </c:dPt>
          <c:dPt>
            <c:idx val="17"/>
            <c:invertIfNegative val="0"/>
            <c:bubble3D val="0"/>
            <c:extLst>
              <c:ext xmlns:c16="http://schemas.microsoft.com/office/drawing/2014/chart" uri="{C3380CC4-5D6E-409C-BE32-E72D297353CC}">
                <c16:uniqueId val="{00000001-410A-4DDA-9B3A-DF8C8E535D54}"/>
              </c:ext>
            </c:extLst>
          </c:dPt>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Full_Value_Tax_Rates_crosstab!$B$1:$X$1</c:f>
              <c:strCache>
                <c:ptCount val="23"/>
                <c:pt idx="0">
                  <c:v>1</c:v>
                </c:pt>
                <c:pt idx="1">
                  <c:v>2</c:v>
                </c:pt>
                <c:pt idx="2">
                  <c:v>3</c:v>
                </c:pt>
                <c:pt idx="3">
                  <c:v>4</c:v>
                </c:pt>
                <c:pt idx="4">
                  <c:v>5</c:v>
                </c:pt>
                <c:pt idx="5">
                  <c:v>6</c:v>
                </c:pt>
                <c:pt idx="6">
                  <c:v>7</c:v>
                </c:pt>
                <c:pt idx="7">
                  <c:v>8</c:v>
                </c:pt>
                <c:pt idx="8">
                  <c:v>9</c:v>
                </c:pt>
                <c:pt idx="9">
                  <c:v>10</c:v>
                </c:pt>
                <c:pt idx="10">
                  <c:v>11</c:v>
                </c:pt>
                <c:pt idx="11">
                  <c:v>NSCSD</c:v>
                </c:pt>
                <c:pt idx="12">
                  <c:v>13</c:v>
                </c:pt>
                <c:pt idx="13">
                  <c:v>14</c:v>
                </c:pt>
                <c:pt idx="14">
                  <c:v>15</c:v>
                </c:pt>
                <c:pt idx="15">
                  <c:v>16</c:v>
                </c:pt>
                <c:pt idx="16">
                  <c:v>17</c:v>
                </c:pt>
                <c:pt idx="17">
                  <c:v>18</c:v>
                </c:pt>
                <c:pt idx="18">
                  <c:v>19</c:v>
                </c:pt>
                <c:pt idx="19">
                  <c:v>20</c:v>
                </c:pt>
                <c:pt idx="20">
                  <c:v>21</c:v>
                </c:pt>
                <c:pt idx="21">
                  <c:v>22</c:v>
                </c:pt>
                <c:pt idx="22">
                  <c:v>23</c:v>
                </c:pt>
              </c:strCache>
            </c:strRef>
          </c:cat>
          <c:val>
            <c:numRef>
              <c:f>Full_Value_Tax_Rates_crosstab!$B$2:$X$2</c:f>
              <c:numCache>
                <c:formatCode>General</c:formatCode>
                <c:ptCount val="23"/>
                <c:pt idx="0">
                  <c:v>14.52</c:v>
                </c:pt>
                <c:pt idx="1">
                  <c:v>17.170000000000002</c:v>
                </c:pt>
                <c:pt idx="2">
                  <c:v>18.12</c:v>
                </c:pt>
                <c:pt idx="3">
                  <c:v>18.38</c:v>
                </c:pt>
                <c:pt idx="4">
                  <c:v>18.440000000000001</c:v>
                </c:pt>
                <c:pt idx="5">
                  <c:v>18.5</c:v>
                </c:pt>
                <c:pt idx="6">
                  <c:v>18.809999999999999</c:v>
                </c:pt>
                <c:pt idx="7">
                  <c:v>19.829999999999998</c:v>
                </c:pt>
                <c:pt idx="8">
                  <c:v>21.41</c:v>
                </c:pt>
                <c:pt idx="9">
                  <c:v>22.45</c:v>
                </c:pt>
                <c:pt idx="10">
                  <c:v>23.65</c:v>
                </c:pt>
                <c:pt idx="11">
                  <c:v>23.78</c:v>
                </c:pt>
                <c:pt idx="12">
                  <c:v>24.1</c:v>
                </c:pt>
                <c:pt idx="13">
                  <c:v>24.52</c:v>
                </c:pt>
                <c:pt idx="14">
                  <c:v>24.57</c:v>
                </c:pt>
                <c:pt idx="15">
                  <c:v>24.97</c:v>
                </c:pt>
                <c:pt idx="16">
                  <c:v>25.87</c:v>
                </c:pt>
                <c:pt idx="17">
                  <c:v>26.96</c:v>
                </c:pt>
                <c:pt idx="18">
                  <c:v>27.9</c:v>
                </c:pt>
                <c:pt idx="19">
                  <c:v>28.36</c:v>
                </c:pt>
                <c:pt idx="20">
                  <c:v>28.58</c:v>
                </c:pt>
                <c:pt idx="21">
                  <c:v>28.74</c:v>
                </c:pt>
                <c:pt idx="22">
                  <c:v>32</c:v>
                </c:pt>
              </c:numCache>
            </c:numRef>
          </c:val>
          <c:extLst>
            <c:ext xmlns:c16="http://schemas.microsoft.com/office/drawing/2014/chart" uri="{C3380CC4-5D6E-409C-BE32-E72D297353CC}">
              <c16:uniqueId val="{00000002-410A-4DDA-9B3A-DF8C8E535D54}"/>
            </c:ext>
          </c:extLst>
        </c:ser>
        <c:dLbls>
          <c:dLblPos val="outEnd"/>
          <c:showLegendKey val="0"/>
          <c:showVal val="1"/>
          <c:showCatName val="0"/>
          <c:showSerName val="0"/>
          <c:showPercent val="0"/>
          <c:showBubbleSize val="0"/>
        </c:dLbls>
        <c:gapWidth val="219"/>
        <c:overlap val="-27"/>
        <c:axId val="82994304"/>
        <c:axId val="83022592"/>
      </c:barChart>
      <c:catAx>
        <c:axId val="82994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83022592"/>
        <c:crosses val="autoZero"/>
        <c:auto val="1"/>
        <c:lblAlgn val="ctr"/>
        <c:lblOffset val="100"/>
        <c:noMultiLvlLbl val="0"/>
      </c:catAx>
      <c:valAx>
        <c:axId val="83022592"/>
        <c:scaling>
          <c:orientation val="minMax"/>
        </c:scaling>
        <c:delete val="0"/>
        <c:axPos val="l"/>
        <c:numFmt formatCode="&quot;$&quot;#,##0.0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82994304"/>
        <c:crosses val="autoZero"/>
        <c:crossBetween val="between"/>
      </c:valAx>
      <c:spPr>
        <a:noFill/>
        <a:ln>
          <a:noFill/>
        </a:ln>
        <a:effectLst/>
      </c:spPr>
    </c:plotArea>
    <c:plotVisOnly val="1"/>
    <c:dispBlanksAs val="gap"/>
    <c:showDLblsOverMax val="0"/>
  </c:chart>
  <c:spPr>
    <a:noFill/>
    <a:ln>
      <a:noFill/>
    </a:ln>
    <a:effectLst/>
  </c:spPr>
  <c:txPr>
    <a:bodyPr/>
    <a:lstStyle/>
    <a:p>
      <a:pPr>
        <a:defRPr sz="1050" baseline="0"/>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074074074074073"/>
          <c:y val="0.3125"/>
          <c:w val="0.26851851851851855"/>
          <c:h val="0.453125"/>
        </c:manualLayout>
      </c:layout>
      <c:pieChart>
        <c:varyColors val="1"/>
        <c:ser>
          <c:idx val="0"/>
          <c:order val="0"/>
          <c:tx>
            <c:strRef>
              <c:f>Sheet1!$B$1</c:f>
              <c:strCache>
                <c:ptCount val="1"/>
                <c:pt idx="0">
                  <c:v> 2</c:v>
                </c:pt>
              </c:strCache>
            </c:strRef>
          </c:tx>
          <c:explosion val="1"/>
          <c:dPt>
            <c:idx val="0"/>
            <c:bubble3D val="0"/>
            <c:spPr>
              <a:solidFill>
                <a:srgbClr val="009900"/>
              </a:solidFill>
            </c:spPr>
            <c:extLst>
              <c:ext xmlns:c16="http://schemas.microsoft.com/office/drawing/2014/chart" uri="{C3380CC4-5D6E-409C-BE32-E72D297353CC}">
                <c16:uniqueId val="{00000001-4209-4E14-80CE-CACE67F1B3A0}"/>
              </c:ext>
            </c:extLst>
          </c:dPt>
          <c:dPt>
            <c:idx val="1"/>
            <c:bubble3D val="0"/>
            <c:spPr>
              <a:solidFill>
                <a:srgbClr val="FFC000"/>
              </a:solidFill>
            </c:spPr>
            <c:extLst>
              <c:ext xmlns:c16="http://schemas.microsoft.com/office/drawing/2014/chart" uri="{C3380CC4-5D6E-409C-BE32-E72D297353CC}">
                <c16:uniqueId val="{00000003-4209-4E14-80CE-CACE67F1B3A0}"/>
              </c:ext>
            </c:extLst>
          </c:dPt>
          <c:dPt>
            <c:idx val="2"/>
            <c:bubble3D val="0"/>
            <c:spPr>
              <a:solidFill>
                <a:srgbClr val="800000"/>
              </a:solidFill>
            </c:spPr>
            <c:extLst>
              <c:ext xmlns:c16="http://schemas.microsoft.com/office/drawing/2014/chart" uri="{C3380CC4-5D6E-409C-BE32-E72D297353CC}">
                <c16:uniqueId val="{00000005-4209-4E14-80CE-CACE67F1B3A0}"/>
              </c:ext>
            </c:extLst>
          </c:dPt>
          <c:dPt>
            <c:idx val="3"/>
            <c:bubble3D val="0"/>
            <c:spPr>
              <a:solidFill>
                <a:srgbClr val="CC3300"/>
              </a:solidFill>
            </c:spPr>
            <c:extLst>
              <c:ext xmlns:c16="http://schemas.microsoft.com/office/drawing/2014/chart" uri="{C3380CC4-5D6E-409C-BE32-E72D297353CC}">
                <c16:uniqueId val="{00000007-4209-4E14-80CE-CACE67F1B3A0}"/>
              </c:ext>
            </c:extLst>
          </c:dPt>
          <c:dPt>
            <c:idx val="4"/>
            <c:bubble3D val="0"/>
            <c:spPr>
              <a:solidFill>
                <a:srgbClr val="FFFF00"/>
              </a:solidFill>
            </c:spPr>
            <c:extLst>
              <c:ext xmlns:c16="http://schemas.microsoft.com/office/drawing/2014/chart" uri="{C3380CC4-5D6E-409C-BE32-E72D297353CC}">
                <c16:uniqueId val="{00000009-4209-4E14-80CE-CACE67F1B3A0}"/>
              </c:ext>
            </c:extLst>
          </c:dPt>
          <c:dPt>
            <c:idx val="5"/>
            <c:bubble3D val="0"/>
            <c:spPr>
              <a:solidFill>
                <a:srgbClr val="FF0000"/>
              </a:solidFill>
            </c:spPr>
            <c:extLst>
              <c:ext xmlns:c16="http://schemas.microsoft.com/office/drawing/2014/chart" uri="{C3380CC4-5D6E-409C-BE32-E72D297353CC}">
                <c16:uniqueId val="{0000000B-4209-4E14-80CE-CACE67F1B3A0}"/>
              </c:ext>
            </c:extLst>
          </c:dPt>
          <c:dPt>
            <c:idx val="6"/>
            <c:bubble3D val="0"/>
            <c:spPr>
              <a:solidFill>
                <a:srgbClr val="0000FF"/>
              </a:solidFill>
            </c:spPr>
            <c:extLst>
              <c:ext xmlns:c16="http://schemas.microsoft.com/office/drawing/2014/chart" uri="{C3380CC4-5D6E-409C-BE32-E72D297353CC}">
                <c16:uniqueId val="{0000000D-4209-4E14-80CE-CACE67F1B3A0}"/>
              </c:ext>
            </c:extLst>
          </c:dPt>
          <c:dPt>
            <c:idx val="7"/>
            <c:bubble3D val="0"/>
            <c:spPr>
              <a:solidFill>
                <a:srgbClr val="0000FF"/>
              </a:solidFill>
            </c:spPr>
            <c:extLst>
              <c:ext xmlns:c16="http://schemas.microsoft.com/office/drawing/2014/chart" uri="{C3380CC4-5D6E-409C-BE32-E72D297353CC}">
                <c16:uniqueId val="{0000000F-4209-4E14-80CE-CACE67F1B3A0}"/>
              </c:ext>
            </c:extLst>
          </c:dPt>
          <c:dLbls>
            <c:dLbl>
              <c:idx val="0"/>
              <c:layout>
                <c:manualLayout>
                  <c:x val="-3.5083690196620214E-2"/>
                  <c:y val="-0.11629372820934698"/>
                </c:manualLayout>
              </c:layou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4209-4E14-80CE-CACE67F1B3A0}"/>
                </c:ext>
              </c:extLst>
            </c:dLbl>
            <c:dLbl>
              <c:idx val="1"/>
              <c:layout>
                <c:manualLayout>
                  <c:x val="8.513273011926141E-2"/>
                  <c:y val="-0.30780937830532379"/>
                </c:manualLayout>
              </c:layou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4209-4E14-80CE-CACE67F1B3A0}"/>
                </c:ext>
              </c:extLst>
            </c:dLbl>
            <c:dLbl>
              <c:idx val="2"/>
              <c:layout>
                <c:manualLayout>
                  <c:x val="0.11345934188781957"/>
                  <c:y val="-0.13508919783464568"/>
                </c:manualLayout>
              </c:layou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5-4209-4E14-80CE-CACE67F1B3A0}"/>
                </c:ext>
              </c:extLst>
            </c:dLbl>
            <c:dLbl>
              <c:idx val="3"/>
              <c:layout>
                <c:manualLayout>
                  <c:x val="7.09614587650228E-2"/>
                  <c:y val="5.9010067771379324E-3"/>
                </c:manualLayout>
              </c:layou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7-4209-4E14-80CE-CACE67F1B3A0}"/>
                </c:ext>
              </c:extLst>
            </c:dLbl>
            <c:dLbl>
              <c:idx val="4"/>
              <c:layout>
                <c:manualLayout>
                  <c:x val="4.002486531288852E-2"/>
                  <c:y val="7.241920319661535E-2"/>
                </c:manualLayout>
              </c:layou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9-4209-4E14-80CE-CACE67F1B3A0}"/>
                </c:ext>
              </c:extLst>
            </c:dLbl>
            <c:dLbl>
              <c:idx val="5"/>
              <c:layout>
                <c:manualLayout>
                  <c:x val="-3.7800934286883893E-2"/>
                  <c:y val="9.515905511811007E-2"/>
                </c:manualLayout>
              </c:layou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B-4209-4E14-80CE-CACE67F1B3A0}"/>
                </c:ext>
              </c:extLst>
            </c:dLbl>
            <c:dLbl>
              <c:idx val="6"/>
              <c:layout>
                <c:manualLayout>
                  <c:x val="-0.12401863757855955"/>
                  <c:y val="-3.8674015748031497E-2"/>
                </c:manualLayout>
              </c:layou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D-4209-4E14-80CE-CACE67F1B3A0}"/>
                </c:ext>
              </c:extLst>
            </c:dLbl>
            <c:dLbl>
              <c:idx val="7"/>
              <c:layout>
                <c:manualLayout>
                  <c:x val="6.017290601832666E-3"/>
                  <c:y val="-0.24956967132839741"/>
                </c:manualLayout>
              </c:layou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F-4209-4E14-80CE-CACE67F1B3A0}"/>
                </c:ext>
              </c:extLst>
            </c:dLbl>
            <c:numFmt formatCode="0.00%" sourceLinked="0"/>
            <c:spPr>
              <a:noFill/>
              <a:ln>
                <a:noFill/>
              </a:ln>
              <a:effectLst/>
            </c:spPr>
            <c:txPr>
              <a:bodyPr/>
              <a:lstStyle/>
              <a:p>
                <a:pPr>
                  <a:defRPr sz="1600">
                    <a:latin typeface="+mj-lt"/>
                  </a:defRPr>
                </a:pPr>
                <a:endParaRPr lang="en-US"/>
              </a:p>
            </c:txPr>
            <c:showLegendKey val="0"/>
            <c:showVal val="1"/>
            <c:showCatName val="1"/>
            <c:showSerName val="0"/>
            <c:showPercent val="1"/>
            <c:showBubbleSize val="0"/>
            <c:separator>
</c:separator>
            <c:showLeaderLines val="1"/>
            <c:extLst>
              <c:ext xmlns:c15="http://schemas.microsoft.com/office/drawing/2012/chart" uri="{CE6537A1-D6FC-4f65-9D91-7224C49458BB}"/>
            </c:extLst>
          </c:dLbls>
          <c:cat>
            <c:strRef>
              <c:f>Sheet1!$A$2:$A$9</c:f>
              <c:strCache>
                <c:ptCount val="8"/>
                <c:pt idx="0">
                  <c:v>Benefits</c:v>
                </c:pt>
                <c:pt idx="1">
                  <c:v>Debt Service</c:v>
                </c:pt>
                <c:pt idx="2">
                  <c:v>Supplies &amp; Other</c:v>
                </c:pt>
                <c:pt idx="3">
                  <c:v>BOCES</c:v>
                </c:pt>
                <c:pt idx="4">
                  <c:v>Contractual</c:v>
                </c:pt>
                <c:pt idx="5">
                  <c:v>Equipment</c:v>
                </c:pt>
                <c:pt idx="6">
                  <c:v>Special Project</c:v>
                </c:pt>
                <c:pt idx="7">
                  <c:v>Salaries</c:v>
                </c:pt>
              </c:strCache>
            </c:strRef>
          </c:cat>
          <c:val>
            <c:numRef>
              <c:f>Sheet1!$B$2:$B$9</c:f>
              <c:numCache>
                <c:formatCode>"$"#,##0</c:formatCode>
                <c:ptCount val="8"/>
                <c:pt idx="0">
                  <c:v>53593785</c:v>
                </c:pt>
                <c:pt idx="1">
                  <c:v>7286719</c:v>
                </c:pt>
                <c:pt idx="2">
                  <c:v>3694029</c:v>
                </c:pt>
                <c:pt idx="3" formatCode="_(&quot;$&quot;* #,##0_);_(&quot;$&quot;* \(#,##0\);_(&quot;$&quot;* &quot;-&quot;??_);_(@_)">
                  <c:v>17725000</c:v>
                </c:pt>
                <c:pt idx="4">
                  <c:v>8671646</c:v>
                </c:pt>
                <c:pt idx="5" formatCode="_(&quot;$&quot;* #,##0_);_(&quot;$&quot;* \(#,##0\);_(&quot;$&quot;* &quot;-&quot;??_);_(@_)">
                  <c:v>616400</c:v>
                </c:pt>
                <c:pt idx="6" formatCode="_(&quot;$&quot;* #,##0_);_(&quot;$&quot;* \(#,##0\);_(&quot;$&quot;* &quot;-&quot;??_);_(@_)">
                  <c:v>100000</c:v>
                </c:pt>
                <c:pt idx="7">
                  <c:v>80880165</c:v>
                </c:pt>
              </c:numCache>
            </c:numRef>
          </c:val>
          <c:extLst>
            <c:ext xmlns:c16="http://schemas.microsoft.com/office/drawing/2014/chart" uri="{C3380CC4-5D6E-409C-BE32-E72D297353CC}">
              <c16:uniqueId val="{00000010-4209-4E14-80CE-CACE67F1B3A0}"/>
            </c:ext>
          </c:extLst>
        </c:ser>
        <c:dLbls>
          <c:showLegendKey val="0"/>
          <c:showVal val="0"/>
          <c:showCatName val="0"/>
          <c:showSerName val="0"/>
          <c:showPercent val="1"/>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1"/>
          <c:tx>
            <c:strRef>
              <c:f>Sheet1!$C$3</c:f>
              <c:strCache>
                <c:ptCount val="1"/>
                <c:pt idx="0">
                  <c:v>Enrollment</c:v>
                </c:pt>
              </c:strCache>
            </c:strRef>
          </c:tx>
          <c:spPr>
            <a:solidFill>
              <a:schemeClr val="accent5"/>
            </a:solidFill>
            <a:ln>
              <a:noFill/>
            </a:ln>
            <a:effectLst/>
          </c:spPr>
          <c:invertIfNegative val="0"/>
          <c:dPt>
            <c:idx val="5"/>
            <c:invertIfNegative val="0"/>
            <c:bubble3D val="0"/>
            <c:spPr>
              <a:solidFill>
                <a:srgbClr val="0070C0"/>
              </a:solidFill>
              <a:ln>
                <a:noFill/>
              </a:ln>
              <a:effectLst/>
            </c:spPr>
            <c:extLst>
              <c:ext xmlns:c16="http://schemas.microsoft.com/office/drawing/2014/chart" uri="{C3380CC4-5D6E-409C-BE32-E72D297353CC}">
                <c16:uniqueId val="{00000002-DE7F-40FB-86DD-9B4F690B01B3}"/>
              </c:ext>
            </c:extLst>
          </c:dPt>
          <c:dLbls>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E7F-40FB-86DD-9B4F690B01B3}"/>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070C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Sheet1!$C$4:$C$10</c:f>
              <c:numCache>
                <c:formatCode>_(* #,##0_);_(* \(#,##0\);_(* "-"??_);_(@_)</c:formatCode>
                <c:ptCount val="7"/>
                <c:pt idx="0">
                  <c:v>5482</c:v>
                </c:pt>
                <c:pt idx="1">
                  <c:v>3120</c:v>
                </c:pt>
                <c:pt idx="2">
                  <c:v>4183</c:v>
                </c:pt>
                <c:pt idx="3">
                  <c:v>2717</c:v>
                </c:pt>
                <c:pt idx="4">
                  <c:v>6933</c:v>
                </c:pt>
                <c:pt idx="5">
                  <c:v>8383</c:v>
                </c:pt>
                <c:pt idx="6">
                  <c:v>4499</c:v>
                </c:pt>
              </c:numCache>
            </c:numRef>
          </c:val>
          <c:extLst>
            <c:ext xmlns:c16="http://schemas.microsoft.com/office/drawing/2014/chart" uri="{C3380CC4-5D6E-409C-BE32-E72D297353CC}">
              <c16:uniqueId val="{00000001-7C33-4D63-A10F-D3A040F57260}"/>
            </c:ext>
          </c:extLst>
        </c:ser>
        <c:dLbls>
          <c:showLegendKey val="0"/>
          <c:showVal val="0"/>
          <c:showCatName val="0"/>
          <c:showSerName val="0"/>
          <c:showPercent val="0"/>
          <c:showBubbleSize val="0"/>
        </c:dLbls>
        <c:gapWidth val="150"/>
        <c:axId val="450144592"/>
        <c:axId val="450143280"/>
      </c:barChart>
      <c:scatterChart>
        <c:scatterStyle val="lineMarker"/>
        <c:varyColors val="0"/>
        <c:ser>
          <c:idx val="0"/>
          <c:order val="0"/>
          <c:tx>
            <c:strRef>
              <c:f>Sheet1!$B$3</c:f>
              <c:strCache>
                <c:ptCount val="1"/>
                <c:pt idx="0">
                  <c:v>FTE</c:v>
                </c:pt>
              </c:strCache>
            </c:strRef>
          </c:tx>
          <c:spPr>
            <a:ln w="25400" cap="rnd">
              <a:noFill/>
              <a:round/>
            </a:ln>
            <a:effectLst/>
          </c:spPr>
          <c:marker>
            <c:symbol val="circle"/>
            <c:size val="5"/>
            <c:spPr>
              <a:solidFill>
                <a:schemeClr val="accent6"/>
              </a:solidFill>
              <a:ln w="25400">
                <a:solidFill>
                  <a:schemeClr val="accent6"/>
                </a:solidFill>
              </a:ln>
              <a:effectLst/>
            </c:spPr>
          </c:marker>
          <c:dPt>
            <c:idx val="5"/>
            <c:marker>
              <c:symbol val="circle"/>
              <c:size val="5"/>
              <c:spPr>
                <a:solidFill>
                  <a:srgbClr val="33CC33"/>
                </a:solidFill>
                <a:ln w="25400">
                  <a:solidFill>
                    <a:srgbClr val="0070C0"/>
                  </a:solidFill>
                </a:ln>
                <a:effectLst/>
              </c:spPr>
            </c:marker>
            <c:bubble3D val="0"/>
            <c:spPr>
              <a:ln w="25400" cap="rnd">
                <a:noFill/>
                <a:round/>
              </a:ln>
              <a:effectLst/>
            </c:spPr>
            <c:extLst>
              <c:ext xmlns:c16="http://schemas.microsoft.com/office/drawing/2014/chart" uri="{C3380CC4-5D6E-409C-BE32-E72D297353CC}">
                <c16:uniqueId val="{00000002-7C33-4D63-A10F-D3A040F57260}"/>
              </c:ext>
            </c:extLst>
          </c:dPt>
          <c:dLbls>
            <c:dLbl>
              <c:idx val="5"/>
              <c:layout>
                <c:manualLayout>
                  <c:x val="1.5908893591857192E-2"/>
                  <c:y val="-1.09612327951799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C33-4D63-A10F-D3A040F57260}"/>
                </c:ext>
              </c:extLst>
            </c:dLbl>
            <c:spPr>
              <a:noFill/>
              <a:ln w="25400">
                <a:solidFill>
                  <a:schemeClr val="accent1"/>
                </a:solid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00B05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Sheet1!$A$4:$A$10</c:f>
              <c:strCache>
                <c:ptCount val="7"/>
                <c:pt idx="0">
                  <c:v>23</c:v>
                </c:pt>
                <c:pt idx="1">
                  <c:v>9</c:v>
                </c:pt>
                <c:pt idx="2">
                  <c:v>16</c:v>
                </c:pt>
                <c:pt idx="3">
                  <c:v>22</c:v>
                </c:pt>
                <c:pt idx="4">
                  <c:v>10</c:v>
                </c:pt>
                <c:pt idx="5">
                  <c:v>NSCSD (18)</c:v>
                </c:pt>
                <c:pt idx="6">
                  <c:v>21</c:v>
                </c:pt>
              </c:strCache>
            </c:strRef>
          </c:xVal>
          <c:yVal>
            <c:numRef>
              <c:f>Sheet1!$B$4:$B$10</c:f>
              <c:numCache>
                <c:formatCode>0.0</c:formatCode>
                <c:ptCount val="7"/>
                <c:pt idx="0">
                  <c:v>34</c:v>
                </c:pt>
                <c:pt idx="1">
                  <c:v>28</c:v>
                </c:pt>
                <c:pt idx="2">
                  <c:v>27</c:v>
                </c:pt>
                <c:pt idx="3">
                  <c:v>14.3</c:v>
                </c:pt>
                <c:pt idx="4">
                  <c:v>39.5</c:v>
                </c:pt>
                <c:pt idx="5">
                  <c:v>30.1</c:v>
                </c:pt>
                <c:pt idx="6">
                  <c:v>26.2</c:v>
                </c:pt>
              </c:numCache>
            </c:numRef>
          </c:yVal>
          <c:smooth val="0"/>
          <c:extLst>
            <c:ext xmlns:c16="http://schemas.microsoft.com/office/drawing/2014/chart" uri="{C3380CC4-5D6E-409C-BE32-E72D297353CC}">
              <c16:uniqueId val="{00000000-7C33-4D63-A10F-D3A040F57260}"/>
            </c:ext>
          </c:extLst>
        </c:ser>
        <c:dLbls>
          <c:showLegendKey val="0"/>
          <c:showVal val="0"/>
          <c:showCatName val="0"/>
          <c:showSerName val="0"/>
          <c:showPercent val="0"/>
          <c:showBubbleSize val="0"/>
        </c:dLbls>
        <c:axId val="475342616"/>
        <c:axId val="353466168"/>
      </c:scatterChart>
      <c:catAx>
        <c:axId val="450144592"/>
        <c:scaling>
          <c:orientation val="minMax"/>
        </c:scaling>
        <c:delete val="1"/>
        <c:axPos val="b"/>
        <c:numFmt formatCode="General" sourceLinked="1"/>
        <c:majorTickMark val="out"/>
        <c:minorTickMark val="none"/>
        <c:tickLblPos val="nextTo"/>
        <c:crossAx val="450143280"/>
        <c:crosses val="autoZero"/>
        <c:auto val="1"/>
        <c:lblAlgn val="ctr"/>
        <c:lblOffset val="100"/>
        <c:noMultiLvlLbl val="0"/>
      </c:catAx>
      <c:valAx>
        <c:axId val="4501432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US" sz="1800" b="1" i="0" baseline="0" dirty="0" smtClean="0"/>
                  <a:t>Enrollment (Bar)</a:t>
                </a:r>
                <a:endParaRPr lang="en-US" sz="1800" b="1" i="0" baseline="0" dirty="0"/>
              </a:p>
            </c:rich>
          </c:tx>
          <c:overlay val="0"/>
          <c:spPr>
            <a:noFill/>
            <a:ln>
              <a:noFill/>
            </a:ln>
            <a:effectLst/>
          </c:spPr>
          <c:txPr>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rgbClr val="0070C0"/>
                </a:solidFill>
                <a:latin typeface="+mn-lt"/>
                <a:ea typeface="+mn-ea"/>
                <a:cs typeface="+mn-cs"/>
              </a:defRPr>
            </a:pPr>
            <a:endParaRPr lang="en-US"/>
          </a:p>
        </c:txPr>
        <c:crossAx val="450144592"/>
        <c:crosses val="autoZero"/>
        <c:crossBetween val="between"/>
      </c:valAx>
      <c:valAx>
        <c:axId val="353466168"/>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800" b="1" dirty="0" smtClean="0"/>
                  <a:t>Number of Administrators (Dot) </a:t>
                </a:r>
                <a:endParaRPr lang="en-US" sz="1800" b="1"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rgbClr val="00B050"/>
                </a:solidFill>
                <a:latin typeface="+mn-lt"/>
                <a:ea typeface="+mn-ea"/>
                <a:cs typeface="+mn-cs"/>
              </a:defRPr>
            </a:pPr>
            <a:endParaRPr lang="en-US"/>
          </a:p>
        </c:txPr>
        <c:crossAx val="475342616"/>
        <c:crosses val="max"/>
        <c:crossBetween val="midCat"/>
      </c:valAx>
      <c:valAx>
        <c:axId val="475342616"/>
        <c:scaling>
          <c:orientation val="minMax"/>
        </c:scaling>
        <c:delete val="1"/>
        <c:axPos val="b"/>
        <c:numFmt formatCode="General" sourceLinked="1"/>
        <c:majorTickMark val="out"/>
        <c:minorTickMark val="none"/>
        <c:tickLblPos val="nextTo"/>
        <c:crossAx val="353466168"/>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0.39289</cdr:x>
      <cdr:y>0.90871</cdr:y>
    </cdr:from>
    <cdr:to>
      <cdr:x>0.67406</cdr:x>
      <cdr:y>1</cdr:y>
    </cdr:to>
    <cdr:sp macro="" textlink="">
      <cdr:nvSpPr>
        <cdr:cNvPr id="2" name="TextBox 1"/>
        <cdr:cNvSpPr txBox="1"/>
      </cdr:nvSpPr>
      <cdr:spPr>
        <a:xfrm xmlns:a="http://schemas.openxmlformats.org/drawingml/2006/main">
          <a:off x="3137719" y="3555433"/>
          <a:ext cx="2245495" cy="35719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200" dirty="0" smtClean="0"/>
            <a:t>  Median $23.78       Average $23.11</a:t>
          </a:r>
          <a:endParaRPr lang="en-US" sz="1200" dirty="0"/>
        </a:p>
      </cdr:txBody>
    </cdr:sp>
  </cdr:relSizeAnchor>
</c:userShapes>
</file>

<file path=ppt/drawings/drawing2.xml><?xml version="1.0" encoding="utf-8"?>
<c:userShapes xmlns:c="http://schemas.openxmlformats.org/drawingml/2006/chart">
  <cdr:relSizeAnchor xmlns:cdr="http://schemas.openxmlformats.org/drawingml/2006/chartDrawing">
    <cdr:from>
      <cdr:x>0.27002</cdr:x>
      <cdr:y>0.83929</cdr:y>
    </cdr:from>
    <cdr:to>
      <cdr:x>0.35961</cdr:x>
      <cdr:y>0.91956</cdr:y>
    </cdr:to>
    <cdr:sp macro="" textlink="">
      <cdr:nvSpPr>
        <cdr:cNvPr id="2" name="TextBox 1"/>
        <cdr:cNvSpPr txBox="1"/>
      </cdr:nvSpPr>
      <cdr:spPr>
        <a:xfrm xmlns:a="http://schemas.openxmlformats.org/drawingml/2006/main">
          <a:off x="2755860" y="4775200"/>
          <a:ext cx="914400" cy="45671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0.24335</cdr:x>
      <cdr:y>0.93931</cdr:y>
    </cdr:from>
    <cdr:to>
      <cdr:x>0.34861</cdr:x>
      <cdr:y>1</cdr:y>
    </cdr:to>
    <cdr:sp macro="" textlink="">
      <cdr:nvSpPr>
        <cdr:cNvPr id="3" name="TextBox 2"/>
        <cdr:cNvSpPr txBox="1"/>
      </cdr:nvSpPr>
      <cdr:spPr>
        <a:xfrm xmlns:a="http://schemas.openxmlformats.org/drawingml/2006/main">
          <a:off x="2076811" y="4897524"/>
          <a:ext cx="898331" cy="31643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dirty="0" smtClean="0">
              <a:latin typeface="+mj-lt"/>
            </a:rPr>
            <a:t>111.4:1</a:t>
          </a:r>
        </a:p>
        <a:p xmlns:a="http://schemas.openxmlformats.org/drawingml/2006/main">
          <a:endParaRPr lang="en-US" sz="1800" b="1" dirty="0"/>
        </a:p>
      </cdr:txBody>
    </cdr:sp>
  </cdr:relSizeAnchor>
  <cdr:relSizeAnchor xmlns:cdr="http://schemas.openxmlformats.org/drawingml/2006/chartDrawing">
    <cdr:from>
      <cdr:x>0.3535</cdr:x>
      <cdr:y>0.93499</cdr:y>
    </cdr:from>
    <cdr:to>
      <cdr:x>0.46274</cdr:x>
      <cdr:y>1</cdr:y>
    </cdr:to>
    <cdr:sp macro="" textlink="">
      <cdr:nvSpPr>
        <cdr:cNvPr id="4" name="TextBox 3"/>
        <cdr:cNvSpPr txBox="1"/>
      </cdr:nvSpPr>
      <cdr:spPr>
        <a:xfrm xmlns:a="http://schemas.openxmlformats.org/drawingml/2006/main">
          <a:off x="3016909" y="4875000"/>
          <a:ext cx="932277" cy="33896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dirty="0" smtClean="0">
              <a:latin typeface="+mj-lt"/>
            </a:rPr>
            <a:t>154.9:1</a:t>
          </a:r>
          <a:endParaRPr lang="en-US" sz="1800" b="1" dirty="0">
            <a:latin typeface="+mj-lt"/>
          </a:endParaRPr>
        </a:p>
      </cdr:txBody>
    </cdr:sp>
  </cdr:relSizeAnchor>
  <cdr:relSizeAnchor xmlns:cdr="http://schemas.openxmlformats.org/drawingml/2006/chartDrawing">
    <cdr:from>
      <cdr:x>0.68684</cdr:x>
      <cdr:y>0.93322</cdr:y>
    </cdr:from>
    <cdr:to>
      <cdr:x>0.79788</cdr:x>
      <cdr:y>0.99813</cdr:y>
    </cdr:to>
    <cdr:sp macro="" textlink="">
      <cdr:nvSpPr>
        <cdr:cNvPr id="9" name="TextBox 8"/>
        <cdr:cNvSpPr txBox="1"/>
      </cdr:nvSpPr>
      <cdr:spPr>
        <a:xfrm xmlns:a="http://schemas.openxmlformats.org/drawingml/2006/main">
          <a:off x="5861775" y="4865772"/>
          <a:ext cx="947689" cy="33843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dirty="0" smtClean="0">
              <a:latin typeface="+mj-lt"/>
            </a:rPr>
            <a:t>278.5:1</a:t>
          </a:r>
          <a:endParaRPr lang="en-US" sz="1800" b="1" dirty="0">
            <a:latin typeface="+mj-lt"/>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6"/>
            <a:ext cx="3038475" cy="46196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47" y="6"/>
            <a:ext cx="3038475" cy="461963"/>
          </a:xfrm>
          <a:prstGeom prst="rect">
            <a:avLst/>
          </a:prstGeom>
        </p:spPr>
        <p:txBody>
          <a:bodyPr vert="horz" lIns="91440" tIns="45720" rIns="91440" bIns="45720" rtlCol="0"/>
          <a:lstStyle>
            <a:lvl1pPr algn="r">
              <a:defRPr sz="1200"/>
            </a:lvl1pPr>
          </a:lstStyle>
          <a:p>
            <a:fld id="{485D9FB2-9374-42C6-81D6-D97F6FF87879}" type="datetimeFigureOut">
              <a:rPr lang="en-US" smtClean="0"/>
              <a:t>5/19/2020</a:t>
            </a:fld>
            <a:endParaRPr lang="en-US" dirty="0"/>
          </a:p>
        </p:txBody>
      </p:sp>
      <p:sp>
        <p:nvSpPr>
          <p:cNvPr id="4" name="Footer Placeholder 3"/>
          <p:cNvSpPr>
            <a:spLocks noGrp="1"/>
          </p:cNvSpPr>
          <p:nvPr>
            <p:ph type="ftr" sz="quarter" idx="2"/>
          </p:nvPr>
        </p:nvSpPr>
        <p:spPr>
          <a:xfrm>
            <a:off x="3" y="8772527"/>
            <a:ext cx="3038475" cy="461963"/>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47" y="8772527"/>
            <a:ext cx="3038475" cy="461963"/>
          </a:xfrm>
          <a:prstGeom prst="rect">
            <a:avLst/>
          </a:prstGeom>
        </p:spPr>
        <p:txBody>
          <a:bodyPr vert="horz" lIns="91440" tIns="45720" rIns="91440" bIns="45720" rtlCol="0" anchor="b"/>
          <a:lstStyle>
            <a:lvl1pPr algn="r">
              <a:defRPr sz="1200"/>
            </a:lvl1pPr>
          </a:lstStyle>
          <a:p>
            <a:fld id="{17D99A8A-A075-4ED7-B2F6-E13CEDF96326}" type="slidenum">
              <a:rPr lang="en-US" smtClean="0"/>
              <a:t>‹#›</a:t>
            </a:fld>
            <a:endParaRPr lang="en-US" dirty="0"/>
          </a:p>
        </p:txBody>
      </p:sp>
    </p:spTree>
    <p:extLst>
      <p:ext uri="{BB962C8B-B14F-4D97-AF65-F5344CB8AC3E}">
        <p14:creationId xmlns:p14="http://schemas.microsoft.com/office/powerpoint/2010/main" val="7170397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1804"/>
          </a:xfrm>
          <a:prstGeom prst="rect">
            <a:avLst/>
          </a:prstGeom>
        </p:spPr>
        <p:txBody>
          <a:bodyPr vert="horz" lIns="93177" tIns="46589" rIns="93177" bIns="46589" rtlCol="0"/>
          <a:lstStyle>
            <a:lvl1pPr algn="r">
              <a:defRPr sz="1200"/>
            </a:lvl1pPr>
          </a:lstStyle>
          <a:p>
            <a:fld id="{10DEA9F4-B242-4369-9921-4623BF6924DB}" type="datetimeFigureOut">
              <a:rPr lang="en-US" smtClean="0"/>
              <a:t>5/19/2020</a:t>
            </a:fld>
            <a:endParaRPr lang="en-US" dirty="0"/>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9"/>
            <a:ext cx="3037840" cy="461804"/>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772669"/>
            <a:ext cx="3037840" cy="461804"/>
          </a:xfrm>
          <a:prstGeom prst="rect">
            <a:avLst/>
          </a:prstGeom>
        </p:spPr>
        <p:txBody>
          <a:bodyPr vert="horz" lIns="93177" tIns="46589" rIns="93177" bIns="46589" rtlCol="0" anchor="b"/>
          <a:lstStyle>
            <a:lvl1pPr algn="r">
              <a:defRPr sz="1200"/>
            </a:lvl1pPr>
          </a:lstStyle>
          <a:p>
            <a:fld id="{EE221357-31E2-4935-A461-0E121473F435}" type="slidenum">
              <a:rPr lang="en-US" smtClean="0"/>
              <a:t>‹#›</a:t>
            </a:fld>
            <a:endParaRPr lang="en-US" dirty="0"/>
          </a:p>
        </p:txBody>
      </p:sp>
    </p:spTree>
    <p:extLst>
      <p:ext uri="{BB962C8B-B14F-4D97-AF65-F5344CB8AC3E}">
        <p14:creationId xmlns:p14="http://schemas.microsoft.com/office/powerpoint/2010/main" val="23815301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Donald</a:t>
            </a:r>
            <a:endParaRPr lang="en-US" dirty="0"/>
          </a:p>
        </p:txBody>
      </p:sp>
      <p:sp>
        <p:nvSpPr>
          <p:cNvPr id="4" name="Slide Number Placeholder 3"/>
          <p:cNvSpPr>
            <a:spLocks noGrp="1"/>
          </p:cNvSpPr>
          <p:nvPr>
            <p:ph type="sldNum" sz="quarter" idx="10"/>
          </p:nvPr>
        </p:nvSpPr>
        <p:spPr/>
        <p:txBody>
          <a:bodyPr/>
          <a:lstStyle/>
          <a:p>
            <a:fld id="{EE221357-31E2-4935-A461-0E121473F435}" type="slidenum">
              <a:rPr lang="en-US" smtClean="0"/>
              <a:t>8</a:t>
            </a:fld>
            <a:endParaRPr lang="en-US" dirty="0"/>
          </a:p>
        </p:txBody>
      </p:sp>
    </p:spTree>
    <p:extLst>
      <p:ext uri="{BB962C8B-B14F-4D97-AF65-F5344CB8AC3E}">
        <p14:creationId xmlns:p14="http://schemas.microsoft.com/office/powerpoint/2010/main" val="3051092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Donald</a:t>
            </a:r>
            <a:endParaRPr lang="en-US" dirty="0"/>
          </a:p>
        </p:txBody>
      </p:sp>
      <p:sp>
        <p:nvSpPr>
          <p:cNvPr id="4" name="Slide Number Placeholder 3"/>
          <p:cNvSpPr>
            <a:spLocks noGrp="1"/>
          </p:cNvSpPr>
          <p:nvPr>
            <p:ph type="sldNum" sz="quarter" idx="10"/>
          </p:nvPr>
        </p:nvSpPr>
        <p:spPr/>
        <p:txBody>
          <a:bodyPr/>
          <a:lstStyle/>
          <a:p>
            <a:fld id="{EE221357-31E2-4935-A461-0E121473F435}" type="slidenum">
              <a:rPr lang="en-US" smtClean="0"/>
              <a:t>9</a:t>
            </a:fld>
            <a:endParaRPr lang="en-US" dirty="0"/>
          </a:p>
        </p:txBody>
      </p:sp>
    </p:spTree>
    <p:extLst>
      <p:ext uri="{BB962C8B-B14F-4D97-AF65-F5344CB8AC3E}">
        <p14:creationId xmlns:p14="http://schemas.microsoft.com/office/powerpoint/2010/main" val="26419586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a:ln/>
        </p:spPr>
      </p:sp>
      <p:sp>
        <p:nvSpPr>
          <p:cNvPr id="8195" name="Notes Placeholder 2"/>
          <p:cNvSpPr>
            <a:spLocks noGrp="1"/>
          </p:cNvSpPr>
          <p:nvPr>
            <p:ph type="body" idx="1"/>
          </p:nvPr>
        </p:nvSpPr>
        <p:spPr>
          <a:noFill/>
        </p:spPr>
        <p:txBody>
          <a:bodyPr/>
          <a:lstStyle/>
          <a:p>
            <a:endParaRPr lang="en-US" dirty="0" smtClean="0"/>
          </a:p>
        </p:txBody>
      </p:sp>
      <p:sp>
        <p:nvSpPr>
          <p:cNvPr id="8196" name="Slide Number Placeholder 3"/>
          <p:cNvSpPr>
            <a:spLocks noGrp="1"/>
          </p:cNvSpPr>
          <p:nvPr>
            <p:ph type="sldNum" sz="quarter" idx="5"/>
          </p:nvPr>
        </p:nvSpPr>
        <p:spPr>
          <a:noFill/>
        </p:spPr>
        <p:txBody>
          <a:bodyPr/>
          <a:lstStyle>
            <a:lvl1pPr defTabSz="935109" eaLnBrk="0" hangingPunct="0">
              <a:defRPr>
                <a:solidFill>
                  <a:schemeClr val="tx1"/>
                </a:solidFill>
                <a:latin typeface="Arial" charset="0"/>
              </a:defRPr>
            </a:lvl1pPr>
            <a:lvl2pPr marL="745538" indent="-286745" defTabSz="935109" eaLnBrk="0" hangingPunct="0">
              <a:defRPr>
                <a:solidFill>
                  <a:schemeClr val="tx1"/>
                </a:solidFill>
                <a:latin typeface="Arial" charset="0"/>
              </a:defRPr>
            </a:lvl2pPr>
            <a:lvl3pPr marL="1146981" indent="-229397" defTabSz="935109" eaLnBrk="0" hangingPunct="0">
              <a:defRPr>
                <a:solidFill>
                  <a:schemeClr val="tx1"/>
                </a:solidFill>
                <a:latin typeface="Arial" charset="0"/>
              </a:defRPr>
            </a:lvl3pPr>
            <a:lvl4pPr marL="1605774" indent="-229397" defTabSz="935109" eaLnBrk="0" hangingPunct="0">
              <a:defRPr>
                <a:solidFill>
                  <a:schemeClr val="tx1"/>
                </a:solidFill>
                <a:latin typeface="Arial" charset="0"/>
              </a:defRPr>
            </a:lvl4pPr>
            <a:lvl5pPr marL="2064566" indent="-229397" defTabSz="935109" eaLnBrk="0" hangingPunct="0">
              <a:defRPr>
                <a:solidFill>
                  <a:schemeClr val="tx1"/>
                </a:solidFill>
                <a:latin typeface="Arial" charset="0"/>
              </a:defRPr>
            </a:lvl5pPr>
            <a:lvl6pPr marL="2523359" indent="-229397" defTabSz="935109" eaLnBrk="0" fontAlgn="base" hangingPunct="0">
              <a:spcBef>
                <a:spcPct val="0"/>
              </a:spcBef>
              <a:spcAft>
                <a:spcPct val="0"/>
              </a:spcAft>
              <a:defRPr>
                <a:solidFill>
                  <a:schemeClr val="tx1"/>
                </a:solidFill>
                <a:latin typeface="Arial" charset="0"/>
              </a:defRPr>
            </a:lvl6pPr>
            <a:lvl7pPr marL="2982152" indent="-229397" defTabSz="935109" eaLnBrk="0" fontAlgn="base" hangingPunct="0">
              <a:spcBef>
                <a:spcPct val="0"/>
              </a:spcBef>
              <a:spcAft>
                <a:spcPct val="0"/>
              </a:spcAft>
              <a:defRPr>
                <a:solidFill>
                  <a:schemeClr val="tx1"/>
                </a:solidFill>
                <a:latin typeface="Arial" charset="0"/>
              </a:defRPr>
            </a:lvl7pPr>
            <a:lvl8pPr marL="3440943" indent="-229397" defTabSz="935109" eaLnBrk="0" fontAlgn="base" hangingPunct="0">
              <a:spcBef>
                <a:spcPct val="0"/>
              </a:spcBef>
              <a:spcAft>
                <a:spcPct val="0"/>
              </a:spcAft>
              <a:defRPr>
                <a:solidFill>
                  <a:schemeClr val="tx1"/>
                </a:solidFill>
                <a:latin typeface="Arial" charset="0"/>
              </a:defRPr>
            </a:lvl8pPr>
            <a:lvl9pPr marL="3899735" indent="-229397" defTabSz="935109" eaLnBrk="0" fontAlgn="base" hangingPunct="0">
              <a:spcBef>
                <a:spcPct val="0"/>
              </a:spcBef>
              <a:spcAft>
                <a:spcPct val="0"/>
              </a:spcAft>
              <a:defRPr>
                <a:solidFill>
                  <a:schemeClr val="tx1"/>
                </a:solidFill>
                <a:latin typeface="Arial" charset="0"/>
              </a:defRPr>
            </a:lvl9pPr>
          </a:lstStyle>
          <a:p>
            <a:pPr eaLnBrk="1" hangingPunct="1"/>
            <a:fld id="{81B758E1-8E24-4538-8C1D-5FB6E8E5141C}" type="slidenum">
              <a:rPr lang="en-US" smtClean="0"/>
              <a:pPr eaLnBrk="1" hangingPunct="1"/>
              <a:t>14</a:t>
            </a:fld>
            <a:endParaRPr lang="en-US" dirty="0" smtClean="0"/>
          </a:p>
        </p:txBody>
      </p:sp>
    </p:spTree>
    <p:extLst>
      <p:ext uri="{BB962C8B-B14F-4D97-AF65-F5344CB8AC3E}">
        <p14:creationId xmlns:p14="http://schemas.microsoft.com/office/powerpoint/2010/main" val="35254416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221357-31E2-4935-A461-0E121473F435}" type="slidenum">
              <a:rPr lang="en-US" smtClean="0"/>
              <a:t>17</a:t>
            </a:fld>
            <a:endParaRPr lang="en-US" dirty="0"/>
          </a:p>
        </p:txBody>
      </p:sp>
    </p:spTree>
    <p:extLst>
      <p:ext uri="{BB962C8B-B14F-4D97-AF65-F5344CB8AC3E}">
        <p14:creationId xmlns:p14="http://schemas.microsoft.com/office/powerpoint/2010/main" val="17172544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Donald</a:t>
            </a:r>
            <a:endParaRPr lang="en-US" dirty="0"/>
          </a:p>
        </p:txBody>
      </p:sp>
      <p:sp>
        <p:nvSpPr>
          <p:cNvPr id="4" name="Slide Number Placeholder 3"/>
          <p:cNvSpPr>
            <a:spLocks noGrp="1"/>
          </p:cNvSpPr>
          <p:nvPr>
            <p:ph type="sldNum" sz="quarter" idx="10"/>
          </p:nvPr>
        </p:nvSpPr>
        <p:spPr/>
        <p:txBody>
          <a:bodyPr/>
          <a:lstStyle/>
          <a:p>
            <a:fld id="{EE221357-31E2-4935-A461-0E121473F435}" type="slidenum">
              <a:rPr lang="en-US" smtClean="0"/>
              <a:t>18</a:t>
            </a:fld>
            <a:endParaRPr lang="en-US" dirty="0"/>
          </a:p>
        </p:txBody>
      </p:sp>
    </p:spTree>
    <p:extLst>
      <p:ext uri="{BB962C8B-B14F-4D97-AF65-F5344CB8AC3E}">
        <p14:creationId xmlns:p14="http://schemas.microsoft.com/office/powerpoint/2010/main" val="14640453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Donald</a:t>
            </a:r>
            <a:endParaRPr lang="en-US" dirty="0"/>
          </a:p>
        </p:txBody>
      </p:sp>
      <p:sp>
        <p:nvSpPr>
          <p:cNvPr id="4" name="Slide Number Placeholder 3"/>
          <p:cNvSpPr>
            <a:spLocks noGrp="1"/>
          </p:cNvSpPr>
          <p:nvPr>
            <p:ph type="sldNum" sz="quarter" idx="10"/>
          </p:nvPr>
        </p:nvSpPr>
        <p:spPr/>
        <p:txBody>
          <a:bodyPr/>
          <a:lstStyle/>
          <a:p>
            <a:fld id="{EE221357-31E2-4935-A461-0E121473F435}" type="slidenum">
              <a:rPr lang="en-US" smtClean="0"/>
              <a:t>19</a:t>
            </a:fld>
            <a:endParaRPr lang="en-US" dirty="0"/>
          </a:p>
        </p:txBody>
      </p:sp>
    </p:spTree>
    <p:extLst>
      <p:ext uri="{BB962C8B-B14F-4D97-AF65-F5344CB8AC3E}">
        <p14:creationId xmlns:p14="http://schemas.microsoft.com/office/powerpoint/2010/main" val="11398849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Donald</a:t>
            </a:r>
            <a:endParaRPr lang="en-US" dirty="0"/>
          </a:p>
        </p:txBody>
      </p:sp>
      <p:sp>
        <p:nvSpPr>
          <p:cNvPr id="4" name="Slide Number Placeholder 3"/>
          <p:cNvSpPr>
            <a:spLocks noGrp="1"/>
          </p:cNvSpPr>
          <p:nvPr>
            <p:ph type="sldNum" sz="quarter" idx="10"/>
          </p:nvPr>
        </p:nvSpPr>
        <p:spPr/>
        <p:txBody>
          <a:bodyPr/>
          <a:lstStyle/>
          <a:p>
            <a:fld id="{EE221357-31E2-4935-A461-0E121473F435}" type="slidenum">
              <a:rPr lang="en-US" smtClean="0"/>
              <a:t>34</a:t>
            </a:fld>
            <a:endParaRPr lang="en-US" dirty="0"/>
          </a:p>
        </p:txBody>
      </p:sp>
    </p:spTree>
    <p:extLst>
      <p:ext uri="{BB962C8B-B14F-4D97-AF65-F5344CB8AC3E}">
        <p14:creationId xmlns:p14="http://schemas.microsoft.com/office/powerpoint/2010/main" val="11351851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221357-31E2-4935-A461-0E121473F435}" type="slidenum">
              <a:rPr lang="en-US" smtClean="0"/>
              <a:t>41</a:t>
            </a:fld>
            <a:endParaRPr lang="en-US" dirty="0"/>
          </a:p>
        </p:txBody>
      </p:sp>
    </p:spTree>
    <p:extLst>
      <p:ext uri="{BB962C8B-B14F-4D97-AF65-F5344CB8AC3E}">
        <p14:creationId xmlns:p14="http://schemas.microsoft.com/office/powerpoint/2010/main" val="27868038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0B94A369-DF60-4576-8936-573DE38A644B}" type="datetime1">
              <a:rPr lang="en-US" smtClean="0"/>
              <a:t>5/19/2020</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694BCFE7-4AFA-457E-9B3C-1E0D36885875}"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DA7BB5B-6884-4360-999F-3F5FA967CA84}" type="datetime1">
              <a:rPr lang="en-US" smtClean="0"/>
              <a:t>5/19/2020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4BCFE7-4AFA-457E-9B3C-1E0D36885875}"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8C49944-A7B1-427D-ABC7-14B6899D4C7F}" type="datetime1">
              <a:rPr lang="en-US" smtClean="0"/>
              <a:t>5/19/2020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4BCFE7-4AFA-457E-9B3C-1E0D36885875}"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B04B01D-CB78-4B57-8BA6-B177A4CD221D}" type="datetime1">
              <a:rPr lang="en-US" smtClean="0"/>
              <a:t>5/19/2020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4BCFE7-4AFA-457E-9B3C-1E0D36885875}"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3E88EEE-A4CE-4C61-8A80-2039DFF4D747}" type="datetime1">
              <a:rPr lang="en-US" smtClean="0"/>
              <a:t>5/19/2020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4BCFE7-4AFA-457E-9B3C-1E0D36885875}"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0C620B3-D60D-4C7A-A5DF-3907AD9A670D}" type="datetime1">
              <a:rPr lang="en-US" smtClean="0"/>
              <a:t>5/19/2020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4BCFE7-4AFA-457E-9B3C-1E0D36885875}"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D695A020-FF70-42F4-8EA4-A94DE7C4F298}" type="datetime1">
              <a:rPr lang="en-US" smtClean="0"/>
              <a:t>5/19/2020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4BCFE7-4AFA-457E-9B3C-1E0D36885875}"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C9FA51F-EEFD-4E6B-BF80-B6FE6BDD232C}" type="datetime1">
              <a:rPr lang="en-US" smtClean="0"/>
              <a:t>5/19/2020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4BCFE7-4AFA-457E-9B3C-1E0D36885875}"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20D7BE-A097-464C-BD27-0BF304920225}" type="datetime1">
              <a:rPr lang="en-US" smtClean="0"/>
              <a:t>5/19/2020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4BCFE7-4AFA-457E-9B3C-1E0D36885875}"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B231326-12AA-412E-9D34-CE759C50B3DC}" type="datetime1">
              <a:rPr lang="en-US" smtClean="0"/>
              <a:t>5/19/2020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4BCFE7-4AFA-457E-9B3C-1E0D36885875}"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67B0E73-9FDA-4CF3-9AF3-EA65D7C481F9}" type="datetime1">
              <a:rPr lang="en-US" smtClean="0"/>
              <a:t>5/19/2020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694BCFE7-4AFA-457E-9B3C-1E0D36885875}" type="slidenum">
              <a:rPr lang="en-US" smtClean="0"/>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B154552-88B7-4218-95BE-3188B6921B87}" type="datetime1">
              <a:rPr lang="en-US" smtClean="0"/>
              <a:t>5/19/2020</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94BCFE7-4AFA-457E-9B3C-1E0D36885875}" type="slidenum">
              <a:rPr lang="en-US" smtClean="0"/>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84910"/>
            <a:ext cx="8229600" cy="1676400"/>
          </a:xfrm>
        </p:spPr>
        <p:txBody>
          <a:bodyPr>
            <a:noAutofit/>
          </a:bodyPr>
          <a:lstStyle/>
          <a:p>
            <a:pPr algn="ctr"/>
            <a:r>
              <a:rPr lang="en-US" b="1" dirty="0">
                <a:solidFill>
                  <a:schemeClr val="accent1">
                    <a:lumMod val="75000"/>
                  </a:schemeClr>
                </a:solidFill>
              </a:rPr>
              <a:t>North Syracuse Central</a:t>
            </a:r>
            <a:br>
              <a:rPr lang="en-US" b="1" dirty="0">
                <a:solidFill>
                  <a:schemeClr val="accent1">
                    <a:lumMod val="75000"/>
                  </a:schemeClr>
                </a:solidFill>
              </a:rPr>
            </a:br>
            <a:r>
              <a:rPr lang="en-US" b="1" dirty="0">
                <a:solidFill>
                  <a:schemeClr val="accent1">
                    <a:lumMod val="75000"/>
                  </a:schemeClr>
                </a:solidFill>
              </a:rPr>
              <a:t>School District</a:t>
            </a:r>
          </a:p>
        </p:txBody>
      </p:sp>
      <p:sp>
        <p:nvSpPr>
          <p:cNvPr id="3" name="Content Placeholder 2"/>
          <p:cNvSpPr>
            <a:spLocks noGrp="1"/>
          </p:cNvSpPr>
          <p:nvPr>
            <p:ph idx="1"/>
          </p:nvPr>
        </p:nvSpPr>
        <p:spPr>
          <a:xfrm>
            <a:off x="463062" y="3104462"/>
            <a:ext cx="8229600" cy="2458137"/>
          </a:xfrm>
        </p:spPr>
        <p:txBody>
          <a:bodyPr>
            <a:normAutofit fontScale="92500" lnSpcReduction="10000"/>
          </a:bodyPr>
          <a:lstStyle/>
          <a:p>
            <a:pPr marL="0" indent="0" algn="ctr">
              <a:spcBef>
                <a:spcPct val="0"/>
              </a:spcBef>
              <a:buNone/>
            </a:pPr>
            <a:r>
              <a:rPr lang="en-US" sz="4300" b="1" dirty="0" smtClean="0">
                <a:solidFill>
                  <a:srgbClr val="009900"/>
                </a:solidFill>
                <a:latin typeface="+mj-lt"/>
                <a:ea typeface="+mj-ea"/>
                <a:cs typeface="+mj-cs"/>
              </a:rPr>
              <a:t>Budget Proposal    </a:t>
            </a:r>
          </a:p>
          <a:p>
            <a:pPr marL="0" indent="0" algn="ctr">
              <a:spcBef>
                <a:spcPct val="0"/>
              </a:spcBef>
              <a:buNone/>
            </a:pPr>
            <a:r>
              <a:rPr lang="en-US" sz="4300" b="1" dirty="0" smtClean="0">
                <a:solidFill>
                  <a:srgbClr val="009900"/>
                </a:solidFill>
                <a:latin typeface="+mj-lt"/>
                <a:ea typeface="+mj-ea"/>
                <a:cs typeface="+mj-cs"/>
              </a:rPr>
              <a:t>2020-21 </a:t>
            </a:r>
          </a:p>
          <a:p>
            <a:pPr marL="0" indent="0" algn="ctr">
              <a:spcBef>
                <a:spcPct val="0"/>
              </a:spcBef>
              <a:buNone/>
            </a:pPr>
            <a:endParaRPr lang="en-US" sz="5000" dirty="0" smtClean="0">
              <a:ea typeface="+mj-ea"/>
              <a:cs typeface="+mj-cs"/>
            </a:endParaRPr>
          </a:p>
          <a:p>
            <a:pPr marL="0" indent="0" algn="ctr">
              <a:spcBef>
                <a:spcPct val="0"/>
              </a:spcBef>
              <a:buNone/>
            </a:pPr>
            <a:r>
              <a:rPr lang="en-US" sz="4300" b="1" dirty="0" smtClean="0">
                <a:solidFill>
                  <a:schemeClr val="accent1">
                    <a:lumMod val="75000"/>
                  </a:schemeClr>
                </a:solidFill>
                <a:latin typeface="+mj-lt"/>
                <a:ea typeface="+mj-ea"/>
                <a:cs typeface="+mj-cs"/>
              </a:rPr>
              <a:t>May 2020</a:t>
            </a:r>
          </a:p>
          <a:p>
            <a:pPr marL="0" indent="0" algn="ctr">
              <a:spcBef>
                <a:spcPct val="0"/>
              </a:spcBef>
              <a:buNone/>
            </a:pPr>
            <a:endParaRPr lang="en-US" sz="5000" dirty="0">
              <a:ea typeface="+mj-ea"/>
              <a:cs typeface="+mj-cs"/>
            </a:endParaRPr>
          </a:p>
          <a:p>
            <a:pPr marL="0" indent="0">
              <a:buNone/>
            </a:pPr>
            <a:endParaRPr lang="en-US" dirty="0"/>
          </a:p>
        </p:txBody>
      </p:sp>
      <p:sp>
        <p:nvSpPr>
          <p:cNvPr id="4" name="Slide Number Placeholder 3"/>
          <p:cNvSpPr>
            <a:spLocks noGrp="1"/>
          </p:cNvSpPr>
          <p:nvPr>
            <p:ph type="sldNum" sz="quarter" idx="12"/>
          </p:nvPr>
        </p:nvSpPr>
        <p:spPr/>
        <p:txBody>
          <a:bodyPr/>
          <a:lstStyle/>
          <a:p>
            <a:fld id="{694BCFE7-4AFA-457E-9B3C-1E0D36885875}" type="slidenum">
              <a:rPr lang="en-US" smtClean="0"/>
              <a:t>1</a:t>
            </a:fld>
            <a:endParaRPr lang="en-US" dirty="0"/>
          </a:p>
        </p:txBody>
      </p:sp>
    </p:spTree>
    <p:extLst>
      <p:ext uri="{BB962C8B-B14F-4D97-AF65-F5344CB8AC3E}">
        <p14:creationId xmlns:p14="http://schemas.microsoft.com/office/powerpoint/2010/main" val="13851412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28599" y="304800"/>
            <a:ext cx="8686800" cy="595068"/>
          </a:xfrm>
        </p:spPr>
        <p:txBody>
          <a:bodyPr>
            <a:noAutofit/>
          </a:bodyPr>
          <a:lstStyle/>
          <a:p>
            <a:pPr algn="ctr"/>
            <a:r>
              <a:rPr lang="en-US" sz="3600" b="1" dirty="0" smtClean="0">
                <a:solidFill>
                  <a:schemeClr val="accent1">
                    <a:lumMod val="75000"/>
                  </a:schemeClr>
                </a:solidFill>
              </a:rPr>
              <a:t>State Aid as Approved by NYS Legislature</a:t>
            </a:r>
            <a:endParaRPr lang="en-US" sz="3200" b="1" dirty="0">
              <a:solidFill>
                <a:schemeClr val="accent1">
                  <a:lumMod val="75000"/>
                </a:schemeClr>
              </a:solidFill>
            </a:endParaRPr>
          </a:p>
        </p:txBody>
      </p:sp>
      <p:sp>
        <p:nvSpPr>
          <p:cNvPr id="4" name="Slide Number Placeholder 3"/>
          <p:cNvSpPr>
            <a:spLocks noGrp="1"/>
          </p:cNvSpPr>
          <p:nvPr>
            <p:ph type="sldNum" sz="quarter" idx="12"/>
          </p:nvPr>
        </p:nvSpPr>
        <p:spPr/>
        <p:txBody>
          <a:bodyPr/>
          <a:lstStyle/>
          <a:p>
            <a:fld id="{694BCFE7-4AFA-457E-9B3C-1E0D36885875}" type="slidenum">
              <a:rPr lang="en-US" smtClean="0"/>
              <a:t>10</a:t>
            </a:fld>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3139502275"/>
              </p:ext>
            </p:extLst>
          </p:nvPr>
        </p:nvGraphicFramePr>
        <p:xfrm>
          <a:off x="1074173" y="1093654"/>
          <a:ext cx="7003027" cy="5642787"/>
        </p:xfrm>
        <a:graphic>
          <a:graphicData uri="http://schemas.openxmlformats.org/drawingml/2006/table">
            <a:tbl>
              <a:tblPr/>
              <a:tblGrid>
                <a:gridCol w="2821070">
                  <a:extLst>
                    <a:ext uri="{9D8B030D-6E8A-4147-A177-3AD203B41FA5}">
                      <a16:colId xmlns:a16="http://schemas.microsoft.com/office/drawing/2014/main" val="2773397903"/>
                    </a:ext>
                  </a:extLst>
                </a:gridCol>
                <a:gridCol w="1128428">
                  <a:extLst>
                    <a:ext uri="{9D8B030D-6E8A-4147-A177-3AD203B41FA5}">
                      <a16:colId xmlns:a16="http://schemas.microsoft.com/office/drawing/2014/main" val="1245524320"/>
                    </a:ext>
                  </a:extLst>
                </a:gridCol>
                <a:gridCol w="1236469">
                  <a:extLst>
                    <a:ext uri="{9D8B030D-6E8A-4147-A177-3AD203B41FA5}">
                      <a16:colId xmlns:a16="http://schemas.microsoft.com/office/drawing/2014/main" val="1464552442"/>
                    </a:ext>
                  </a:extLst>
                </a:gridCol>
                <a:gridCol w="1062403">
                  <a:extLst>
                    <a:ext uri="{9D8B030D-6E8A-4147-A177-3AD203B41FA5}">
                      <a16:colId xmlns:a16="http://schemas.microsoft.com/office/drawing/2014/main" val="3337542960"/>
                    </a:ext>
                  </a:extLst>
                </a:gridCol>
                <a:gridCol w="754657">
                  <a:extLst>
                    <a:ext uri="{9D8B030D-6E8A-4147-A177-3AD203B41FA5}">
                      <a16:colId xmlns:a16="http://schemas.microsoft.com/office/drawing/2014/main" val="3251572381"/>
                    </a:ext>
                  </a:extLst>
                </a:gridCol>
              </a:tblGrid>
              <a:tr h="189712">
                <a:tc>
                  <a:txBody>
                    <a:bodyPr/>
                    <a:lstStyle/>
                    <a:p>
                      <a:pPr algn="l" fontAlgn="b"/>
                      <a:endParaRPr lang="en-US" sz="1250" b="0" i="0" u="none" strike="noStrike" dirty="0">
                        <a:solidFill>
                          <a:srgbClr val="000000"/>
                        </a:solidFill>
                        <a:effectLst/>
                        <a:latin typeface="+mj-lt"/>
                      </a:endParaRPr>
                    </a:p>
                  </a:txBody>
                  <a:tcPr marL="4381" marR="4381" marT="4381" marB="0" anchor="b">
                    <a:lnL>
                      <a:noFill/>
                    </a:lnL>
                    <a:lnR>
                      <a:noFill/>
                    </a:lnR>
                    <a:lnT>
                      <a:noFill/>
                    </a:lnT>
                    <a:lnB>
                      <a:noFill/>
                    </a:lnB>
                  </a:tcPr>
                </a:tc>
                <a:tc>
                  <a:txBody>
                    <a:bodyPr/>
                    <a:lstStyle/>
                    <a:p>
                      <a:pPr algn="ctr" fontAlgn="b"/>
                      <a:r>
                        <a:rPr lang="en-US" sz="1250" b="0" i="0" u="none" strike="noStrike">
                          <a:solidFill>
                            <a:srgbClr val="000000"/>
                          </a:solidFill>
                          <a:effectLst/>
                          <a:latin typeface="+mj-lt"/>
                        </a:rPr>
                        <a:t>Approved</a:t>
                      </a:r>
                    </a:p>
                  </a:txBody>
                  <a:tcPr marL="4381" marR="4381" marT="4381" marB="0" anchor="b">
                    <a:lnL>
                      <a:noFill/>
                    </a:lnL>
                    <a:lnR>
                      <a:noFill/>
                    </a:lnR>
                    <a:lnT>
                      <a:noFill/>
                    </a:lnT>
                    <a:lnB>
                      <a:noFill/>
                    </a:lnB>
                  </a:tcPr>
                </a:tc>
                <a:tc>
                  <a:txBody>
                    <a:bodyPr/>
                    <a:lstStyle/>
                    <a:p>
                      <a:pPr algn="ctr" fontAlgn="b"/>
                      <a:r>
                        <a:rPr lang="en-US" sz="1250" b="0" i="0" u="none" strike="noStrike">
                          <a:solidFill>
                            <a:srgbClr val="000000"/>
                          </a:solidFill>
                          <a:effectLst/>
                          <a:latin typeface="+mj-lt"/>
                        </a:rPr>
                        <a:t>Approved</a:t>
                      </a:r>
                    </a:p>
                  </a:txBody>
                  <a:tcPr marL="4381" marR="4381" marT="4381" marB="0" anchor="b">
                    <a:lnL>
                      <a:noFill/>
                    </a:lnL>
                    <a:lnR>
                      <a:noFill/>
                    </a:lnR>
                    <a:lnT>
                      <a:noFill/>
                    </a:lnT>
                    <a:lnB>
                      <a:noFill/>
                    </a:lnB>
                  </a:tcPr>
                </a:tc>
                <a:tc gridSpan="2">
                  <a:txBody>
                    <a:bodyPr/>
                    <a:lstStyle/>
                    <a:p>
                      <a:pPr algn="ctr" fontAlgn="b"/>
                      <a:r>
                        <a:rPr lang="en-US" sz="1250" b="0" i="0" u="none" strike="noStrike">
                          <a:solidFill>
                            <a:srgbClr val="000000"/>
                          </a:solidFill>
                          <a:effectLst/>
                          <a:latin typeface="+mj-lt"/>
                        </a:rPr>
                        <a:t>Difference</a:t>
                      </a:r>
                    </a:p>
                  </a:txBody>
                  <a:tcPr marL="4381" marR="4381" marT="4381" marB="0" anchor="b">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3763591205"/>
                  </a:ext>
                </a:extLst>
              </a:tr>
              <a:tr h="189712">
                <a:tc>
                  <a:txBody>
                    <a:bodyPr/>
                    <a:lstStyle/>
                    <a:p>
                      <a:pPr algn="l" fontAlgn="b"/>
                      <a:endParaRPr lang="en-US" sz="1250" b="0" i="0" u="none" strike="noStrike" dirty="0">
                        <a:solidFill>
                          <a:srgbClr val="000000"/>
                        </a:solidFill>
                        <a:effectLst/>
                        <a:latin typeface="+mj-lt"/>
                      </a:endParaRPr>
                    </a:p>
                  </a:txBody>
                  <a:tcPr marL="4381" marR="4381" marT="4381" marB="0" anchor="b">
                    <a:lnL>
                      <a:noFill/>
                    </a:lnL>
                    <a:lnR>
                      <a:noFill/>
                    </a:lnR>
                    <a:lnT>
                      <a:noFill/>
                    </a:lnT>
                    <a:lnB>
                      <a:noFill/>
                    </a:lnB>
                  </a:tcPr>
                </a:tc>
                <a:tc>
                  <a:txBody>
                    <a:bodyPr/>
                    <a:lstStyle/>
                    <a:p>
                      <a:pPr algn="ctr" fontAlgn="b"/>
                      <a:r>
                        <a:rPr lang="en-US" sz="1250" b="0" i="0" u="none" strike="noStrike" dirty="0">
                          <a:solidFill>
                            <a:srgbClr val="000000"/>
                          </a:solidFill>
                          <a:effectLst/>
                          <a:latin typeface="+mj-lt"/>
                        </a:rPr>
                        <a:t>Budget</a:t>
                      </a:r>
                    </a:p>
                  </a:txBody>
                  <a:tcPr marL="4381" marR="4381" marT="4381" marB="0" anchor="b">
                    <a:lnL>
                      <a:noFill/>
                    </a:lnL>
                    <a:lnR>
                      <a:noFill/>
                    </a:lnR>
                    <a:lnT>
                      <a:noFill/>
                    </a:lnT>
                    <a:lnB>
                      <a:noFill/>
                    </a:lnB>
                  </a:tcPr>
                </a:tc>
                <a:tc>
                  <a:txBody>
                    <a:bodyPr/>
                    <a:lstStyle/>
                    <a:p>
                      <a:pPr algn="ctr" fontAlgn="b"/>
                      <a:r>
                        <a:rPr lang="en-US" sz="1250" b="0" i="0" u="none" strike="noStrike">
                          <a:solidFill>
                            <a:srgbClr val="000000"/>
                          </a:solidFill>
                          <a:effectLst/>
                          <a:latin typeface="+mj-lt"/>
                        </a:rPr>
                        <a:t>Budget </a:t>
                      </a:r>
                    </a:p>
                  </a:txBody>
                  <a:tcPr marL="4381" marR="4381" marT="4381" marB="0" anchor="b">
                    <a:lnL>
                      <a:noFill/>
                    </a:lnL>
                    <a:lnR>
                      <a:noFill/>
                    </a:lnR>
                    <a:lnT>
                      <a:noFill/>
                    </a:lnT>
                    <a:lnB>
                      <a:noFill/>
                    </a:lnB>
                  </a:tcPr>
                </a:tc>
                <a:tc>
                  <a:txBody>
                    <a:bodyPr/>
                    <a:lstStyle/>
                    <a:p>
                      <a:pPr algn="ctr" fontAlgn="b"/>
                      <a:r>
                        <a:rPr lang="en-US" sz="1250" b="0" i="0" u="none" strike="noStrike">
                          <a:solidFill>
                            <a:srgbClr val="000000"/>
                          </a:solidFill>
                          <a:effectLst/>
                          <a:latin typeface="+mj-lt"/>
                        </a:rPr>
                        <a:t>$</a:t>
                      </a:r>
                    </a:p>
                  </a:txBody>
                  <a:tcPr marL="4381" marR="4381" marT="4381" marB="0" anchor="b">
                    <a:lnL>
                      <a:noFill/>
                    </a:lnL>
                    <a:lnR>
                      <a:noFill/>
                    </a:lnR>
                    <a:lnT>
                      <a:noFill/>
                    </a:lnT>
                    <a:lnB>
                      <a:noFill/>
                    </a:lnB>
                  </a:tcPr>
                </a:tc>
                <a:tc>
                  <a:txBody>
                    <a:bodyPr/>
                    <a:lstStyle/>
                    <a:p>
                      <a:pPr algn="ctr" fontAlgn="b"/>
                      <a:r>
                        <a:rPr lang="en-US" sz="1250" b="0" i="0" u="none" strike="noStrike">
                          <a:solidFill>
                            <a:srgbClr val="000000"/>
                          </a:solidFill>
                          <a:effectLst/>
                          <a:latin typeface="+mj-lt"/>
                        </a:rPr>
                        <a:t>%</a:t>
                      </a:r>
                    </a:p>
                  </a:txBody>
                  <a:tcPr marL="4381" marR="4381" marT="4381" marB="0" anchor="b">
                    <a:lnL>
                      <a:noFill/>
                    </a:lnL>
                    <a:lnR>
                      <a:noFill/>
                    </a:lnR>
                    <a:lnT>
                      <a:noFill/>
                    </a:lnT>
                    <a:lnB>
                      <a:noFill/>
                    </a:lnB>
                  </a:tcPr>
                </a:tc>
                <a:extLst>
                  <a:ext uri="{0D108BD9-81ED-4DB2-BD59-A6C34878D82A}">
                    <a16:rowId xmlns:a16="http://schemas.microsoft.com/office/drawing/2014/main" val="1736527579"/>
                  </a:ext>
                </a:extLst>
              </a:tr>
              <a:tr h="189712">
                <a:tc>
                  <a:txBody>
                    <a:bodyPr/>
                    <a:lstStyle/>
                    <a:p>
                      <a:pPr algn="l" fontAlgn="b"/>
                      <a:endParaRPr lang="en-US" sz="1250" b="0" i="0" u="none" strike="noStrike" dirty="0">
                        <a:solidFill>
                          <a:srgbClr val="000000"/>
                        </a:solidFill>
                        <a:effectLst/>
                        <a:latin typeface="+mj-lt"/>
                      </a:endParaRPr>
                    </a:p>
                  </a:txBody>
                  <a:tcPr marL="4381" marR="4381" marT="4381" marB="0" anchor="b">
                    <a:lnL>
                      <a:noFill/>
                    </a:lnL>
                    <a:lnR>
                      <a:noFill/>
                    </a:lnR>
                    <a:lnT>
                      <a:noFill/>
                    </a:lnT>
                    <a:lnB>
                      <a:noFill/>
                    </a:lnB>
                  </a:tcPr>
                </a:tc>
                <a:tc>
                  <a:txBody>
                    <a:bodyPr/>
                    <a:lstStyle/>
                    <a:p>
                      <a:pPr algn="ctr" fontAlgn="b"/>
                      <a:r>
                        <a:rPr lang="en-US" sz="1250" b="0" i="0" u="none" strike="noStrike" dirty="0">
                          <a:solidFill>
                            <a:srgbClr val="000000"/>
                          </a:solidFill>
                          <a:effectLst/>
                          <a:latin typeface="+mj-lt"/>
                        </a:rPr>
                        <a:t>2019-20</a:t>
                      </a:r>
                    </a:p>
                  </a:txBody>
                  <a:tcPr marL="4381" marR="4381" marT="438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250" b="0" i="0" u="none" strike="noStrike" dirty="0">
                          <a:solidFill>
                            <a:srgbClr val="000000"/>
                          </a:solidFill>
                          <a:effectLst/>
                          <a:latin typeface="+mj-lt"/>
                        </a:rPr>
                        <a:t>2020-21</a:t>
                      </a:r>
                    </a:p>
                  </a:txBody>
                  <a:tcPr marL="4381" marR="4381" marT="438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250" b="0" i="0" u="none" strike="noStrike">
                          <a:solidFill>
                            <a:srgbClr val="000000"/>
                          </a:solidFill>
                          <a:effectLst/>
                          <a:latin typeface="+mj-lt"/>
                        </a:rPr>
                        <a:t> </a:t>
                      </a:r>
                    </a:p>
                  </a:txBody>
                  <a:tcPr marL="4381" marR="4381" marT="438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250" b="0" i="0" u="none" strike="noStrike">
                          <a:solidFill>
                            <a:srgbClr val="000000"/>
                          </a:solidFill>
                          <a:effectLst/>
                          <a:latin typeface="+mj-lt"/>
                        </a:rPr>
                        <a:t> </a:t>
                      </a:r>
                    </a:p>
                  </a:txBody>
                  <a:tcPr marL="4381" marR="4381" marT="4381"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2870642"/>
                  </a:ext>
                </a:extLst>
              </a:tr>
              <a:tr h="189712">
                <a:tc>
                  <a:txBody>
                    <a:bodyPr/>
                    <a:lstStyle/>
                    <a:p>
                      <a:pPr algn="l" fontAlgn="b"/>
                      <a:r>
                        <a:rPr lang="en-US" sz="1250" b="1" i="0" u="none" strike="noStrike" dirty="0">
                          <a:solidFill>
                            <a:srgbClr val="000000"/>
                          </a:solidFill>
                          <a:effectLst/>
                          <a:latin typeface="+mj-lt"/>
                        </a:rPr>
                        <a:t>Foundation Aid         </a:t>
                      </a:r>
                    </a:p>
                  </a:txBody>
                  <a:tcPr marL="4381" marR="4381" marT="4381" marB="0" anchor="b">
                    <a:lnL>
                      <a:noFill/>
                    </a:lnL>
                    <a:lnR>
                      <a:noFill/>
                    </a:lnR>
                    <a:lnT>
                      <a:noFill/>
                    </a:lnT>
                    <a:lnB>
                      <a:noFill/>
                    </a:lnB>
                  </a:tcPr>
                </a:tc>
                <a:tc>
                  <a:txBody>
                    <a:bodyPr/>
                    <a:lstStyle/>
                    <a:p>
                      <a:pPr algn="r" fontAlgn="b"/>
                      <a:r>
                        <a:rPr lang="en-US" sz="1250" b="1" i="0" u="none" strike="noStrike" dirty="0">
                          <a:solidFill>
                            <a:srgbClr val="000000"/>
                          </a:solidFill>
                          <a:effectLst/>
                          <a:latin typeface="+mj-lt"/>
                        </a:rPr>
                        <a:t>46,735,862</a:t>
                      </a:r>
                    </a:p>
                  </a:txBody>
                  <a:tcPr marL="4381" marR="4381" marT="438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250" b="1" i="0" u="none" strike="noStrike" dirty="0">
                          <a:solidFill>
                            <a:srgbClr val="000000"/>
                          </a:solidFill>
                          <a:effectLst/>
                          <a:latin typeface="+mj-lt"/>
                        </a:rPr>
                        <a:t>46,734,982</a:t>
                      </a:r>
                    </a:p>
                  </a:txBody>
                  <a:tcPr marL="4381" marR="4381" marT="438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250" b="1" i="0" u="none" strike="noStrike" dirty="0">
                          <a:solidFill>
                            <a:srgbClr val="000000"/>
                          </a:solidFill>
                          <a:effectLst/>
                          <a:latin typeface="+mj-lt"/>
                        </a:rPr>
                        <a:t>(880)</a:t>
                      </a:r>
                    </a:p>
                  </a:txBody>
                  <a:tcPr marL="4381" marR="4381" marT="438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250" b="1" i="0" u="none" strike="noStrike" dirty="0">
                          <a:solidFill>
                            <a:srgbClr val="000000"/>
                          </a:solidFill>
                          <a:effectLst/>
                          <a:latin typeface="+mj-lt"/>
                        </a:rPr>
                        <a:t>0.00%</a:t>
                      </a:r>
                    </a:p>
                  </a:txBody>
                  <a:tcPr marL="4381" marR="4381" marT="4381"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631413050"/>
                  </a:ext>
                </a:extLst>
              </a:tr>
              <a:tr h="189712">
                <a:tc>
                  <a:txBody>
                    <a:bodyPr/>
                    <a:lstStyle/>
                    <a:p>
                      <a:pPr algn="l" fontAlgn="b"/>
                      <a:endParaRPr lang="en-US" sz="1250" b="0" i="0" u="none" strike="noStrike">
                        <a:solidFill>
                          <a:srgbClr val="000000"/>
                        </a:solidFill>
                        <a:effectLst/>
                        <a:latin typeface="+mj-lt"/>
                      </a:endParaRPr>
                    </a:p>
                  </a:txBody>
                  <a:tcPr marL="4381" marR="4381" marT="4381" marB="0" anchor="b">
                    <a:lnL>
                      <a:noFill/>
                    </a:lnL>
                    <a:lnR>
                      <a:noFill/>
                    </a:lnR>
                    <a:lnT>
                      <a:noFill/>
                    </a:lnT>
                    <a:lnB>
                      <a:noFill/>
                    </a:lnB>
                  </a:tcPr>
                </a:tc>
                <a:tc>
                  <a:txBody>
                    <a:bodyPr/>
                    <a:lstStyle/>
                    <a:p>
                      <a:pPr algn="r" fontAlgn="b"/>
                      <a:endParaRPr lang="en-US" sz="1250" b="0" i="0" u="none" strike="noStrike" dirty="0">
                        <a:solidFill>
                          <a:srgbClr val="000000"/>
                        </a:solidFill>
                        <a:effectLst/>
                        <a:latin typeface="+mj-lt"/>
                      </a:endParaRPr>
                    </a:p>
                  </a:txBody>
                  <a:tcPr marL="4381" marR="4381" marT="4381" marB="0" anchor="b">
                    <a:lnL>
                      <a:noFill/>
                    </a:lnL>
                    <a:lnR>
                      <a:noFill/>
                    </a:lnR>
                    <a:lnT>
                      <a:noFill/>
                    </a:lnT>
                    <a:lnB>
                      <a:noFill/>
                    </a:lnB>
                  </a:tcPr>
                </a:tc>
                <a:tc>
                  <a:txBody>
                    <a:bodyPr/>
                    <a:lstStyle/>
                    <a:p>
                      <a:pPr algn="l" fontAlgn="b"/>
                      <a:endParaRPr lang="en-US" sz="1250" b="0" i="0" u="none" strike="noStrike" dirty="0">
                        <a:solidFill>
                          <a:srgbClr val="000000"/>
                        </a:solidFill>
                        <a:effectLst/>
                        <a:latin typeface="+mj-lt"/>
                      </a:endParaRPr>
                    </a:p>
                  </a:txBody>
                  <a:tcPr marL="4381" marR="4381" marT="4381" marB="0" anchor="b">
                    <a:lnL>
                      <a:noFill/>
                    </a:lnL>
                    <a:lnR>
                      <a:noFill/>
                    </a:lnR>
                    <a:lnT>
                      <a:noFill/>
                    </a:lnT>
                    <a:lnB>
                      <a:noFill/>
                    </a:lnB>
                  </a:tcPr>
                </a:tc>
                <a:tc>
                  <a:txBody>
                    <a:bodyPr/>
                    <a:lstStyle/>
                    <a:p>
                      <a:pPr algn="l" fontAlgn="b"/>
                      <a:endParaRPr lang="en-US" sz="1250" b="0" i="0" u="none" strike="noStrike" dirty="0">
                        <a:solidFill>
                          <a:srgbClr val="000000"/>
                        </a:solidFill>
                        <a:effectLst/>
                        <a:latin typeface="+mj-lt"/>
                      </a:endParaRPr>
                    </a:p>
                  </a:txBody>
                  <a:tcPr marL="4381" marR="4381" marT="4381" marB="0" anchor="b">
                    <a:lnL>
                      <a:noFill/>
                    </a:lnL>
                    <a:lnR>
                      <a:noFill/>
                    </a:lnR>
                    <a:lnT>
                      <a:noFill/>
                    </a:lnT>
                    <a:lnB>
                      <a:noFill/>
                    </a:lnB>
                  </a:tcPr>
                </a:tc>
                <a:tc>
                  <a:txBody>
                    <a:bodyPr/>
                    <a:lstStyle/>
                    <a:p>
                      <a:pPr algn="l" fontAlgn="b"/>
                      <a:endParaRPr lang="en-US" sz="1250" b="0" i="0" u="none" strike="noStrike" dirty="0">
                        <a:solidFill>
                          <a:srgbClr val="000000"/>
                        </a:solidFill>
                        <a:effectLst/>
                        <a:latin typeface="+mj-lt"/>
                      </a:endParaRPr>
                    </a:p>
                  </a:txBody>
                  <a:tcPr marL="4381" marR="4381" marT="4381" marB="0" anchor="b">
                    <a:lnL>
                      <a:noFill/>
                    </a:lnL>
                    <a:lnR>
                      <a:noFill/>
                    </a:lnR>
                    <a:lnT>
                      <a:noFill/>
                    </a:lnT>
                    <a:lnB>
                      <a:noFill/>
                    </a:lnB>
                  </a:tcPr>
                </a:tc>
                <a:extLst>
                  <a:ext uri="{0D108BD9-81ED-4DB2-BD59-A6C34878D82A}">
                    <a16:rowId xmlns:a16="http://schemas.microsoft.com/office/drawing/2014/main" val="446551587"/>
                  </a:ext>
                </a:extLst>
              </a:tr>
              <a:tr h="189712">
                <a:tc>
                  <a:txBody>
                    <a:bodyPr/>
                    <a:lstStyle/>
                    <a:p>
                      <a:pPr algn="l" fontAlgn="b"/>
                      <a:r>
                        <a:rPr lang="en-US" sz="1250" b="0" i="0" u="none" strike="noStrike">
                          <a:solidFill>
                            <a:srgbClr val="000000"/>
                          </a:solidFill>
                          <a:effectLst/>
                          <a:latin typeface="+mj-lt"/>
                        </a:rPr>
                        <a:t>Excess Cost - Private</a:t>
                      </a:r>
                    </a:p>
                  </a:txBody>
                  <a:tcPr marL="4381" marR="4381" marT="4381" marB="0" anchor="b">
                    <a:lnL>
                      <a:noFill/>
                    </a:lnL>
                    <a:lnR>
                      <a:noFill/>
                    </a:lnR>
                    <a:lnT>
                      <a:noFill/>
                    </a:lnT>
                    <a:lnB>
                      <a:noFill/>
                    </a:lnB>
                  </a:tcPr>
                </a:tc>
                <a:tc>
                  <a:txBody>
                    <a:bodyPr/>
                    <a:lstStyle/>
                    <a:p>
                      <a:pPr algn="r" fontAlgn="b"/>
                      <a:r>
                        <a:rPr lang="en-US" sz="1250" b="0" i="0" u="none" strike="noStrike" dirty="0">
                          <a:solidFill>
                            <a:srgbClr val="000000"/>
                          </a:solidFill>
                          <a:effectLst/>
                          <a:latin typeface="+mj-lt"/>
                        </a:rPr>
                        <a:t>490,053</a:t>
                      </a:r>
                    </a:p>
                  </a:txBody>
                  <a:tcPr marL="4381" marR="4381" marT="4381" marB="0" anchor="b">
                    <a:lnL>
                      <a:noFill/>
                    </a:lnL>
                    <a:lnR>
                      <a:noFill/>
                    </a:lnR>
                    <a:lnT>
                      <a:noFill/>
                    </a:lnT>
                    <a:lnB>
                      <a:noFill/>
                    </a:lnB>
                  </a:tcPr>
                </a:tc>
                <a:tc>
                  <a:txBody>
                    <a:bodyPr/>
                    <a:lstStyle/>
                    <a:p>
                      <a:pPr algn="r" fontAlgn="b"/>
                      <a:r>
                        <a:rPr lang="en-US" sz="1250" b="0" i="0" u="none" strike="noStrike" dirty="0">
                          <a:solidFill>
                            <a:srgbClr val="000000"/>
                          </a:solidFill>
                          <a:effectLst/>
                          <a:latin typeface="+mj-lt"/>
                        </a:rPr>
                        <a:t>405,184</a:t>
                      </a:r>
                    </a:p>
                  </a:txBody>
                  <a:tcPr marL="4381" marR="4381" marT="4381" marB="0" anchor="b">
                    <a:lnL>
                      <a:noFill/>
                    </a:lnL>
                    <a:lnR>
                      <a:noFill/>
                    </a:lnR>
                    <a:lnT>
                      <a:noFill/>
                    </a:lnT>
                    <a:lnB>
                      <a:noFill/>
                    </a:lnB>
                  </a:tcPr>
                </a:tc>
                <a:tc>
                  <a:txBody>
                    <a:bodyPr/>
                    <a:lstStyle/>
                    <a:p>
                      <a:pPr algn="r" fontAlgn="b"/>
                      <a:r>
                        <a:rPr lang="en-US" sz="1250" b="0" i="0" u="none" strike="noStrike">
                          <a:solidFill>
                            <a:srgbClr val="000000"/>
                          </a:solidFill>
                          <a:effectLst/>
                          <a:latin typeface="+mj-lt"/>
                        </a:rPr>
                        <a:t>(84,869)</a:t>
                      </a:r>
                    </a:p>
                  </a:txBody>
                  <a:tcPr marL="4381" marR="4381" marT="4381" marB="0" anchor="b">
                    <a:lnL>
                      <a:noFill/>
                    </a:lnL>
                    <a:lnR>
                      <a:noFill/>
                    </a:lnR>
                    <a:lnT>
                      <a:noFill/>
                    </a:lnT>
                    <a:lnB>
                      <a:noFill/>
                    </a:lnB>
                  </a:tcPr>
                </a:tc>
                <a:tc>
                  <a:txBody>
                    <a:bodyPr/>
                    <a:lstStyle/>
                    <a:p>
                      <a:pPr algn="r" fontAlgn="b"/>
                      <a:r>
                        <a:rPr lang="en-US" sz="1250" b="0" i="0" u="none" strike="noStrike" dirty="0">
                          <a:solidFill>
                            <a:srgbClr val="000000"/>
                          </a:solidFill>
                          <a:effectLst/>
                          <a:latin typeface="+mj-lt"/>
                        </a:rPr>
                        <a:t>-17.32%</a:t>
                      </a:r>
                    </a:p>
                  </a:txBody>
                  <a:tcPr marL="4381" marR="4381" marT="4381" marB="0" anchor="b">
                    <a:lnL>
                      <a:noFill/>
                    </a:lnL>
                    <a:lnR>
                      <a:noFill/>
                    </a:lnR>
                    <a:lnT>
                      <a:noFill/>
                    </a:lnT>
                    <a:lnB>
                      <a:noFill/>
                    </a:lnB>
                  </a:tcPr>
                </a:tc>
                <a:extLst>
                  <a:ext uri="{0D108BD9-81ED-4DB2-BD59-A6C34878D82A}">
                    <a16:rowId xmlns:a16="http://schemas.microsoft.com/office/drawing/2014/main" val="2422006455"/>
                  </a:ext>
                </a:extLst>
              </a:tr>
              <a:tr h="189712">
                <a:tc>
                  <a:txBody>
                    <a:bodyPr/>
                    <a:lstStyle/>
                    <a:p>
                      <a:pPr algn="l" fontAlgn="b"/>
                      <a:r>
                        <a:rPr lang="en-US" sz="1250" b="0" i="0" u="none" strike="noStrike">
                          <a:solidFill>
                            <a:srgbClr val="000000"/>
                          </a:solidFill>
                          <a:effectLst/>
                          <a:latin typeface="+mj-lt"/>
                        </a:rPr>
                        <a:t>Excess Cost - Public          </a:t>
                      </a:r>
                    </a:p>
                  </a:txBody>
                  <a:tcPr marL="4381" marR="4381" marT="4381" marB="0" anchor="b">
                    <a:lnL>
                      <a:noFill/>
                    </a:lnL>
                    <a:lnR>
                      <a:noFill/>
                    </a:lnR>
                    <a:lnT>
                      <a:noFill/>
                    </a:lnT>
                    <a:lnB>
                      <a:noFill/>
                    </a:lnB>
                    <a:solidFill>
                      <a:srgbClr val="FFFFFF"/>
                    </a:solidFill>
                  </a:tcPr>
                </a:tc>
                <a:tc>
                  <a:txBody>
                    <a:bodyPr/>
                    <a:lstStyle/>
                    <a:p>
                      <a:pPr algn="r" fontAlgn="b"/>
                      <a:r>
                        <a:rPr lang="en-US" sz="1250" b="0" i="0" u="none" strike="noStrike">
                          <a:solidFill>
                            <a:srgbClr val="000000"/>
                          </a:solidFill>
                          <a:effectLst/>
                          <a:latin typeface="+mj-lt"/>
                        </a:rPr>
                        <a:t>2,975,653</a:t>
                      </a:r>
                    </a:p>
                  </a:txBody>
                  <a:tcPr marL="4381" marR="4381" marT="4381" marB="0" anchor="b">
                    <a:lnL>
                      <a:noFill/>
                    </a:lnL>
                    <a:lnR>
                      <a:noFill/>
                    </a:lnR>
                    <a:lnT>
                      <a:noFill/>
                    </a:lnT>
                    <a:lnB>
                      <a:noFill/>
                    </a:lnB>
                  </a:tcPr>
                </a:tc>
                <a:tc>
                  <a:txBody>
                    <a:bodyPr/>
                    <a:lstStyle/>
                    <a:p>
                      <a:pPr algn="r" fontAlgn="b"/>
                      <a:r>
                        <a:rPr lang="en-US" sz="1250" b="0" i="0" u="none" strike="noStrike" dirty="0">
                          <a:solidFill>
                            <a:srgbClr val="000000"/>
                          </a:solidFill>
                          <a:effectLst/>
                          <a:latin typeface="+mj-lt"/>
                        </a:rPr>
                        <a:t>4,374,999</a:t>
                      </a:r>
                    </a:p>
                  </a:txBody>
                  <a:tcPr marL="4381" marR="4381" marT="4381" marB="0" anchor="b">
                    <a:lnL>
                      <a:noFill/>
                    </a:lnL>
                    <a:lnR>
                      <a:noFill/>
                    </a:lnR>
                    <a:lnT>
                      <a:noFill/>
                    </a:lnT>
                    <a:lnB>
                      <a:noFill/>
                    </a:lnB>
                  </a:tcPr>
                </a:tc>
                <a:tc>
                  <a:txBody>
                    <a:bodyPr/>
                    <a:lstStyle/>
                    <a:p>
                      <a:pPr algn="r" fontAlgn="b"/>
                      <a:r>
                        <a:rPr lang="en-US" sz="1250" b="0" i="0" u="none" strike="noStrike">
                          <a:solidFill>
                            <a:srgbClr val="000000"/>
                          </a:solidFill>
                          <a:effectLst/>
                          <a:latin typeface="+mj-lt"/>
                        </a:rPr>
                        <a:t>1,399,346 </a:t>
                      </a:r>
                    </a:p>
                  </a:txBody>
                  <a:tcPr marL="4381" marR="4381" marT="4381" marB="0" anchor="b">
                    <a:lnL>
                      <a:noFill/>
                    </a:lnL>
                    <a:lnR>
                      <a:noFill/>
                    </a:lnR>
                    <a:lnT>
                      <a:noFill/>
                    </a:lnT>
                    <a:lnB>
                      <a:noFill/>
                    </a:lnB>
                  </a:tcPr>
                </a:tc>
                <a:tc>
                  <a:txBody>
                    <a:bodyPr/>
                    <a:lstStyle/>
                    <a:p>
                      <a:pPr algn="r" fontAlgn="b"/>
                      <a:r>
                        <a:rPr lang="en-US" sz="1250" b="0" i="0" u="none" strike="noStrike" dirty="0">
                          <a:solidFill>
                            <a:srgbClr val="000000"/>
                          </a:solidFill>
                          <a:effectLst/>
                          <a:latin typeface="+mj-lt"/>
                        </a:rPr>
                        <a:t>47.03%</a:t>
                      </a:r>
                    </a:p>
                  </a:txBody>
                  <a:tcPr marL="4381" marR="4381" marT="4381" marB="0" anchor="b">
                    <a:lnL>
                      <a:noFill/>
                    </a:lnL>
                    <a:lnR>
                      <a:noFill/>
                    </a:lnR>
                    <a:lnT>
                      <a:noFill/>
                    </a:lnT>
                    <a:lnB>
                      <a:noFill/>
                    </a:lnB>
                    <a:solidFill>
                      <a:srgbClr val="FFFFFF"/>
                    </a:solidFill>
                  </a:tcPr>
                </a:tc>
                <a:extLst>
                  <a:ext uri="{0D108BD9-81ED-4DB2-BD59-A6C34878D82A}">
                    <a16:rowId xmlns:a16="http://schemas.microsoft.com/office/drawing/2014/main" val="4231881607"/>
                  </a:ext>
                </a:extLst>
              </a:tr>
              <a:tr h="189712">
                <a:tc>
                  <a:txBody>
                    <a:bodyPr/>
                    <a:lstStyle/>
                    <a:p>
                      <a:pPr algn="l" fontAlgn="b"/>
                      <a:endParaRPr lang="en-US" sz="1250" b="0" i="0" u="none" strike="noStrike">
                        <a:solidFill>
                          <a:srgbClr val="000000"/>
                        </a:solidFill>
                        <a:effectLst/>
                        <a:latin typeface="+mj-lt"/>
                      </a:endParaRPr>
                    </a:p>
                  </a:txBody>
                  <a:tcPr marL="4381" marR="4381" marT="4381" marB="0" anchor="b">
                    <a:lnL>
                      <a:noFill/>
                    </a:lnL>
                    <a:lnR>
                      <a:noFill/>
                    </a:lnR>
                    <a:lnT>
                      <a:noFill/>
                    </a:lnT>
                    <a:lnB>
                      <a:noFill/>
                    </a:lnB>
                  </a:tcPr>
                </a:tc>
                <a:tc>
                  <a:txBody>
                    <a:bodyPr/>
                    <a:lstStyle/>
                    <a:p>
                      <a:pPr algn="r" fontAlgn="b"/>
                      <a:endParaRPr lang="en-US" sz="1250" b="0" i="0" u="none" strike="noStrike">
                        <a:solidFill>
                          <a:srgbClr val="000000"/>
                        </a:solidFill>
                        <a:effectLst/>
                        <a:latin typeface="+mj-lt"/>
                      </a:endParaRPr>
                    </a:p>
                  </a:txBody>
                  <a:tcPr marL="4381" marR="4381" marT="438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250" b="0" i="0" u="none" strike="noStrike" dirty="0">
                        <a:solidFill>
                          <a:srgbClr val="000000"/>
                        </a:solidFill>
                        <a:effectLst/>
                        <a:latin typeface="+mj-lt"/>
                      </a:endParaRPr>
                    </a:p>
                  </a:txBody>
                  <a:tcPr marL="4381" marR="4381" marT="438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250" b="0" i="0" u="none" strike="noStrike">
                        <a:solidFill>
                          <a:srgbClr val="000000"/>
                        </a:solidFill>
                        <a:effectLst/>
                        <a:latin typeface="+mj-lt"/>
                      </a:endParaRPr>
                    </a:p>
                  </a:txBody>
                  <a:tcPr marL="4381" marR="4381" marT="438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250" b="0" i="0" u="none" strike="noStrike" dirty="0">
                        <a:solidFill>
                          <a:srgbClr val="000000"/>
                        </a:solidFill>
                        <a:effectLst/>
                        <a:latin typeface="+mj-lt"/>
                      </a:endParaRPr>
                    </a:p>
                  </a:txBody>
                  <a:tcPr marL="4381" marR="4381" marT="4381"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19689"/>
                  </a:ext>
                </a:extLst>
              </a:tr>
              <a:tr h="189712">
                <a:tc>
                  <a:txBody>
                    <a:bodyPr/>
                    <a:lstStyle/>
                    <a:p>
                      <a:pPr algn="l" fontAlgn="b"/>
                      <a:r>
                        <a:rPr lang="en-US" sz="1250" b="0" i="0" u="none" strike="noStrike">
                          <a:solidFill>
                            <a:srgbClr val="000000"/>
                          </a:solidFill>
                          <a:effectLst/>
                          <a:latin typeface="+mj-lt"/>
                        </a:rPr>
                        <a:t>      Subtotal</a:t>
                      </a:r>
                    </a:p>
                  </a:txBody>
                  <a:tcPr marL="4381" marR="4381" marT="4381" marB="0" anchor="b">
                    <a:lnL>
                      <a:noFill/>
                    </a:lnL>
                    <a:lnR>
                      <a:noFill/>
                    </a:lnR>
                    <a:lnT>
                      <a:noFill/>
                    </a:lnT>
                    <a:lnB>
                      <a:noFill/>
                    </a:lnB>
                  </a:tcPr>
                </a:tc>
                <a:tc>
                  <a:txBody>
                    <a:bodyPr/>
                    <a:lstStyle/>
                    <a:p>
                      <a:pPr algn="r" fontAlgn="b"/>
                      <a:r>
                        <a:rPr lang="en-US" sz="1250" b="0" i="0" u="none" strike="noStrike">
                          <a:solidFill>
                            <a:srgbClr val="000000"/>
                          </a:solidFill>
                          <a:effectLst/>
                          <a:latin typeface="+mj-lt"/>
                        </a:rPr>
                        <a:t>   50,201,568 </a:t>
                      </a:r>
                    </a:p>
                  </a:txBody>
                  <a:tcPr marL="4381" marR="4381" marT="438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250" b="0" i="0" u="none" strike="noStrike" dirty="0">
                          <a:solidFill>
                            <a:srgbClr val="000000"/>
                          </a:solidFill>
                          <a:effectLst/>
                          <a:latin typeface="+mj-lt"/>
                        </a:rPr>
                        <a:t>     51,515,165 </a:t>
                      </a:r>
                    </a:p>
                  </a:txBody>
                  <a:tcPr marL="4381" marR="4381" marT="438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250" b="0" i="0" u="none" strike="noStrike">
                          <a:solidFill>
                            <a:srgbClr val="000000"/>
                          </a:solidFill>
                          <a:effectLst/>
                          <a:latin typeface="+mj-lt"/>
                        </a:rPr>
                        <a:t>1,313,597 </a:t>
                      </a:r>
                    </a:p>
                  </a:txBody>
                  <a:tcPr marL="4381" marR="4381" marT="438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250" b="0" i="0" u="none" strike="noStrike" dirty="0">
                          <a:solidFill>
                            <a:srgbClr val="000000"/>
                          </a:solidFill>
                          <a:effectLst/>
                          <a:latin typeface="+mj-lt"/>
                        </a:rPr>
                        <a:t>2.62%</a:t>
                      </a:r>
                    </a:p>
                  </a:txBody>
                  <a:tcPr marL="4381" marR="4381" marT="4381"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554363683"/>
                  </a:ext>
                </a:extLst>
              </a:tr>
              <a:tr h="189712">
                <a:tc>
                  <a:txBody>
                    <a:bodyPr/>
                    <a:lstStyle/>
                    <a:p>
                      <a:pPr algn="l" fontAlgn="b"/>
                      <a:endParaRPr lang="en-US" sz="1250" b="0" i="0" u="none" strike="noStrike">
                        <a:solidFill>
                          <a:srgbClr val="000000"/>
                        </a:solidFill>
                        <a:effectLst/>
                        <a:latin typeface="+mj-lt"/>
                      </a:endParaRPr>
                    </a:p>
                  </a:txBody>
                  <a:tcPr marL="4381" marR="4381" marT="4381" marB="0" anchor="b">
                    <a:lnL>
                      <a:noFill/>
                    </a:lnL>
                    <a:lnR>
                      <a:noFill/>
                    </a:lnR>
                    <a:lnT>
                      <a:noFill/>
                    </a:lnT>
                    <a:lnB>
                      <a:noFill/>
                    </a:lnB>
                  </a:tcPr>
                </a:tc>
                <a:tc>
                  <a:txBody>
                    <a:bodyPr/>
                    <a:lstStyle/>
                    <a:p>
                      <a:pPr algn="l" fontAlgn="b"/>
                      <a:endParaRPr lang="en-US" sz="1250" b="0" i="0" u="none" strike="noStrike">
                        <a:solidFill>
                          <a:srgbClr val="000000"/>
                        </a:solidFill>
                        <a:effectLst/>
                        <a:latin typeface="+mj-lt"/>
                      </a:endParaRPr>
                    </a:p>
                  </a:txBody>
                  <a:tcPr marL="4381" marR="4381" marT="4381" marB="0" anchor="b">
                    <a:lnL>
                      <a:noFill/>
                    </a:lnL>
                    <a:lnR>
                      <a:noFill/>
                    </a:lnR>
                    <a:lnT>
                      <a:noFill/>
                    </a:lnT>
                    <a:lnB>
                      <a:noFill/>
                    </a:lnB>
                  </a:tcPr>
                </a:tc>
                <a:tc>
                  <a:txBody>
                    <a:bodyPr/>
                    <a:lstStyle/>
                    <a:p>
                      <a:pPr algn="l" fontAlgn="b"/>
                      <a:endParaRPr lang="en-US" sz="1250" b="0" i="0" u="none" strike="noStrike" dirty="0">
                        <a:solidFill>
                          <a:srgbClr val="000000"/>
                        </a:solidFill>
                        <a:effectLst/>
                        <a:latin typeface="+mj-lt"/>
                      </a:endParaRPr>
                    </a:p>
                  </a:txBody>
                  <a:tcPr marL="4381" marR="4381" marT="4381" marB="0" anchor="b">
                    <a:lnL>
                      <a:noFill/>
                    </a:lnL>
                    <a:lnR>
                      <a:noFill/>
                    </a:lnR>
                    <a:lnT>
                      <a:noFill/>
                    </a:lnT>
                    <a:lnB>
                      <a:noFill/>
                    </a:lnB>
                  </a:tcPr>
                </a:tc>
                <a:tc>
                  <a:txBody>
                    <a:bodyPr/>
                    <a:lstStyle/>
                    <a:p>
                      <a:pPr algn="l" fontAlgn="b"/>
                      <a:endParaRPr lang="en-US" sz="1250" b="0" i="0" u="none" strike="noStrike" dirty="0">
                        <a:solidFill>
                          <a:srgbClr val="000000"/>
                        </a:solidFill>
                        <a:effectLst/>
                        <a:latin typeface="+mj-lt"/>
                      </a:endParaRPr>
                    </a:p>
                  </a:txBody>
                  <a:tcPr marL="4381" marR="4381" marT="4381" marB="0" anchor="b">
                    <a:lnL>
                      <a:noFill/>
                    </a:lnL>
                    <a:lnR>
                      <a:noFill/>
                    </a:lnR>
                    <a:lnT>
                      <a:noFill/>
                    </a:lnT>
                    <a:lnB>
                      <a:noFill/>
                    </a:lnB>
                  </a:tcPr>
                </a:tc>
                <a:tc>
                  <a:txBody>
                    <a:bodyPr/>
                    <a:lstStyle/>
                    <a:p>
                      <a:pPr algn="l" fontAlgn="b"/>
                      <a:endParaRPr lang="en-US" sz="1250" b="0" i="0" u="none" strike="noStrike" dirty="0">
                        <a:solidFill>
                          <a:srgbClr val="000000"/>
                        </a:solidFill>
                        <a:effectLst/>
                        <a:latin typeface="+mj-lt"/>
                      </a:endParaRPr>
                    </a:p>
                  </a:txBody>
                  <a:tcPr marL="4381" marR="4381" marT="4381" marB="0" anchor="b">
                    <a:lnL>
                      <a:noFill/>
                    </a:lnL>
                    <a:lnR>
                      <a:noFill/>
                    </a:lnR>
                    <a:lnT>
                      <a:noFill/>
                    </a:lnT>
                    <a:lnB>
                      <a:noFill/>
                    </a:lnB>
                  </a:tcPr>
                </a:tc>
                <a:extLst>
                  <a:ext uri="{0D108BD9-81ED-4DB2-BD59-A6C34878D82A}">
                    <a16:rowId xmlns:a16="http://schemas.microsoft.com/office/drawing/2014/main" val="2988555526"/>
                  </a:ext>
                </a:extLst>
              </a:tr>
              <a:tr h="189712">
                <a:tc>
                  <a:txBody>
                    <a:bodyPr/>
                    <a:lstStyle/>
                    <a:p>
                      <a:pPr algn="l" fontAlgn="b"/>
                      <a:r>
                        <a:rPr lang="en-US" sz="1250" b="0" i="0" u="none" strike="noStrike">
                          <a:solidFill>
                            <a:srgbClr val="000000"/>
                          </a:solidFill>
                          <a:effectLst/>
                          <a:latin typeface="+mj-lt"/>
                        </a:rPr>
                        <a:t>Hardware &amp; Technology</a:t>
                      </a:r>
                    </a:p>
                  </a:txBody>
                  <a:tcPr marL="4381" marR="4381" marT="4381" marB="0" anchor="b">
                    <a:lnL>
                      <a:noFill/>
                    </a:lnL>
                    <a:lnR>
                      <a:noFill/>
                    </a:lnR>
                    <a:lnT>
                      <a:noFill/>
                    </a:lnT>
                    <a:lnB>
                      <a:noFill/>
                    </a:lnB>
                  </a:tcPr>
                </a:tc>
                <a:tc>
                  <a:txBody>
                    <a:bodyPr/>
                    <a:lstStyle/>
                    <a:p>
                      <a:pPr algn="r" fontAlgn="b"/>
                      <a:r>
                        <a:rPr lang="en-US" sz="1250" b="0" i="0" u="none" strike="noStrike" dirty="0">
                          <a:solidFill>
                            <a:srgbClr val="000000"/>
                          </a:solidFill>
                          <a:effectLst/>
                          <a:latin typeface="+mj-lt"/>
                        </a:rPr>
                        <a:t>158,087</a:t>
                      </a:r>
                    </a:p>
                  </a:txBody>
                  <a:tcPr marL="4381" marR="4381" marT="4381" marB="0" anchor="b">
                    <a:lnL>
                      <a:noFill/>
                    </a:lnL>
                    <a:lnR>
                      <a:noFill/>
                    </a:lnR>
                    <a:lnT>
                      <a:noFill/>
                    </a:lnT>
                    <a:lnB>
                      <a:noFill/>
                    </a:lnB>
                  </a:tcPr>
                </a:tc>
                <a:tc>
                  <a:txBody>
                    <a:bodyPr/>
                    <a:lstStyle/>
                    <a:p>
                      <a:pPr algn="r" fontAlgn="b"/>
                      <a:r>
                        <a:rPr lang="en-US" sz="1250" b="0" i="0" u="none" strike="noStrike">
                          <a:solidFill>
                            <a:srgbClr val="000000"/>
                          </a:solidFill>
                          <a:effectLst/>
                          <a:latin typeface="+mj-lt"/>
                        </a:rPr>
                        <a:t>156,093</a:t>
                      </a:r>
                    </a:p>
                  </a:txBody>
                  <a:tcPr marL="4381" marR="4381" marT="4381" marB="0" anchor="b">
                    <a:lnL>
                      <a:noFill/>
                    </a:lnL>
                    <a:lnR>
                      <a:noFill/>
                    </a:lnR>
                    <a:lnT>
                      <a:noFill/>
                    </a:lnT>
                    <a:lnB>
                      <a:noFill/>
                    </a:lnB>
                  </a:tcPr>
                </a:tc>
                <a:tc>
                  <a:txBody>
                    <a:bodyPr/>
                    <a:lstStyle/>
                    <a:p>
                      <a:pPr algn="r" fontAlgn="b"/>
                      <a:r>
                        <a:rPr lang="en-US" sz="1250" b="0" i="0" u="none" strike="noStrike" dirty="0">
                          <a:solidFill>
                            <a:srgbClr val="000000"/>
                          </a:solidFill>
                          <a:effectLst/>
                          <a:latin typeface="+mj-lt"/>
                        </a:rPr>
                        <a:t>(1,994)</a:t>
                      </a:r>
                    </a:p>
                  </a:txBody>
                  <a:tcPr marL="4381" marR="4381" marT="4381" marB="0" anchor="b">
                    <a:lnL>
                      <a:noFill/>
                    </a:lnL>
                    <a:lnR>
                      <a:noFill/>
                    </a:lnR>
                    <a:lnT>
                      <a:noFill/>
                    </a:lnT>
                    <a:lnB>
                      <a:noFill/>
                    </a:lnB>
                  </a:tcPr>
                </a:tc>
                <a:tc>
                  <a:txBody>
                    <a:bodyPr/>
                    <a:lstStyle/>
                    <a:p>
                      <a:pPr algn="r" fontAlgn="b"/>
                      <a:r>
                        <a:rPr lang="en-US" sz="1250" b="0" i="0" u="none" strike="noStrike" dirty="0">
                          <a:solidFill>
                            <a:srgbClr val="000000"/>
                          </a:solidFill>
                          <a:effectLst/>
                          <a:latin typeface="+mj-lt"/>
                        </a:rPr>
                        <a:t>-1.26%</a:t>
                      </a:r>
                    </a:p>
                  </a:txBody>
                  <a:tcPr marL="4381" marR="4381" marT="4381" marB="0" anchor="b">
                    <a:lnL>
                      <a:noFill/>
                    </a:lnL>
                    <a:lnR>
                      <a:noFill/>
                    </a:lnR>
                    <a:lnT>
                      <a:noFill/>
                    </a:lnT>
                    <a:lnB>
                      <a:noFill/>
                    </a:lnB>
                  </a:tcPr>
                </a:tc>
                <a:extLst>
                  <a:ext uri="{0D108BD9-81ED-4DB2-BD59-A6C34878D82A}">
                    <a16:rowId xmlns:a16="http://schemas.microsoft.com/office/drawing/2014/main" val="650520153"/>
                  </a:ext>
                </a:extLst>
              </a:tr>
              <a:tr h="189712">
                <a:tc>
                  <a:txBody>
                    <a:bodyPr/>
                    <a:lstStyle/>
                    <a:p>
                      <a:pPr algn="l" fontAlgn="b"/>
                      <a:r>
                        <a:rPr lang="en-US" sz="1250" b="0" i="0" u="none" strike="noStrike" dirty="0">
                          <a:solidFill>
                            <a:srgbClr val="000000"/>
                          </a:solidFill>
                          <a:effectLst/>
                          <a:latin typeface="+mj-lt"/>
                        </a:rPr>
                        <a:t>Software, Library, Textbook, </a:t>
                      </a:r>
                    </a:p>
                  </a:txBody>
                  <a:tcPr marL="4381" marR="4381" marT="4381" marB="0" anchor="b">
                    <a:lnL>
                      <a:noFill/>
                    </a:lnL>
                    <a:lnR>
                      <a:noFill/>
                    </a:lnR>
                    <a:lnT>
                      <a:noFill/>
                    </a:lnT>
                    <a:lnB>
                      <a:noFill/>
                    </a:lnB>
                  </a:tcPr>
                </a:tc>
                <a:tc>
                  <a:txBody>
                    <a:bodyPr/>
                    <a:lstStyle/>
                    <a:p>
                      <a:pPr algn="r" fontAlgn="b"/>
                      <a:r>
                        <a:rPr lang="en-US" sz="1250" b="0" i="0" u="none" strike="noStrike">
                          <a:solidFill>
                            <a:srgbClr val="000000"/>
                          </a:solidFill>
                          <a:effectLst/>
                          <a:latin typeface="+mj-lt"/>
                        </a:rPr>
                        <a:t>706,892</a:t>
                      </a:r>
                    </a:p>
                  </a:txBody>
                  <a:tcPr marL="4381" marR="4381" marT="4381" marB="0" anchor="b">
                    <a:lnL>
                      <a:noFill/>
                    </a:lnL>
                    <a:lnR>
                      <a:noFill/>
                    </a:lnR>
                    <a:lnT>
                      <a:noFill/>
                    </a:lnT>
                    <a:lnB>
                      <a:noFill/>
                    </a:lnB>
                  </a:tcPr>
                </a:tc>
                <a:tc>
                  <a:txBody>
                    <a:bodyPr/>
                    <a:lstStyle/>
                    <a:p>
                      <a:pPr algn="r" fontAlgn="b"/>
                      <a:r>
                        <a:rPr lang="en-US" sz="1250" b="0" i="0" u="none" strike="noStrike" dirty="0">
                          <a:solidFill>
                            <a:srgbClr val="000000"/>
                          </a:solidFill>
                          <a:effectLst/>
                          <a:latin typeface="+mj-lt"/>
                        </a:rPr>
                        <a:t>690,449</a:t>
                      </a:r>
                    </a:p>
                  </a:txBody>
                  <a:tcPr marL="4381" marR="4381" marT="4381" marB="0" anchor="b">
                    <a:lnL>
                      <a:noFill/>
                    </a:lnL>
                    <a:lnR>
                      <a:noFill/>
                    </a:lnR>
                    <a:lnT>
                      <a:noFill/>
                    </a:lnT>
                    <a:lnB>
                      <a:noFill/>
                    </a:lnB>
                  </a:tcPr>
                </a:tc>
                <a:tc>
                  <a:txBody>
                    <a:bodyPr/>
                    <a:lstStyle/>
                    <a:p>
                      <a:pPr algn="r" fontAlgn="b"/>
                      <a:r>
                        <a:rPr lang="en-US" sz="1250" b="0" i="0" u="none" strike="noStrike" dirty="0">
                          <a:solidFill>
                            <a:srgbClr val="000000"/>
                          </a:solidFill>
                          <a:effectLst/>
                          <a:latin typeface="+mj-lt"/>
                        </a:rPr>
                        <a:t>(16,443)</a:t>
                      </a:r>
                    </a:p>
                  </a:txBody>
                  <a:tcPr marL="4381" marR="4381" marT="4381" marB="0" anchor="b">
                    <a:lnL>
                      <a:noFill/>
                    </a:lnL>
                    <a:lnR>
                      <a:noFill/>
                    </a:lnR>
                    <a:lnT>
                      <a:noFill/>
                    </a:lnT>
                    <a:lnB>
                      <a:noFill/>
                    </a:lnB>
                  </a:tcPr>
                </a:tc>
                <a:tc>
                  <a:txBody>
                    <a:bodyPr/>
                    <a:lstStyle/>
                    <a:p>
                      <a:pPr algn="r" fontAlgn="b"/>
                      <a:r>
                        <a:rPr lang="en-US" sz="1250" b="0" i="0" u="none" strike="noStrike" dirty="0">
                          <a:solidFill>
                            <a:srgbClr val="000000"/>
                          </a:solidFill>
                          <a:effectLst/>
                          <a:latin typeface="+mj-lt"/>
                        </a:rPr>
                        <a:t>-2.33%</a:t>
                      </a:r>
                    </a:p>
                  </a:txBody>
                  <a:tcPr marL="4381" marR="4381" marT="4381" marB="0" anchor="b">
                    <a:lnL>
                      <a:noFill/>
                    </a:lnL>
                    <a:lnR>
                      <a:noFill/>
                    </a:lnR>
                    <a:lnT>
                      <a:noFill/>
                    </a:lnT>
                    <a:lnB>
                      <a:noFill/>
                    </a:lnB>
                  </a:tcPr>
                </a:tc>
                <a:extLst>
                  <a:ext uri="{0D108BD9-81ED-4DB2-BD59-A6C34878D82A}">
                    <a16:rowId xmlns:a16="http://schemas.microsoft.com/office/drawing/2014/main" val="3420725191"/>
                  </a:ext>
                </a:extLst>
              </a:tr>
              <a:tr h="189712">
                <a:tc>
                  <a:txBody>
                    <a:bodyPr/>
                    <a:lstStyle/>
                    <a:p>
                      <a:pPr algn="l" fontAlgn="b"/>
                      <a:r>
                        <a:rPr lang="en-US" sz="1250" b="0" i="0" u="none" strike="noStrike">
                          <a:solidFill>
                            <a:srgbClr val="000000"/>
                          </a:solidFill>
                          <a:effectLst/>
                          <a:latin typeface="+mj-lt"/>
                        </a:rPr>
                        <a:t>Transportation              </a:t>
                      </a:r>
                    </a:p>
                  </a:txBody>
                  <a:tcPr marL="4381" marR="4381" marT="4381" marB="0" anchor="b">
                    <a:lnL>
                      <a:noFill/>
                    </a:lnL>
                    <a:lnR>
                      <a:noFill/>
                    </a:lnR>
                    <a:lnT>
                      <a:noFill/>
                    </a:lnT>
                    <a:lnB>
                      <a:noFill/>
                    </a:lnB>
                    <a:solidFill>
                      <a:srgbClr val="FFFFFF"/>
                    </a:solidFill>
                  </a:tcPr>
                </a:tc>
                <a:tc>
                  <a:txBody>
                    <a:bodyPr/>
                    <a:lstStyle/>
                    <a:p>
                      <a:pPr algn="r" fontAlgn="b"/>
                      <a:r>
                        <a:rPr lang="en-US" sz="1250" b="0" i="0" u="none" strike="noStrike">
                          <a:solidFill>
                            <a:srgbClr val="000000"/>
                          </a:solidFill>
                          <a:effectLst/>
                          <a:latin typeface="+mj-lt"/>
                        </a:rPr>
                        <a:t>8,272,152</a:t>
                      </a:r>
                    </a:p>
                  </a:txBody>
                  <a:tcPr marL="4381" marR="4381" marT="4381" marB="0" anchor="b">
                    <a:lnL>
                      <a:noFill/>
                    </a:lnL>
                    <a:lnR>
                      <a:noFill/>
                    </a:lnR>
                    <a:lnT>
                      <a:noFill/>
                    </a:lnT>
                    <a:lnB>
                      <a:noFill/>
                    </a:lnB>
                  </a:tcPr>
                </a:tc>
                <a:tc>
                  <a:txBody>
                    <a:bodyPr/>
                    <a:lstStyle/>
                    <a:p>
                      <a:pPr algn="r" fontAlgn="b"/>
                      <a:r>
                        <a:rPr lang="en-US" sz="1250" b="0" i="0" u="none" strike="noStrike" dirty="0">
                          <a:solidFill>
                            <a:srgbClr val="000000"/>
                          </a:solidFill>
                          <a:effectLst/>
                          <a:latin typeface="+mj-lt"/>
                        </a:rPr>
                        <a:t>8,753,081</a:t>
                      </a:r>
                    </a:p>
                  </a:txBody>
                  <a:tcPr marL="4381" marR="4381" marT="4381" marB="0" anchor="b">
                    <a:lnL>
                      <a:noFill/>
                    </a:lnL>
                    <a:lnR>
                      <a:noFill/>
                    </a:lnR>
                    <a:lnT>
                      <a:noFill/>
                    </a:lnT>
                    <a:lnB>
                      <a:noFill/>
                    </a:lnB>
                  </a:tcPr>
                </a:tc>
                <a:tc>
                  <a:txBody>
                    <a:bodyPr/>
                    <a:lstStyle/>
                    <a:p>
                      <a:pPr algn="r" fontAlgn="b"/>
                      <a:r>
                        <a:rPr lang="en-US" sz="1250" b="0" i="0" u="none" strike="noStrike" dirty="0">
                          <a:solidFill>
                            <a:srgbClr val="000000"/>
                          </a:solidFill>
                          <a:effectLst/>
                          <a:latin typeface="+mj-lt"/>
                        </a:rPr>
                        <a:t>480,929 </a:t>
                      </a:r>
                    </a:p>
                  </a:txBody>
                  <a:tcPr marL="4381" marR="4381" marT="4381" marB="0" anchor="b">
                    <a:lnL>
                      <a:noFill/>
                    </a:lnL>
                    <a:lnR>
                      <a:noFill/>
                    </a:lnR>
                    <a:lnT>
                      <a:noFill/>
                    </a:lnT>
                    <a:lnB>
                      <a:noFill/>
                    </a:lnB>
                  </a:tcPr>
                </a:tc>
                <a:tc>
                  <a:txBody>
                    <a:bodyPr/>
                    <a:lstStyle/>
                    <a:p>
                      <a:pPr algn="r" fontAlgn="b"/>
                      <a:r>
                        <a:rPr lang="en-US" sz="1250" b="0" i="0" u="none" strike="noStrike" dirty="0">
                          <a:solidFill>
                            <a:srgbClr val="000000"/>
                          </a:solidFill>
                          <a:effectLst/>
                          <a:latin typeface="+mj-lt"/>
                        </a:rPr>
                        <a:t>5.81%</a:t>
                      </a:r>
                    </a:p>
                  </a:txBody>
                  <a:tcPr marL="4381" marR="4381" marT="4381" marB="0" anchor="b">
                    <a:lnL>
                      <a:noFill/>
                    </a:lnL>
                    <a:lnR>
                      <a:noFill/>
                    </a:lnR>
                    <a:lnT>
                      <a:noFill/>
                    </a:lnT>
                    <a:lnB>
                      <a:noFill/>
                    </a:lnB>
                    <a:solidFill>
                      <a:srgbClr val="FFFFFF"/>
                    </a:solidFill>
                  </a:tcPr>
                </a:tc>
                <a:extLst>
                  <a:ext uri="{0D108BD9-81ED-4DB2-BD59-A6C34878D82A}">
                    <a16:rowId xmlns:a16="http://schemas.microsoft.com/office/drawing/2014/main" val="926970601"/>
                  </a:ext>
                </a:extLst>
              </a:tr>
              <a:tr h="189712">
                <a:tc>
                  <a:txBody>
                    <a:bodyPr/>
                    <a:lstStyle/>
                    <a:p>
                      <a:pPr algn="l" fontAlgn="b"/>
                      <a:r>
                        <a:rPr lang="en-US" sz="1250" b="0" i="0" u="none" strike="noStrike" dirty="0">
                          <a:solidFill>
                            <a:srgbClr val="000000"/>
                          </a:solidFill>
                          <a:effectLst/>
                          <a:latin typeface="+mj-lt"/>
                        </a:rPr>
                        <a:t>BOCES </a:t>
                      </a:r>
                    </a:p>
                  </a:txBody>
                  <a:tcPr marL="4381" marR="4381" marT="4381" marB="0" anchor="b">
                    <a:lnL>
                      <a:noFill/>
                    </a:lnL>
                    <a:lnR>
                      <a:noFill/>
                    </a:lnR>
                    <a:lnT>
                      <a:noFill/>
                    </a:lnT>
                    <a:lnB>
                      <a:noFill/>
                    </a:lnB>
                  </a:tcPr>
                </a:tc>
                <a:tc>
                  <a:txBody>
                    <a:bodyPr/>
                    <a:lstStyle/>
                    <a:p>
                      <a:pPr algn="r" fontAlgn="b"/>
                      <a:r>
                        <a:rPr lang="en-US" sz="1250" b="0" i="0" u="none" strike="noStrike">
                          <a:solidFill>
                            <a:srgbClr val="000000"/>
                          </a:solidFill>
                          <a:effectLst/>
                          <a:latin typeface="+mj-lt"/>
                        </a:rPr>
                        <a:t>5,307,077</a:t>
                      </a:r>
                    </a:p>
                  </a:txBody>
                  <a:tcPr marL="4381" marR="4381" marT="4381" marB="0" anchor="b">
                    <a:lnL>
                      <a:noFill/>
                    </a:lnL>
                    <a:lnR>
                      <a:noFill/>
                    </a:lnR>
                    <a:lnT>
                      <a:noFill/>
                    </a:lnT>
                    <a:lnB>
                      <a:noFill/>
                    </a:lnB>
                  </a:tcPr>
                </a:tc>
                <a:tc>
                  <a:txBody>
                    <a:bodyPr/>
                    <a:lstStyle/>
                    <a:p>
                      <a:pPr algn="r" fontAlgn="b"/>
                      <a:r>
                        <a:rPr lang="en-US" sz="1250" b="0" i="0" u="none" strike="noStrike" dirty="0">
                          <a:solidFill>
                            <a:srgbClr val="000000"/>
                          </a:solidFill>
                          <a:effectLst/>
                          <a:latin typeface="+mj-lt"/>
                        </a:rPr>
                        <a:t>5,930,191</a:t>
                      </a:r>
                    </a:p>
                  </a:txBody>
                  <a:tcPr marL="4381" marR="4381" marT="4381" marB="0" anchor="b">
                    <a:lnL>
                      <a:noFill/>
                    </a:lnL>
                    <a:lnR>
                      <a:noFill/>
                    </a:lnR>
                    <a:lnT>
                      <a:noFill/>
                    </a:lnT>
                    <a:lnB>
                      <a:noFill/>
                    </a:lnB>
                  </a:tcPr>
                </a:tc>
                <a:tc>
                  <a:txBody>
                    <a:bodyPr/>
                    <a:lstStyle/>
                    <a:p>
                      <a:pPr algn="r" fontAlgn="b"/>
                      <a:r>
                        <a:rPr lang="en-US" sz="1250" b="0" i="0" u="none" strike="noStrike" dirty="0">
                          <a:solidFill>
                            <a:srgbClr val="000000"/>
                          </a:solidFill>
                          <a:effectLst/>
                          <a:latin typeface="+mj-lt"/>
                        </a:rPr>
                        <a:t>623,114 </a:t>
                      </a:r>
                    </a:p>
                  </a:txBody>
                  <a:tcPr marL="4381" marR="4381" marT="4381" marB="0" anchor="b">
                    <a:lnL>
                      <a:noFill/>
                    </a:lnL>
                    <a:lnR>
                      <a:noFill/>
                    </a:lnR>
                    <a:lnT>
                      <a:noFill/>
                    </a:lnT>
                    <a:lnB>
                      <a:noFill/>
                    </a:lnB>
                  </a:tcPr>
                </a:tc>
                <a:tc>
                  <a:txBody>
                    <a:bodyPr/>
                    <a:lstStyle/>
                    <a:p>
                      <a:pPr algn="r" fontAlgn="b"/>
                      <a:r>
                        <a:rPr lang="en-US" sz="1250" b="0" i="0" u="none" strike="noStrike" dirty="0">
                          <a:solidFill>
                            <a:srgbClr val="000000"/>
                          </a:solidFill>
                          <a:effectLst/>
                          <a:latin typeface="+mj-lt"/>
                        </a:rPr>
                        <a:t>11.74%</a:t>
                      </a:r>
                    </a:p>
                  </a:txBody>
                  <a:tcPr marL="4381" marR="4381" marT="4381" marB="0" anchor="b">
                    <a:lnL>
                      <a:noFill/>
                    </a:lnL>
                    <a:lnR>
                      <a:noFill/>
                    </a:lnR>
                    <a:lnT>
                      <a:noFill/>
                    </a:lnT>
                    <a:lnB>
                      <a:noFill/>
                    </a:lnB>
                  </a:tcPr>
                </a:tc>
                <a:extLst>
                  <a:ext uri="{0D108BD9-81ED-4DB2-BD59-A6C34878D82A}">
                    <a16:rowId xmlns:a16="http://schemas.microsoft.com/office/drawing/2014/main" val="2240863879"/>
                  </a:ext>
                </a:extLst>
              </a:tr>
              <a:tr h="189712">
                <a:tc>
                  <a:txBody>
                    <a:bodyPr/>
                    <a:lstStyle/>
                    <a:p>
                      <a:pPr algn="l" fontAlgn="b"/>
                      <a:endParaRPr lang="en-US" sz="1250" b="0" i="0" u="none" strike="noStrike" dirty="0">
                        <a:solidFill>
                          <a:srgbClr val="000000"/>
                        </a:solidFill>
                        <a:effectLst/>
                        <a:latin typeface="+mj-lt"/>
                      </a:endParaRPr>
                    </a:p>
                  </a:txBody>
                  <a:tcPr marL="4381" marR="4381" marT="4381" marB="0" anchor="b">
                    <a:lnL>
                      <a:noFill/>
                    </a:lnL>
                    <a:lnR>
                      <a:noFill/>
                    </a:lnR>
                    <a:lnT>
                      <a:noFill/>
                    </a:lnT>
                    <a:lnB>
                      <a:noFill/>
                    </a:lnB>
                  </a:tcPr>
                </a:tc>
                <a:tc>
                  <a:txBody>
                    <a:bodyPr/>
                    <a:lstStyle/>
                    <a:p>
                      <a:pPr algn="r" fontAlgn="b"/>
                      <a:endParaRPr lang="en-US" sz="1250" b="0" i="0" u="none" strike="noStrike">
                        <a:solidFill>
                          <a:srgbClr val="000000"/>
                        </a:solidFill>
                        <a:effectLst/>
                        <a:latin typeface="+mj-lt"/>
                      </a:endParaRPr>
                    </a:p>
                  </a:txBody>
                  <a:tcPr marL="4381" marR="4381" marT="438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250" b="0" i="0" u="none" strike="noStrike">
                        <a:solidFill>
                          <a:srgbClr val="000000"/>
                        </a:solidFill>
                        <a:effectLst/>
                        <a:latin typeface="+mj-lt"/>
                      </a:endParaRPr>
                    </a:p>
                  </a:txBody>
                  <a:tcPr marL="4381" marR="4381" marT="438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250" b="0" i="0" u="none" strike="noStrike" dirty="0">
                        <a:solidFill>
                          <a:srgbClr val="000000"/>
                        </a:solidFill>
                        <a:effectLst/>
                        <a:latin typeface="+mj-lt"/>
                      </a:endParaRPr>
                    </a:p>
                  </a:txBody>
                  <a:tcPr marL="4381" marR="4381" marT="438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250" b="0" i="0" u="none" strike="noStrike" dirty="0">
                        <a:solidFill>
                          <a:srgbClr val="000000"/>
                        </a:solidFill>
                        <a:effectLst/>
                        <a:latin typeface="+mj-lt"/>
                      </a:endParaRPr>
                    </a:p>
                  </a:txBody>
                  <a:tcPr marL="4381" marR="4381" marT="4381"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48358192"/>
                  </a:ext>
                </a:extLst>
              </a:tr>
              <a:tr h="189712">
                <a:tc>
                  <a:txBody>
                    <a:bodyPr/>
                    <a:lstStyle/>
                    <a:p>
                      <a:pPr algn="l" fontAlgn="b"/>
                      <a:r>
                        <a:rPr lang="en-US" sz="1250" b="0" i="0" u="none" strike="noStrike" dirty="0">
                          <a:solidFill>
                            <a:srgbClr val="000000"/>
                          </a:solidFill>
                          <a:effectLst/>
                          <a:latin typeface="+mj-lt"/>
                        </a:rPr>
                        <a:t>      Subtotal</a:t>
                      </a:r>
                    </a:p>
                  </a:txBody>
                  <a:tcPr marL="4381" marR="4381" marT="4381" marB="0" anchor="b">
                    <a:lnL>
                      <a:noFill/>
                    </a:lnL>
                    <a:lnR>
                      <a:noFill/>
                    </a:lnR>
                    <a:lnT>
                      <a:noFill/>
                    </a:lnT>
                    <a:lnB>
                      <a:noFill/>
                    </a:lnB>
                  </a:tcPr>
                </a:tc>
                <a:tc>
                  <a:txBody>
                    <a:bodyPr/>
                    <a:lstStyle/>
                    <a:p>
                      <a:pPr algn="r" fontAlgn="b"/>
                      <a:r>
                        <a:rPr lang="en-US" sz="1250" b="0" i="0" u="none" strike="noStrike">
                          <a:solidFill>
                            <a:srgbClr val="000000"/>
                          </a:solidFill>
                          <a:effectLst/>
                          <a:latin typeface="+mj-lt"/>
                        </a:rPr>
                        <a:t>   14,444,208 </a:t>
                      </a:r>
                    </a:p>
                  </a:txBody>
                  <a:tcPr marL="4381" marR="4381" marT="438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250" b="0" i="0" u="none" strike="noStrike">
                          <a:solidFill>
                            <a:srgbClr val="000000"/>
                          </a:solidFill>
                          <a:effectLst/>
                          <a:latin typeface="+mj-lt"/>
                        </a:rPr>
                        <a:t>     15,529,814 </a:t>
                      </a:r>
                    </a:p>
                  </a:txBody>
                  <a:tcPr marL="4381" marR="4381" marT="438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250" b="0" i="0" u="none" strike="noStrike" dirty="0">
                          <a:solidFill>
                            <a:srgbClr val="000000"/>
                          </a:solidFill>
                          <a:effectLst/>
                          <a:latin typeface="+mj-lt"/>
                        </a:rPr>
                        <a:t>1,085,606 </a:t>
                      </a:r>
                    </a:p>
                  </a:txBody>
                  <a:tcPr marL="4381" marR="4381" marT="438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250" b="0" i="0" u="none" strike="noStrike" dirty="0">
                          <a:solidFill>
                            <a:srgbClr val="000000"/>
                          </a:solidFill>
                          <a:effectLst/>
                          <a:latin typeface="+mj-lt"/>
                        </a:rPr>
                        <a:t>7.52%</a:t>
                      </a:r>
                    </a:p>
                  </a:txBody>
                  <a:tcPr marL="4381" marR="4381" marT="4381"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767061098"/>
                  </a:ext>
                </a:extLst>
              </a:tr>
              <a:tr h="189712">
                <a:tc>
                  <a:txBody>
                    <a:bodyPr/>
                    <a:lstStyle/>
                    <a:p>
                      <a:pPr algn="l" fontAlgn="b"/>
                      <a:endParaRPr lang="en-US" sz="1250" b="0" i="0" u="none" strike="noStrike">
                        <a:solidFill>
                          <a:srgbClr val="000000"/>
                        </a:solidFill>
                        <a:effectLst/>
                        <a:latin typeface="+mj-lt"/>
                      </a:endParaRPr>
                    </a:p>
                  </a:txBody>
                  <a:tcPr marL="4381" marR="4381" marT="4381" marB="0" anchor="b">
                    <a:lnL>
                      <a:noFill/>
                    </a:lnL>
                    <a:lnR>
                      <a:noFill/>
                    </a:lnR>
                    <a:lnT>
                      <a:noFill/>
                    </a:lnT>
                    <a:lnB>
                      <a:noFill/>
                    </a:lnB>
                  </a:tcPr>
                </a:tc>
                <a:tc>
                  <a:txBody>
                    <a:bodyPr/>
                    <a:lstStyle/>
                    <a:p>
                      <a:pPr algn="l" fontAlgn="b"/>
                      <a:endParaRPr lang="en-US" sz="1250" b="0" i="0" u="none" strike="noStrike">
                        <a:solidFill>
                          <a:srgbClr val="000000"/>
                        </a:solidFill>
                        <a:effectLst/>
                        <a:latin typeface="+mj-lt"/>
                      </a:endParaRPr>
                    </a:p>
                  </a:txBody>
                  <a:tcPr marL="4381" marR="4381" marT="4381" marB="0" anchor="b">
                    <a:lnL>
                      <a:noFill/>
                    </a:lnL>
                    <a:lnR>
                      <a:noFill/>
                    </a:lnR>
                    <a:lnT>
                      <a:noFill/>
                    </a:lnT>
                    <a:lnB>
                      <a:noFill/>
                    </a:lnB>
                  </a:tcPr>
                </a:tc>
                <a:tc>
                  <a:txBody>
                    <a:bodyPr/>
                    <a:lstStyle/>
                    <a:p>
                      <a:pPr algn="l" fontAlgn="b"/>
                      <a:endParaRPr lang="en-US" sz="1250" b="0" i="0" u="none" strike="noStrike">
                        <a:solidFill>
                          <a:srgbClr val="000000"/>
                        </a:solidFill>
                        <a:effectLst/>
                        <a:latin typeface="+mj-lt"/>
                      </a:endParaRPr>
                    </a:p>
                  </a:txBody>
                  <a:tcPr marL="4381" marR="4381" marT="4381" marB="0" anchor="b">
                    <a:lnL>
                      <a:noFill/>
                    </a:lnL>
                    <a:lnR>
                      <a:noFill/>
                    </a:lnR>
                    <a:lnT>
                      <a:noFill/>
                    </a:lnT>
                    <a:lnB>
                      <a:noFill/>
                    </a:lnB>
                  </a:tcPr>
                </a:tc>
                <a:tc>
                  <a:txBody>
                    <a:bodyPr/>
                    <a:lstStyle/>
                    <a:p>
                      <a:pPr algn="l" fontAlgn="b"/>
                      <a:endParaRPr lang="en-US" sz="1250" b="0" i="0" u="none" strike="noStrike" dirty="0">
                        <a:solidFill>
                          <a:srgbClr val="000000"/>
                        </a:solidFill>
                        <a:effectLst/>
                        <a:latin typeface="+mj-lt"/>
                      </a:endParaRPr>
                    </a:p>
                  </a:txBody>
                  <a:tcPr marL="4381" marR="4381" marT="4381" marB="0" anchor="b">
                    <a:lnL>
                      <a:noFill/>
                    </a:lnL>
                    <a:lnR>
                      <a:noFill/>
                    </a:lnR>
                    <a:lnT>
                      <a:noFill/>
                    </a:lnT>
                    <a:lnB>
                      <a:noFill/>
                    </a:lnB>
                  </a:tcPr>
                </a:tc>
                <a:tc>
                  <a:txBody>
                    <a:bodyPr/>
                    <a:lstStyle/>
                    <a:p>
                      <a:pPr algn="l" fontAlgn="b"/>
                      <a:endParaRPr lang="en-US" sz="1250" b="0" i="0" u="none" strike="noStrike" dirty="0">
                        <a:solidFill>
                          <a:srgbClr val="000000"/>
                        </a:solidFill>
                        <a:effectLst/>
                        <a:latin typeface="+mj-lt"/>
                      </a:endParaRPr>
                    </a:p>
                  </a:txBody>
                  <a:tcPr marL="4381" marR="4381" marT="4381" marB="0" anchor="b">
                    <a:lnL>
                      <a:noFill/>
                    </a:lnL>
                    <a:lnR>
                      <a:noFill/>
                    </a:lnR>
                    <a:lnT>
                      <a:noFill/>
                    </a:lnT>
                    <a:lnB>
                      <a:noFill/>
                    </a:lnB>
                  </a:tcPr>
                </a:tc>
                <a:extLst>
                  <a:ext uri="{0D108BD9-81ED-4DB2-BD59-A6C34878D82A}">
                    <a16:rowId xmlns:a16="http://schemas.microsoft.com/office/drawing/2014/main" val="104728285"/>
                  </a:ext>
                </a:extLst>
              </a:tr>
              <a:tr h="189712">
                <a:tc>
                  <a:txBody>
                    <a:bodyPr/>
                    <a:lstStyle/>
                    <a:p>
                      <a:pPr algn="l" fontAlgn="b"/>
                      <a:r>
                        <a:rPr lang="en-US" sz="1250" b="0" i="0" u="none" strike="noStrike">
                          <a:solidFill>
                            <a:srgbClr val="000000"/>
                          </a:solidFill>
                          <a:effectLst/>
                          <a:latin typeface="+mj-lt"/>
                        </a:rPr>
                        <a:t>Total (Without Building Aid)</a:t>
                      </a:r>
                    </a:p>
                  </a:txBody>
                  <a:tcPr marL="4381" marR="4381" marT="4381" marB="0" anchor="b">
                    <a:lnL>
                      <a:noFill/>
                    </a:lnL>
                    <a:lnR>
                      <a:noFill/>
                    </a:lnR>
                    <a:lnT>
                      <a:noFill/>
                    </a:lnT>
                    <a:lnB>
                      <a:noFill/>
                    </a:lnB>
                  </a:tcPr>
                </a:tc>
                <a:tc>
                  <a:txBody>
                    <a:bodyPr/>
                    <a:lstStyle/>
                    <a:p>
                      <a:pPr algn="r" fontAlgn="b"/>
                      <a:r>
                        <a:rPr lang="en-US" sz="1250" b="0" i="0" u="none" strike="noStrike">
                          <a:solidFill>
                            <a:srgbClr val="000000"/>
                          </a:solidFill>
                          <a:effectLst/>
                          <a:latin typeface="+mj-lt"/>
                        </a:rPr>
                        <a:t>   64,645,776 </a:t>
                      </a:r>
                    </a:p>
                  </a:txBody>
                  <a:tcPr marL="4381" marR="4381" marT="4381" marB="0" anchor="b">
                    <a:lnL>
                      <a:noFill/>
                    </a:lnL>
                    <a:lnR>
                      <a:noFill/>
                    </a:lnR>
                    <a:lnT>
                      <a:noFill/>
                    </a:lnT>
                    <a:lnB>
                      <a:noFill/>
                    </a:lnB>
                  </a:tcPr>
                </a:tc>
                <a:tc>
                  <a:txBody>
                    <a:bodyPr/>
                    <a:lstStyle/>
                    <a:p>
                      <a:pPr algn="r" fontAlgn="b"/>
                      <a:r>
                        <a:rPr lang="en-US" sz="1250" b="0" i="0" u="none" strike="noStrike">
                          <a:solidFill>
                            <a:srgbClr val="000000"/>
                          </a:solidFill>
                          <a:effectLst/>
                          <a:latin typeface="+mj-lt"/>
                        </a:rPr>
                        <a:t>     67,044,979 </a:t>
                      </a:r>
                    </a:p>
                  </a:txBody>
                  <a:tcPr marL="4381" marR="4381" marT="4381" marB="0" anchor="b">
                    <a:lnL>
                      <a:noFill/>
                    </a:lnL>
                    <a:lnR>
                      <a:noFill/>
                    </a:lnR>
                    <a:lnT>
                      <a:noFill/>
                    </a:lnT>
                    <a:lnB>
                      <a:noFill/>
                    </a:lnB>
                  </a:tcPr>
                </a:tc>
                <a:tc>
                  <a:txBody>
                    <a:bodyPr/>
                    <a:lstStyle/>
                    <a:p>
                      <a:pPr algn="r" fontAlgn="b"/>
                      <a:r>
                        <a:rPr lang="en-US" sz="1250" b="0" i="0" u="none" strike="noStrike" dirty="0">
                          <a:solidFill>
                            <a:srgbClr val="000000"/>
                          </a:solidFill>
                          <a:effectLst/>
                          <a:latin typeface="+mj-lt"/>
                        </a:rPr>
                        <a:t>2,399,203 </a:t>
                      </a:r>
                    </a:p>
                  </a:txBody>
                  <a:tcPr marL="4381" marR="4381" marT="4381" marB="0" anchor="b">
                    <a:lnL>
                      <a:noFill/>
                    </a:lnL>
                    <a:lnR>
                      <a:noFill/>
                    </a:lnR>
                    <a:lnT>
                      <a:noFill/>
                    </a:lnT>
                    <a:lnB>
                      <a:noFill/>
                    </a:lnB>
                  </a:tcPr>
                </a:tc>
                <a:tc>
                  <a:txBody>
                    <a:bodyPr/>
                    <a:lstStyle/>
                    <a:p>
                      <a:pPr algn="r" fontAlgn="b"/>
                      <a:r>
                        <a:rPr lang="en-US" sz="1250" b="0" i="0" u="none" strike="noStrike" dirty="0">
                          <a:solidFill>
                            <a:srgbClr val="000000"/>
                          </a:solidFill>
                          <a:effectLst/>
                          <a:latin typeface="+mj-lt"/>
                        </a:rPr>
                        <a:t>3.71%</a:t>
                      </a:r>
                    </a:p>
                  </a:txBody>
                  <a:tcPr marL="4381" marR="4381" marT="4381" marB="0" anchor="b">
                    <a:lnL>
                      <a:noFill/>
                    </a:lnL>
                    <a:lnR>
                      <a:noFill/>
                    </a:lnR>
                    <a:lnT>
                      <a:noFill/>
                    </a:lnT>
                    <a:lnB>
                      <a:noFill/>
                    </a:lnB>
                  </a:tcPr>
                </a:tc>
                <a:extLst>
                  <a:ext uri="{0D108BD9-81ED-4DB2-BD59-A6C34878D82A}">
                    <a16:rowId xmlns:a16="http://schemas.microsoft.com/office/drawing/2014/main" val="2966930578"/>
                  </a:ext>
                </a:extLst>
              </a:tr>
              <a:tr h="189712">
                <a:tc>
                  <a:txBody>
                    <a:bodyPr/>
                    <a:lstStyle/>
                    <a:p>
                      <a:pPr algn="l" fontAlgn="b"/>
                      <a:r>
                        <a:rPr lang="en-US" sz="1250" b="0" i="0" u="none" strike="noStrike">
                          <a:solidFill>
                            <a:srgbClr val="000000"/>
                          </a:solidFill>
                          <a:effectLst/>
                          <a:latin typeface="+mj-lt"/>
                        </a:rPr>
                        <a:t>Building Aid                          </a:t>
                      </a:r>
                    </a:p>
                  </a:txBody>
                  <a:tcPr marL="4381" marR="4381" marT="4381" marB="0" anchor="b">
                    <a:lnL>
                      <a:noFill/>
                    </a:lnL>
                    <a:lnR>
                      <a:noFill/>
                    </a:lnR>
                    <a:lnT>
                      <a:noFill/>
                    </a:lnT>
                    <a:lnB>
                      <a:noFill/>
                    </a:lnB>
                    <a:solidFill>
                      <a:srgbClr val="FFFFFF"/>
                    </a:solidFill>
                  </a:tcPr>
                </a:tc>
                <a:tc>
                  <a:txBody>
                    <a:bodyPr/>
                    <a:lstStyle/>
                    <a:p>
                      <a:pPr algn="r" fontAlgn="b"/>
                      <a:r>
                        <a:rPr lang="en-US" sz="1250" b="0" i="0" u="none" strike="noStrike">
                          <a:solidFill>
                            <a:srgbClr val="000000"/>
                          </a:solidFill>
                          <a:effectLst/>
                          <a:latin typeface="+mj-lt"/>
                        </a:rPr>
                        <a:t>3,934,238</a:t>
                      </a:r>
                    </a:p>
                  </a:txBody>
                  <a:tcPr marL="4381" marR="4381" marT="4381" marB="0" anchor="b">
                    <a:lnL>
                      <a:noFill/>
                    </a:lnL>
                    <a:lnR>
                      <a:noFill/>
                    </a:lnR>
                    <a:lnT>
                      <a:noFill/>
                    </a:lnT>
                    <a:lnB>
                      <a:noFill/>
                    </a:lnB>
                  </a:tcPr>
                </a:tc>
                <a:tc>
                  <a:txBody>
                    <a:bodyPr/>
                    <a:lstStyle/>
                    <a:p>
                      <a:pPr algn="r" fontAlgn="b"/>
                      <a:r>
                        <a:rPr lang="en-US" sz="1250" b="0" i="0" u="none" strike="noStrike">
                          <a:solidFill>
                            <a:srgbClr val="000000"/>
                          </a:solidFill>
                          <a:effectLst/>
                          <a:latin typeface="+mj-lt"/>
                        </a:rPr>
                        <a:t>3,649,402</a:t>
                      </a:r>
                    </a:p>
                  </a:txBody>
                  <a:tcPr marL="4381" marR="4381" marT="4381" marB="0" anchor="b">
                    <a:lnL>
                      <a:noFill/>
                    </a:lnL>
                    <a:lnR>
                      <a:noFill/>
                    </a:lnR>
                    <a:lnT>
                      <a:noFill/>
                    </a:lnT>
                    <a:lnB>
                      <a:noFill/>
                    </a:lnB>
                  </a:tcPr>
                </a:tc>
                <a:tc>
                  <a:txBody>
                    <a:bodyPr/>
                    <a:lstStyle/>
                    <a:p>
                      <a:pPr algn="r" fontAlgn="b"/>
                      <a:r>
                        <a:rPr lang="en-US" sz="1250" b="0" i="0" u="none" strike="noStrike" dirty="0">
                          <a:solidFill>
                            <a:srgbClr val="000000"/>
                          </a:solidFill>
                          <a:effectLst/>
                          <a:latin typeface="+mj-lt"/>
                        </a:rPr>
                        <a:t>(284,836)</a:t>
                      </a:r>
                    </a:p>
                  </a:txBody>
                  <a:tcPr marL="4381" marR="4381" marT="4381" marB="0" anchor="b">
                    <a:lnL>
                      <a:noFill/>
                    </a:lnL>
                    <a:lnR>
                      <a:noFill/>
                    </a:lnR>
                    <a:lnT>
                      <a:noFill/>
                    </a:lnT>
                    <a:lnB>
                      <a:noFill/>
                    </a:lnB>
                  </a:tcPr>
                </a:tc>
                <a:tc>
                  <a:txBody>
                    <a:bodyPr/>
                    <a:lstStyle/>
                    <a:p>
                      <a:pPr algn="r" fontAlgn="b"/>
                      <a:r>
                        <a:rPr lang="en-US" sz="1250" b="0" i="0" u="none" strike="noStrike" dirty="0">
                          <a:solidFill>
                            <a:srgbClr val="000000"/>
                          </a:solidFill>
                          <a:effectLst/>
                          <a:latin typeface="+mj-lt"/>
                        </a:rPr>
                        <a:t>-7.24%</a:t>
                      </a:r>
                    </a:p>
                  </a:txBody>
                  <a:tcPr marL="4381" marR="4381" marT="4381" marB="0" anchor="b">
                    <a:lnL>
                      <a:noFill/>
                    </a:lnL>
                    <a:lnR>
                      <a:noFill/>
                    </a:lnR>
                    <a:lnT>
                      <a:noFill/>
                    </a:lnT>
                    <a:lnB>
                      <a:noFill/>
                    </a:lnB>
                    <a:solidFill>
                      <a:srgbClr val="FFFFFF"/>
                    </a:solidFill>
                  </a:tcPr>
                </a:tc>
                <a:extLst>
                  <a:ext uri="{0D108BD9-81ED-4DB2-BD59-A6C34878D82A}">
                    <a16:rowId xmlns:a16="http://schemas.microsoft.com/office/drawing/2014/main" val="3680792038"/>
                  </a:ext>
                </a:extLst>
              </a:tr>
              <a:tr h="374985">
                <a:tc>
                  <a:txBody>
                    <a:bodyPr/>
                    <a:lstStyle/>
                    <a:p>
                      <a:pPr algn="l" fontAlgn="b"/>
                      <a:r>
                        <a:rPr lang="en-US" sz="1250" b="0" i="0" u="none" strike="noStrike" dirty="0">
                          <a:solidFill>
                            <a:srgbClr val="000000"/>
                          </a:solidFill>
                          <a:effectLst/>
                          <a:latin typeface="+mj-lt"/>
                        </a:rPr>
                        <a:t>Pandemic Adjustment </a:t>
                      </a:r>
                    </a:p>
                  </a:txBody>
                  <a:tcPr marL="4381" marR="4381" marT="4381" marB="0" anchor="b">
                    <a:lnL>
                      <a:noFill/>
                    </a:lnL>
                    <a:lnR>
                      <a:noFill/>
                    </a:lnR>
                    <a:lnT>
                      <a:noFill/>
                    </a:lnT>
                    <a:lnB>
                      <a:noFill/>
                    </a:lnB>
                  </a:tcPr>
                </a:tc>
                <a:tc>
                  <a:txBody>
                    <a:bodyPr/>
                    <a:lstStyle/>
                    <a:p>
                      <a:pPr algn="ctr" fontAlgn="b"/>
                      <a:r>
                        <a:rPr lang="en-US" sz="1250" b="0" i="0" u="none" strike="noStrike" dirty="0" smtClean="0">
                          <a:solidFill>
                            <a:srgbClr val="000000"/>
                          </a:solidFill>
                          <a:effectLst/>
                          <a:latin typeface="+mj-lt"/>
                        </a:rPr>
                        <a:t>-                        </a:t>
                      </a:r>
                      <a:endParaRPr lang="en-US" sz="1250" b="0" i="0" u="none" strike="noStrike" dirty="0">
                        <a:solidFill>
                          <a:srgbClr val="000000"/>
                        </a:solidFill>
                        <a:effectLst/>
                        <a:latin typeface="+mj-lt"/>
                      </a:endParaRPr>
                    </a:p>
                  </a:txBody>
                  <a:tcPr marL="4381" marR="4381" marT="4381" marB="0" anchor="b">
                    <a:lnL>
                      <a:noFill/>
                    </a:lnL>
                    <a:lnR>
                      <a:noFill/>
                    </a:lnR>
                    <a:lnT>
                      <a:noFill/>
                    </a:lnT>
                    <a:lnB>
                      <a:noFill/>
                    </a:lnB>
                  </a:tcPr>
                </a:tc>
                <a:tc>
                  <a:txBody>
                    <a:bodyPr/>
                    <a:lstStyle/>
                    <a:p>
                      <a:pPr algn="r" fontAlgn="b"/>
                      <a:r>
                        <a:rPr lang="en-US" sz="1250" b="0" i="0" u="none" strike="noStrike" dirty="0">
                          <a:solidFill>
                            <a:srgbClr val="000000"/>
                          </a:solidFill>
                          <a:effectLst/>
                          <a:latin typeface="+mj-lt"/>
                        </a:rPr>
                        <a:t>    </a:t>
                      </a:r>
                      <a:r>
                        <a:rPr lang="en-US" sz="1250" b="0" i="0" u="none" strike="noStrike" dirty="0" smtClean="0">
                          <a:solidFill>
                            <a:srgbClr val="000000"/>
                          </a:solidFill>
                          <a:effectLst/>
                          <a:latin typeface="+mj-lt"/>
                        </a:rPr>
                        <a:t>           </a:t>
                      </a:r>
                      <a:r>
                        <a:rPr lang="en-US" sz="1250" b="0" i="0" u="none" strike="noStrike" dirty="0">
                          <a:solidFill>
                            <a:srgbClr val="000000"/>
                          </a:solidFill>
                          <a:effectLst/>
                          <a:latin typeface="+mj-lt"/>
                        </a:rPr>
                        <a:t>(1,404,329)</a:t>
                      </a:r>
                    </a:p>
                  </a:txBody>
                  <a:tcPr marL="4381" marR="4381" marT="4381" marB="0" anchor="b">
                    <a:lnL>
                      <a:noFill/>
                    </a:lnL>
                    <a:lnR>
                      <a:noFill/>
                    </a:lnR>
                    <a:lnT>
                      <a:noFill/>
                    </a:lnT>
                    <a:lnB>
                      <a:noFill/>
                    </a:lnB>
                  </a:tcPr>
                </a:tc>
                <a:tc>
                  <a:txBody>
                    <a:bodyPr/>
                    <a:lstStyle/>
                    <a:p>
                      <a:pPr algn="r" fontAlgn="b"/>
                      <a:r>
                        <a:rPr lang="en-US" sz="1250" b="0" i="0" u="none" strike="noStrike" dirty="0">
                          <a:solidFill>
                            <a:srgbClr val="000000"/>
                          </a:solidFill>
                          <a:effectLst/>
                          <a:latin typeface="+mj-lt"/>
                        </a:rPr>
                        <a:t>(1,404,329)</a:t>
                      </a:r>
                    </a:p>
                  </a:txBody>
                  <a:tcPr marL="4381" marR="4381" marT="4381" marB="0" anchor="b">
                    <a:lnL>
                      <a:noFill/>
                    </a:lnL>
                    <a:lnR>
                      <a:noFill/>
                    </a:lnR>
                    <a:lnT>
                      <a:noFill/>
                    </a:lnT>
                    <a:lnB>
                      <a:noFill/>
                    </a:lnB>
                  </a:tcPr>
                </a:tc>
                <a:tc>
                  <a:txBody>
                    <a:bodyPr/>
                    <a:lstStyle/>
                    <a:p>
                      <a:pPr algn="ctr" fontAlgn="b"/>
                      <a:r>
                        <a:rPr lang="en-US" sz="1250" b="0" i="0" u="none" strike="noStrike" dirty="0" smtClean="0">
                          <a:solidFill>
                            <a:srgbClr val="000000"/>
                          </a:solidFill>
                          <a:effectLst/>
                          <a:latin typeface="+mj-lt"/>
                        </a:rPr>
                        <a:t>N/A</a:t>
                      </a:r>
                      <a:endParaRPr lang="en-US" sz="1250" b="0" i="0" u="none" strike="noStrike" dirty="0">
                        <a:solidFill>
                          <a:srgbClr val="000000"/>
                        </a:solidFill>
                        <a:effectLst/>
                        <a:latin typeface="+mj-lt"/>
                      </a:endParaRPr>
                    </a:p>
                  </a:txBody>
                  <a:tcPr marL="4381" marR="4381" marT="4381" marB="0" anchor="b">
                    <a:lnL>
                      <a:noFill/>
                    </a:lnL>
                    <a:lnR>
                      <a:noFill/>
                    </a:lnR>
                    <a:lnT>
                      <a:noFill/>
                    </a:lnT>
                    <a:lnB>
                      <a:noFill/>
                    </a:lnB>
                    <a:solidFill>
                      <a:srgbClr val="FFFFFF"/>
                    </a:solidFill>
                  </a:tcPr>
                </a:tc>
                <a:extLst>
                  <a:ext uri="{0D108BD9-81ED-4DB2-BD59-A6C34878D82A}">
                    <a16:rowId xmlns:a16="http://schemas.microsoft.com/office/drawing/2014/main" val="2693166181"/>
                  </a:ext>
                </a:extLst>
              </a:tr>
              <a:tr h="328667">
                <a:tc>
                  <a:txBody>
                    <a:bodyPr/>
                    <a:lstStyle/>
                    <a:p>
                      <a:pPr algn="l" fontAlgn="b"/>
                      <a:r>
                        <a:rPr lang="en-US" sz="1250" b="0" i="0" u="none" strike="noStrike">
                          <a:solidFill>
                            <a:srgbClr val="000000"/>
                          </a:solidFill>
                          <a:effectLst/>
                          <a:latin typeface="+mj-lt"/>
                        </a:rPr>
                        <a:t>Federal Cares Restoration </a:t>
                      </a:r>
                    </a:p>
                  </a:txBody>
                  <a:tcPr marL="4381" marR="4381" marT="4381" marB="0" anchor="b">
                    <a:lnL>
                      <a:noFill/>
                    </a:lnL>
                    <a:lnR>
                      <a:noFill/>
                    </a:lnR>
                    <a:lnT>
                      <a:noFill/>
                    </a:lnT>
                    <a:lnB>
                      <a:noFill/>
                    </a:lnB>
                  </a:tcPr>
                </a:tc>
                <a:tc>
                  <a:txBody>
                    <a:bodyPr/>
                    <a:lstStyle/>
                    <a:p>
                      <a:pPr algn="ctr" fontAlgn="b"/>
                      <a:r>
                        <a:rPr lang="en-US" sz="1250" b="0" i="0" u="none" strike="noStrike" dirty="0">
                          <a:solidFill>
                            <a:srgbClr val="000000"/>
                          </a:solidFill>
                          <a:effectLst/>
                          <a:latin typeface="+mj-lt"/>
                        </a:rPr>
                        <a:t> </a:t>
                      </a:r>
                      <a:r>
                        <a:rPr lang="en-US" sz="1250" b="0" i="0" u="none" strike="noStrike" dirty="0" smtClean="0">
                          <a:solidFill>
                            <a:srgbClr val="000000"/>
                          </a:solidFill>
                          <a:effectLst/>
                          <a:latin typeface="+mj-lt"/>
                        </a:rPr>
                        <a:t> </a:t>
                      </a:r>
                      <a:r>
                        <a:rPr lang="en-US" sz="1250" b="0" i="0" u="none" strike="noStrike" dirty="0">
                          <a:solidFill>
                            <a:srgbClr val="000000"/>
                          </a:solidFill>
                          <a:effectLst/>
                          <a:latin typeface="+mj-lt"/>
                        </a:rPr>
                        <a:t>-   </a:t>
                      </a:r>
                    </a:p>
                  </a:txBody>
                  <a:tcPr marL="4381" marR="4381" marT="4381" marB="0" anchor="b">
                    <a:lnL>
                      <a:noFill/>
                    </a:lnL>
                    <a:lnR>
                      <a:noFill/>
                    </a:lnR>
                    <a:lnT>
                      <a:noFill/>
                    </a:lnT>
                    <a:lnB>
                      <a:noFill/>
                    </a:lnB>
                  </a:tcPr>
                </a:tc>
                <a:tc>
                  <a:txBody>
                    <a:bodyPr/>
                    <a:lstStyle/>
                    <a:p>
                      <a:pPr algn="r" fontAlgn="b"/>
                      <a:r>
                        <a:rPr lang="en-US" sz="1250" b="0" i="0" u="none" strike="noStrike" dirty="0">
                          <a:solidFill>
                            <a:srgbClr val="000000"/>
                          </a:solidFill>
                          <a:effectLst/>
                          <a:latin typeface="+mj-lt"/>
                        </a:rPr>
                        <a:t>       </a:t>
                      </a:r>
                      <a:r>
                        <a:rPr lang="en-US" sz="1250" b="0" i="0" u="none" strike="noStrike" dirty="0" smtClean="0">
                          <a:solidFill>
                            <a:srgbClr val="000000"/>
                          </a:solidFill>
                          <a:effectLst/>
                          <a:latin typeface="+mj-lt"/>
                        </a:rPr>
                        <a:t>          1,404,329 </a:t>
                      </a:r>
                      <a:endParaRPr lang="en-US" sz="1250" b="0" i="0" u="none" strike="noStrike" dirty="0">
                        <a:solidFill>
                          <a:srgbClr val="000000"/>
                        </a:solidFill>
                        <a:effectLst/>
                        <a:latin typeface="+mj-lt"/>
                      </a:endParaRPr>
                    </a:p>
                  </a:txBody>
                  <a:tcPr marL="4381" marR="4381" marT="4381" marB="0" anchor="b">
                    <a:lnL>
                      <a:noFill/>
                    </a:lnL>
                    <a:lnR>
                      <a:noFill/>
                    </a:lnR>
                    <a:lnT>
                      <a:noFill/>
                    </a:lnT>
                    <a:lnB>
                      <a:noFill/>
                    </a:lnB>
                  </a:tcPr>
                </a:tc>
                <a:tc>
                  <a:txBody>
                    <a:bodyPr/>
                    <a:lstStyle/>
                    <a:p>
                      <a:pPr algn="r" fontAlgn="b"/>
                      <a:r>
                        <a:rPr lang="en-US" sz="1250" b="0" i="0" u="none" strike="noStrike" dirty="0">
                          <a:solidFill>
                            <a:srgbClr val="000000"/>
                          </a:solidFill>
                          <a:effectLst/>
                          <a:latin typeface="+mj-lt"/>
                        </a:rPr>
                        <a:t>1,404,329 </a:t>
                      </a:r>
                    </a:p>
                  </a:txBody>
                  <a:tcPr marL="4381" marR="4381" marT="4381" marB="0" anchor="b">
                    <a:lnL>
                      <a:noFill/>
                    </a:lnL>
                    <a:lnR>
                      <a:noFill/>
                    </a:lnR>
                    <a:lnT>
                      <a:noFill/>
                    </a:lnT>
                    <a:lnB>
                      <a:noFill/>
                    </a:lnB>
                  </a:tcPr>
                </a:tc>
                <a:tc>
                  <a:txBody>
                    <a:bodyPr/>
                    <a:lstStyle/>
                    <a:p>
                      <a:pPr algn="ctr" fontAlgn="b"/>
                      <a:r>
                        <a:rPr lang="en-US" sz="1250" b="0" i="0" u="none" strike="noStrike" dirty="0" smtClean="0">
                          <a:solidFill>
                            <a:srgbClr val="000000"/>
                          </a:solidFill>
                          <a:effectLst/>
                          <a:latin typeface="+mj-lt"/>
                        </a:rPr>
                        <a:t>N/A</a:t>
                      </a:r>
                      <a:endParaRPr lang="en-US" sz="1250" b="0" i="0" u="none" strike="noStrike" dirty="0">
                        <a:solidFill>
                          <a:srgbClr val="000000"/>
                        </a:solidFill>
                        <a:effectLst/>
                        <a:latin typeface="+mj-lt"/>
                      </a:endParaRPr>
                    </a:p>
                  </a:txBody>
                  <a:tcPr marL="4381" marR="4381" marT="4381" marB="0" anchor="b">
                    <a:lnL>
                      <a:noFill/>
                    </a:lnL>
                    <a:lnR>
                      <a:noFill/>
                    </a:lnR>
                    <a:lnT>
                      <a:noFill/>
                    </a:lnT>
                    <a:lnB>
                      <a:noFill/>
                    </a:lnB>
                    <a:solidFill>
                      <a:srgbClr val="FFFFFF"/>
                    </a:solidFill>
                  </a:tcPr>
                </a:tc>
                <a:extLst>
                  <a:ext uri="{0D108BD9-81ED-4DB2-BD59-A6C34878D82A}">
                    <a16:rowId xmlns:a16="http://schemas.microsoft.com/office/drawing/2014/main" val="981413576"/>
                  </a:ext>
                </a:extLst>
              </a:tr>
              <a:tr h="189712">
                <a:tc>
                  <a:txBody>
                    <a:bodyPr/>
                    <a:lstStyle/>
                    <a:p>
                      <a:pPr algn="l" fontAlgn="b"/>
                      <a:endParaRPr lang="en-US" sz="1250" b="0" i="0" u="none" strike="noStrike">
                        <a:solidFill>
                          <a:srgbClr val="000000"/>
                        </a:solidFill>
                        <a:effectLst/>
                        <a:latin typeface="+mj-lt"/>
                      </a:endParaRPr>
                    </a:p>
                  </a:txBody>
                  <a:tcPr marL="4381" marR="4381" marT="4381" marB="0" anchor="b">
                    <a:lnL>
                      <a:noFill/>
                    </a:lnL>
                    <a:lnR>
                      <a:noFill/>
                    </a:lnR>
                    <a:lnT>
                      <a:noFill/>
                    </a:lnT>
                    <a:lnB>
                      <a:noFill/>
                    </a:lnB>
                  </a:tcPr>
                </a:tc>
                <a:tc>
                  <a:txBody>
                    <a:bodyPr/>
                    <a:lstStyle/>
                    <a:p>
                      <a:pPr algn="l" fontAlgn="b"/>
                      <a:endParaRPr lang="en-US" sz="1250" b="0" i="0" u="none" strike="noStrike">
                        <a:solidFill>
                          <a:srgbClr val="000000"/>
                        </a:solidFill>
                        <a:effectLst/>
                        <a:latin typeface="+mj-lt"/>
                      </a:endParaRPr>
                    </a:p>
                  </a:txBody>
                  <a:tcPr marL="4381" marR="4381" marT="438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250" b="0" i="0" u="none" strike="noStrike">
                        <a:solidFill>
                          <a:srgbClr val="000000"/>
                        </a:solidFill>
                        <a:effectLst/>
                        <a:latin typeface="+mj-lt"/>
                      </a:endParaRPr>
                    </a:p>
                  </a:txBody>
                  <a:tcPr marL="4381" marR="4381" marT="438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250" b="0" i="0" u="none" strike="noStrike" dirty="0">
                        <a:solidFill>
                          <a:srgbClr val="000000"/>
                        </a:solidFill>
                        <a:effectLst/>
                        <a:latin typeface="+mj-lt"/>
                      </a:endParaRPr>
                    </a:p>
                  </a:txBody>
                  <a:tcPr marL="4381" marR="4381" marT="438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250" b="0" i="0" u="none" strike="noStrike" dirty="0">
                        <a:solidFill>
                          <a:srgbClr val="000000"/>
                        </a:solidFill>
                        <a:effectLst/>
                        <a:latin typeface="+mj-lt"/>
                      </a:endParaRPr>
                    </a:p>
                  </a:txBody>
                  <a:tcPr marL="4381" marR="4381" marT="4381"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8908502"/>
                  </a:ext>
                </a:extLst>
              </a:tr>
              <a:tr h="189712">
                <a:tc>
                  <a:txBody>
                    <a:bodyPr/>
                    <a:lstStyle/>
                    <a:p>
                      <a:pPr algn="l" fontAlgn="b"/>
                      <a:r>
                        <a:rPr lang="en-US" sz="1250" b="0" i="0" u="none" strike="noStrike">
                          <a:solidFill>
                            <a:srgbClr val="000000"/>
                          </a:solidFill>
                          <a:effectLst/>
                          <a:latin typeface="+mj-lt"/>
                        </a:rPr>
                        <a:t>TOTAL STATE AID     </a:t>
                      </a:r>
                    </a:p>
                  </a:txBody>
                  <a:tcPr marL="4381" marR="4381" marT="4381" marB="0" anchor="b">
                    <a:lnL>
                      <a:noFill/>
                    </a:lnL>
                    <a:lnR>
                      <a:noFill/>
                    </a:lnR>
                    <a:lnT>
                      <a:noFill/>
                    </a:lnT>
                    <a:lnB>
                      <a:noFill/>
                    </a:lnB>
                  </a:tcPr>
                </a:tc>
                <a:tc>
                  <a:txBody>
                    <a:bodyPr/>
                    <a:lstStyle/>
                    <a:p>
                      <a:pPr algn="r" fontAlgn="b"/>
                      <a:r>
                        <a:rPr lang="en-US" sz="1250" b="0" i="0" u="none" strike="noStrike">
                          <a:solidFill>
                            <a:srgbClr val="000000"/>
                          </a:solidFill>
                          <a:effectLst/>
                          <a:latin typeface="+mj-lt"/>
                        </a:rPr>
                        <a:t>   68,580,014 </a:t>
                      </a:r>
                    </a:p>
                  </a:txBody>
                  <a:tcPr marL="4381" marR="4381" marT="438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250" b="0" i="0" u="none" strike="noStrike">
                          <a:solidFill>
                            <a:srgbClr val="000000"/>
                          </a:solidFill>
                          <a:effectLst/>
                          <a:latin typeface="+mj-lt"/>
                        </a:rPr>
                        <a:t>     70,694,381 </a:t>
                      </a:r>
                    </a:p>
                  </a:txBody>
                  <a:tcPr marL="4381" marR="4381" marT="438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250" b="0" i="0" u="none" strike="noStrike" dirty="0">
                          <a:solidFill>
                            <a:srgbClr val="000000"/>
                          </a:solidFill>
                          <a:effectLst/>
                          <a:latin typeface="+mj-lt"/>
                        </a:rPr>
                        <a:t>2,114,367 </a:t>
                      </a:r>
                    </a:p>
                  </a:txBody>
                  <a:tcPr marL="4381" marR="4381" marT="438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250" b="0" i="0" u="none" strike="noStrike" dirty="0">
                          <a:solidFill>
                            <a:srgbClr val="000000"/>
                          </a:solidFill>
                          <a:effectLst/>
                          <a:latin typeface="+mj-lt"/>
                        </a:rPr>
                        <a:t>3.08%</a:t>
                      </a:r>
                    </a:p>
                  </a:txBody>
                  <a:tcPr marL="4381" marR="4381" marT="4381"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01030517"/>
                  </a:ext>
                </a:extLst>
              </a:tr>
              <a:tr h="189712">
                <a:tc>
                  <a:txBody>
                    <a:bodyPr/>
                    <a:lstStyle/>
                    <a:p>
                      <a:pPr algn="l" fontAlgn="b"/>
                      <a:endParaRPr lang="en-US" sz="1250" b="0" i="0" u="none" strike="noStrike">
                        <a:solidFill>
                          <a:srgbClr val="000000"/>
                        </a:solidFill>
                        <a:effectLst/>
                        <a:latin typeface="+mj-lt"/>
                      </a:endParaRPr>
                    </a:p>
                  </a:txBody>
                  <a:tcPr marL="4381" marR="4381" marT="4381" marB="0" anchor="b">
                    <a:lnL>
                      <a:noFill/>
                    </a:lnL>
                    <a:lnR>
                      <a:noFill/>
                    </a:lnR>
                    <a:lnT>
                      <a:noFill/>
                    </a:lnT>
                    <a:lnB>
                      <a:noFill/>
                    </a:lnB>
                  </a:tcPr>
                </a:tc>
                <a:tc>
                  <a:txBody>
                    <a:bodyPr/>
                    <a:lstStyle/>
                    <a:p>
                      <a:pPr algn="r" fontAlgn="b"/>
                      <a:endParaRPr lang="en-US" sz="1250" b="0" i="0" u="none" strike="noStrike">
                        <a:solidFill>
                          <a:srgbClr val="000000"/>
                        </a:solidFill>
                        <a:effectLst/>
                        <a:latin typeface="+mj-lt"/>
                      </a:endParaRPr>
                    </a:p>
                  </a:txBody>
                  <a:tcPr marL="4381" marR="4381" marT="4381" marB="0" anchor="b">
                    <a:lnL>
                      <a:noFill/>
                    </a:lnL>
                    <a:lnR>
                      <a:noFill/>
                    </a:lnR>
                    <a:lnT>
                      <a:noFill/>
                    </a:lnT>
                    <a:lnB>
                      <a:noFill/>
                    </a:lnB>
                  </a:tcPr>
                </a:tc>
                <a:tc>
                  <a:txBody>
                    <a:bodyPr/>
                    <a:lstStyle/>
                    <a:p>
                      <a:pPr algn="l" fontAlgn="b"/>
                      <a:endParaRPr lang="en-US" sz="1250" b="0" i="0" u="none" strike="noStrike">
                        <a:solidFill>
                          <a:srgbClr val="000000"/>
                        </a:solidFill>
                        <a:effectLst/>
                        <a:latin typeface="+mj-lt"/>
                      </a:endParaRPr>
                    </a:p>
                  </a:txBody>
                  <a:tcPr marL="4381" marR="4381" marT="4381" marB="0" anchor="b">
                    <a:lnL>
                      <a:noFill/>
                    </a:lnL>
                    <a:lnR>
                      <a:noFill/>
                    </a:lnR>
                    <a:lnT>
                      <a:noFill/>
                    </a:lnT>
                    <a:lnB>
                      <a:noFill/>
                    </a:lnB>
                  </a:tcPr>
                </a:tc>
                <a:tc>
                  <a:txBody>
                    <a:bodyPr/>
                    <a:lstStyle/>
                    <a:p>
                      <a:pPr algn="l" fontAlgn="b"/>
                      <a:endParaRPr lang="en-US" sz="1250" b="0" i="0" u="none" strike="noStrike" dirty="0">
                        <a:solidFill>
                          <a:srgbClr val="000000"/>
                        </a:solidFill>
                        <a:effectLst/>
                        <a:latin typeface="+mj-lt"/>
                      </a:endParaRPr>
                    </a:p>
                  </a:txBody>
                  <a:tcPr marL="4381" marR="4381" marT="4381" marB="0" anchor="b">
                    <a:lnL>
                      <a:noFill/>
                    </a:lnL>
                    <a:lnR>
                      <a:noFill/>
                    </a:lnR>
                    <a:lnT>
                      <a:noFill/>
                    </a:lnT>
                    <a:lnB>
                      <a:noFill/>
                    </a:lnB>
                  </a:tcPr>
                </a:tc>
                <a:tc>
                  <a:txBody>
                    <a:bodyPr/>
                    <a:lstStyle/>
                    <a:p>
                      <a:pPr algn="l" fontAlgn="b"/>
                      <a:endParaRPr lang="en-US" sz="1250" b="0" i="0" u="none" strike="noStrike" dirty="0">
                        <a:solidFill>
                          <a:srgbClr val="000000"/>
                        </a:solidFill>
                        <a:effectLst/>
                        <a:latin typeface="+mj-lt"/>
                      </a:endParaRPr>
                    </a:p>
                  </a:txBody>
                  <a:tcPr marL="4381" marR="4381" marT="4381" marB="0" anchor="b">
                    <a:lnL>
                      <a:noFill/>
                    </a:lnL>
                    <a:lnR>
                      <a:noFill/>
                    </a:lnR>
                    <a:lnT>
                      <a:noFill/>
                    </a:lnT>
                    <a:lnB>
                      <a:noFill/>
                    </a:lnB>
                  </a:tcPr>
                </a:tc>
                <a:extLst>
                  <a:ext uri="{0D108BD9-81ED-4DB2-BD59-A6C34878D82A}">
                    <a16:rowId xmlns:a16="http://schemas.microsoft.com/office/drawing/2014/main" val="81586913"/>
                  </a:ext>
                </a:extLst>
              </a:tr>
              <a:tr h="189712">
                <a:tc>
                  <a:txBody>
                    <a:bodyPr/>
                    <a:lstStyle/>
                    <a:p>
                      <a:pPr algn="l" fontAlgn="b"/>
                      <a:r>
                        <a:rPr lang="en-US" sz="1250" b="0" i="0" u="none" strike="noStrike">
                          <a:solidFill>
                            <a:srgbClr val="000000"/>
                          </a:solidFill>
                          <a:effectLst/>
                          <a:latin typeface="+mj-lt"/>
                        </a:rPr>
                        <a:t>Universal Pre-K</a:t>
                      </a:r>
                    </a:p>
                  </a:txBody>
                  <a:tcPr marL="4381" marR="4381" marT="4381" marB="0" anchor="b">
                    <a:lnL>
                      <a:noFill/>
                    </a:lnL>
                    <a:lnR>
                      <a:noFill/>
                    </a:lnR>
                    <a:lnT>
                      <a:noFill/>
                    </a:lnT>
                    <a:lnB>
                      <a:noFill/>
                    </a:lnB>
                  </a:tcPr>
                </a:tc>
                <a:tc>
                  <a:txBody>
                    <a:bodyPr/>
                    <a:lstStyle/>
                    <a:p>
                      <a:pPr algn="r" fontAlgn="b"/>
                      <a:r>
                        <a:rPr lang="en-US" sz="1250" b="0" i="0" u="none" strike="noStrike">
                          <a:solidFill>
                            <a:srgbClr val="000000"/>
                          </a:solidFill>
                          <a:effectLst/>
                          <a:latin typeface="+mj-lt"/>
                        </a:rPr>
                        <a:t>        606,120 </a:t>
                      </a:r>
                    </a:p>
                  </a:txBody>
                  <a:tcPr marL="4381" marR="4381" marT="4381" marB="0" anchor="b">
                    <a:lnL>
                      <a:noFill/>
                    </a:lnL>
                    <a:lnR>
                      <a:noFill/>
                    </a:lnR>
                    <a:lnT>
                      <a:noFill/>
                    </a:lnT>
                    <a:lnB>
                      <a:noFill/>
                    </a:lnB>
                  </a:tcPr>
                </a:tc>
                <a:tc>
                  <a:txBody>
                    <a:bodyPr/>
                    <a:lstStyle/>
                    <a:p>
                      <a:pPr algn="r" fontAlgn="b"/>
                      <a:r>
                        <a:rPr lang="en-US" sz="1250" b="0" i="0" u="none" strike="noStrike">
                          <a:solidFill>
                            <a:srgbClr val="000000"/>
                          </a:solidFill>
                          <a:effectLst/>
                          <a:latin typeface="+mj-lt"/>
                        </a:rPr>
                        <a:t>606,120</a:t>
                      </a:r>
                    </a:p>
                  </a:txBody>
                  <a:tcPr marL="4381" marR="4381" marT="4381" marB="0" anchor="b">
                    <a:lnL>
                      <a:noFill/>
                    </a:lnL>
                    <a:lnR>
                      <a:noFill/>
                    </a:lnR>
                    <a:lnT>
                      <a:noFill/>
                    </a:lnT>
                    <a:lnB>
                      <a:noFill/>
                    </a:lnB>
                  </a:tcPr>
                </a:tc>
                <a:tc>
                  <a:txBody>
                    <a:bodyPr/>
                    <a:lstStyle/>
                    <a:p>
                      <a:pPr algn="r" fontAlgn="b"/>
                      <a:r>
                        <a:rPr lang="en-US" sz="1250" b="0" i="0" u="none" strike="noStrike" dirty="0">
                          <a:solidFill>
                            <a:srgbClr val="000000"/>
                          </a:solidFill>
                          <a:effectLst/>
                          <a:latin typeface="+mj-lt"/>
                        </a:rPr>
                        <a:t>0 </a:t>
                      </a:r>
                    </a:p>
                  </a:txBody>
                  <a:tcPr marL="4381" marR="4381" marT="4381" marB="0" anchor="b">
                    <a:lnL>
                      <a:noFill/>
                    </a:lnL>
                    <a:lnR>
                      <a:noFill/>
                    </a:lnR>
                    <a:lnT>
                      <a:noFill/>
                    </a:lnT>
                    <a:lnB>
                      <a:noFill/>
                    </a:lnB>
                  </a:tcPr>
                </a:tc>
                <a:tc>
                  <a:txBody>
                    <a:bodyPr/>
                    <a:lstStyle/>
                    <a:p>
                      <a:pPr algn="r" fontAlgn="b"/>
                      <a:r>
                        <a:rPr lang="en-US" sz="1250" b="0" i="0" u="none" strike="noStrike" dirty="0">
                          <a:solidFill>
                            <a:srgbClr val="000000"/>
                          </a:solidFill>
                          <a:effectLst/>
                          <a:latin typeface="+mj-lt"/>
                        </a:rPr>
                        <a:t>0.00%</a:t>
                      </a:r>
                    </a:p>
                  </a:txBody>
                  <a:tcPr marL="4381" marR="4381" marT="4381" marB="0" anchor="b">
                    <a:lnL>
                      <a:noFill/>
                    </a:lnL>
                    <a:lnR>
                      <a:noFill/>
                    </a:lnR>
                    <a:lnT>
                      <a:noFill/>
                    </a:lnT>
                    <a:lnB>
                      <a:noFill/>
                    </a:lnB>
                  </a:tcPr>
                </a:tc>
                <a:extLst>
                  <a:ext uri="{0D108BD9-81ED-4DB2-BD59-A6C34878D82A}">
                    <a16:rowId xmlns:a16="http://schemas.microsoft.com/office/drawing/2014/main" val="3370562423"/>
                  </a:ext>
                </a:extLst>
              </a:tr>
              <a:tr h="189712">
                <a:tc>
                  <a:txBody>
                    <a:bodyPr/>
                    <a:lstStyle/>
                    <a:p>
                      <a:pPr algn="l" fontAlgn="b"/>
                      <a:endParaRPr lang="en-US" sz="1250" b="0" i="0" u="none" strike="noStrike">
                        <a:solidFill>
                          <a:srgbClr val="000000"/>
                        </a:solidFill>
                        <a:effectLst/>
                        <a:latin typeface="+mj-lt"/>
                      </a:endParaRPr>
                    </a:p>
                  </a:txBody>
                  <a:tcPr marL="4381" marR="4381" marT="4381" marB="0" anchor="b">
                    <a:lnL>
                      <a:noFill/>
                    </a:lnL>
                    <a:lnR>
                      <a:noFill/>
                    </a:lnR>
                    <a:lnT>
                      <a:noFill/>
                    </a:lnT>
                    <a:lnB>
                      <a:noFill/>
                    </a:lnB>
                  </a:tcPr>
                </a:tc>
                <a:tc>
                  <a:txBody>
                    <a:bodyPr/>
                    <a:lstStyle/>
                    <a:p>
                      <a:pPr algn="l" fontAlgn="b"/>
                      <a:endParaRPr lang="en-US" sz="1250" b="0" i="0" u="none" strike="noStrike">
                        <a:solidFill>
                          <a:srgbClr val="000000"/>
                        </a:solidFill>
                        <a:effectLst/>
                        <a:latin typeface="+mj-lt"/>
                      </a:endParaRPr>
                    </a:p>
                  </a:txBody>
                  <a:tcPr marL="4381" marR="4381" marT="438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250" b="0" i="0" u="none" strike="noStrike">
                        <a:solidFill>
                          <a:srgbClr val="000000"/>
                        </a:solidFill>
                        <a:effectLst/>
                        <a:latin typeface="+mj-lt"/>
                      </a:endParaRPr>
                    </a:p>
                  </a:txBody>
                  <a:tcPr marL="4381" marR="4381" marT="438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250" b="0" i="0" u="none" strike="noStrike">
                        <a:solidFill>
                          <a:srgbClr val="000000"/>
                        </a:solidFill>
                        <a:effectLst/>
                        <a:latin typeface="+mj-lt"/>
                      </a:endParaRPr>
                    </a:p>
                  </a:txBody>
                  <a:tcPr marL="4381" marR="4381" marT="438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250" b="0" i="0" u="none" strike="noStrike" dirty="0">
                        <a:solidFill>
                          <a:srgbClr val="000000"/>
                        </a:solidFill>
                        <a:effectLst/>
                        <a:latin typeface="+mj-lt"/>
                      </a:endParaRPr>
                    </a:p>
                  </a:txBody>
                  <a:tcPr marL="4381" marR="4381" marT="4381"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57253588"/>
                  </a:ext>
                </a:extLst>
              </a:tr>
              <a:tr h="189712">
                <a:tc>
                  <a:txBody>
                    <a:bodyPr/>
                    <a:lstStyle/>
                    <a:p>
                      <a:pPr algn="l" fontAlgn="b"/>
                      <a:r>
                        <a:rPr lang="en-US" sz="1250" b="0" i="0" u="none" strike="noStrike" dirty="0">
                          <a:solidFill>
                            <a:srgbClr val="000000"/>
                          </a:solidFill>
                          <a:effectLst/>
                          <a:latin typeface="+mj-lt"/>
                        </a:rPr>
                        <a:t>TOTAL STATE AID w/ Pre-K</a:t>
                      </a:r>
                    </a:p>
                  </a:txBody>
                  <a:tcPr marL="4381" marR="4381" marT="4381" marB="0" anchor="b">
                    <a:lnL>
                      <a:noFill/>
                    </a:lnL>
                    <a:lnR>
                      <a:noFill/>
                    </a:lnR>
                    <a:lnT>
                      <a:noFill/>
                    </a:lnT>
                    <a:lnB>
                      <a:noFill/>
                    </a:lnB>
                  </a:tcPr>
                </a:tc>
                <a:tc>
                  <a:txBody>
                    <a:bodyPr/>
                    <a:lstStyle/>
                    <a:p>
                      <a:pPr algn="r" fontAlgn="b"/>
                      <a:r>
                        <a:rPr lang="en-US" sz="1250" b="0" i="0" u="none" strike="noStrike">
                          <a:solidFill>
                            <a:srgbClr val="000000"/>
                          </a:solidFill>
                          <a:effectLst/>
                          <a:latin typeface="+mj-lt"/>
                        </a:rPr>
                        <a:t>69,186,134</a:t>
                      </a:r>
                    </a:p>
                  </a:txBody>
                  <a:tcPr marL="4381" marR="4381" marT="4381"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US" sz="1250" b="0" i="0" u="none" strike="noStrike">
                          <a:solidFill>
                            <a:srgbClr val="000000"/>
                          </a:solidFill>
                          <a:effectLst/>
                          <a:latin typeface="+mj-lt"/>
                        </a:rPr>
                        <a:t>71,300,501</a:t>
                      </a:r>
                    </a:p>
                  </a:txBody>
                  <a:tcPr marL="4381" marR="4381" marT="4381"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US" sz="1250" b="0" i="0" u="none" strike="noStrike">
                          <a:solidFill>
                            <a:srgbClr val="000000"/>
                          </a:solidFill>
                          <a:effectLst/>
                          <a:latin typeface="+mj-lt"/>
                        </a:rPr>
                        <a:t>2,114,367 </a:t>
                      </a:r>
                    </a:p>
                  </a:txBody>
                  <a:tcPr marL="4381" marR="4381" marT="4381"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US" sz="1250" b="0" i="0" u="none" strike="noStrike" dirty="0">
                          <a:solidFill>
                            <a:srgbClr val="000000"/>
                          </a:solidFill>
                          <a:effectLst/>
                          <a:latin typeface="+mj-lt"/>
                        </a:rPr>
                        <a:t>3.06%</a:t>
                      </a:r>
                    </a:p>
                  </a:txBody>
                  <a:tcPr marL="4381" marR="4381" marT="4381"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2020809388"/>
                  </a:ext>
                </a:extLst>
              </a:tr>
            </a:tbl>
          </a:graphicData>
        </a:graphic>
      </p:graphicFrame>
    </p:spTree>
    <p:extLst>
      <p:ext uri="{BB962C8B-B14F-4D97-AF65-F5344CB8AC3E}">
        <p14:creationId xmlns:p14="http://schemas.microsoft.com/office/powerpoint/2010/main" val="26591000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743712"/>
          </a:xfrm>
        </p:spPr>
        <p:txBody>
          <a:bodyPr>
            <a:normAutofit/>
          </a:bodyPr>
          <a:lstStyle/>
          <a:p>
            <a:pPr algn="ctr"/>
            <a:r>
              <a:rPr lang="en-US" sz="4000" b="1" dirty="0" smtClean="0">
                <a:solidFill>
                  <a:schemeClr val="accent1">
                    <a:lumMod val="75000"/>
                  </a:schemeClr>
                </a:solidFill>
              </a:rPr>
              <a:t>State Aid Implications </a:t>
            </a:r>
            <a:r>
              <a:rPr lang="en-US" sz="4000" b="1" dirty="0">
                <a:solidFill>
                  <a:schemeClr val="accent1">
                    <a:lumMod val="75000"/>
                  </a:schemeClr>
                </a:solidFill>
              </a:rPr>
              <a:t>for NSCSD</a:t>
            </a:r>
          </a:p>
        </p:txBody>
      </p:sp>
      <p:sp>
        <p:nvSpPr>
          <p:cNvPr id="4" name="Content Placeholder 3"/>
          <p:cNvSpPr>
            <a:spLocks noGrp="1"/>
          </p:cNvSpPr>
          <p:nvPr>
            <p:ph idx="1"/>
          </p:nvPr>
        </p:nvSpPr>
        <p:spPr>
          <a:xfrm>
            <a:off x="457200" y="1981200"/>
            <a:ext cx="8458200" cy="4375150"/>
          </a:xfrm>
        </p:spPr>
        <p:txBody>
          <a:bodyPr>
            <a:normAutofit/>
          </a:bodyPr>
          <a:lstStyle/>
          <a:p>
            <a:pPr>
              <a:spcAft>
                <a:spcPts val="600"/>
              </a:spcAft>
            </a:pPr>
            <a:r>
              <a:rPr lang="en-US" sz="2000" dirty="0" smtClean="0">
                <a:latin typeface="+mj-lt"/>
              </a:rPr>
              <a:t>Foundation Aid continues to be an issue.  The final State Aid has NO INCREASE in Foundation Aid. </a:t>
            </a:r>
          </a:p>
          <a:p>
            <a:pPr>
              <a:spcAft>
                <a:spcPts val="600"/>
              </a:spcAft>
            </a:pPr>
            <a:r>
              <a:rPr lang="en-US" sz="2000" dirty="0" smtClean="0">
                <a:latin typeface="+mj-lt"/>
              </a:rPr>
              <a:t>We anticipated the drop off in building aid consistent with final debt payments made on older capital project debt. This timing is perfect as we begin the renovation of KWS Bear and complete roof projects over the next few years that will result in new debt.  </a:t>
            </a:r>
          </a:p>
          <a:p>
            <a:pPr>
              <a:spcAft>
                <a:spcPts val="600"/>
              </a:spcAft>
            </a:pPr>
            <a:r>
              <a:rPr lang="en-US" sz="2000" dirty="0">
                <a:latin typeface="+mj-lt"/>
              </a:rPr>
              <a:t>Our total projected </a:t>
            </a:r>
            <a:r>
              <a:rPr lang="en-US" sz="2000" dirty="0" smtClean="0">
                <a:latin typeface="+mj-lt"/>
              </a:rPr>
              <a:t>State Aid </a:t>
            </a:r>
            <a:r>
              <a:rPr lang="en-US" sz="2000" dirty="0">
                <a:latin typeface="+mj-lt"/>
              </a:rPr>
              <a:t>increase under the </a:t>
            </a:r>
            <a:r>
              <a:rPr lang="en-US" sz="2000" dirty="0" smtClean="0">
                <a:latin typeface="+mj-lt"/>
              </a:rPr>
              <a:t>final budget proposal </a:t>
            </a:r>
            <a:r>
              <a:rPr lang="en-US" sz="2000" dirty="0">
                <a:latin typeface="+mj-lt"/>
              </a:rPr>
              <a:t>is </a:t>
            </a:r>
            <a:r>
              <a:rPr lang="en-US" sz="2000" dirty="0" smtClean="0">
                <a:latin typeface="+mj-lt"/>
              </a:rPr>
              <a:t>3.06% </a:t>
            </a:r>
            <a:r>
              <a:rPr lang="en-US" sz="2000" dirty="0">
                <a:latin typeface="+mj-lt"/>
              </a:rPr>
              <a:t>or </a:t>
            </a:r>
            <a:r>
              <a:rPr lang="en-US" sz="2000" dirty="0" smtClean="0">
                <a:latin typeface="+mj-lt"/>
              </a:rPr>
              <a:t>$2.1 </a:t>
            </a:r>
            <a:r>
              <a:rPr lang="en-US" sz="2000" dirty="0">
                <a:latin typeface="+mj-lt"/>
              </a:rPr>
              <a:t>million.  This </a:t>
            </a:r>
            <a:r>
              <a:rPr lang="en-US" sz="2000" dirty="0" smtClean="0">
                <a:latin typeface="+mj-lt"/>
              </a:rPr>
              <a:t>is all due to expense-driven aides resulting from increased spending by the District in Special Education, Transportation and BOCES. </a:t>
            </a:r>
          </a:p>
        </p:txBody>
      </p:sp>
      <p:sp>
        <p:nvSpPr>
          <p:cNvPr id="3" name="Slide Number Placeholder 2"/>
          <p:cNvSpPr>
            <a:spLocks noGrp="1"/>
          </p:cNvSpPr>
          <p:nvPr>
            <p:ph type="sldNum" sz="quarter" idx="12"/>
          </p:nvPr>
        </p:nvSpPr>
        <p:spPr/>
        <p:txBody>
          <a:bodyPr/>
          <a:lstStyle/>
          <a:p>
            <a:fld id="{694BCFE7-4AFA-457E-9B3C-1E0D36885875}" type="slidenum">
              <a:rPr lang="en-US" smtClean="0"/>
              <a:t>11</a:t>
            </a:fld>
            <a:endParaRPr lang="en-US" dirty="0"/>
          </a:p>
        </p:txBody>
      </p:sp>
    </p:spTree>
    <p:extLst>
      <p:ext uri="{BB962C8B-B14F-4D97-AF65-F5344CB8AC3E}">
        <p14:creationId xmlns:p14="http://schemas.microsoft.com/office/powerpoint/2010/main" val="31123663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838200"/>
          </a:xfrm>
        </p:spPr>
        <p:txBody>
          <a:bodyPr>
            <a:normAutofit fontScale="90000"/>
          </a:bodyPr>
          <a:lstStyle/>
          <a:p>
            <a:pPr algn="ctr"/>
            <a:r>
              <a:rPr lang="en-US" sz="4400" b="1" dirty="0" smtClean="0">
                <a:solidFill>
                  <a:schemeClr val="accent1">
                    <a:lumMod val="75000"/>
                  </a:schemeClr>
                </a:solidFill>
              </a:rPr>
              <a:t>Foundation Aid</a:t>
            </a:r>
            <a:br>
              <a:rPr lang="en-US" sz="4400" b="1" dirty="0" smtClean="0">
                <a:solidFill>
                  <a:schemeClr val="accent1">
                    <a:lumMod val="75000"/>
                  </a:schemeClr>
                </a:solidFill>
              </a:rPr>
            </a:br>
            <a:r>
              <a:rPr lang="en-US" sz="3100" b="1" dirty="0" smtClean="0">
                <a:solidFill>
                  <a:schemeClr val="accent1">
                    <a:lumMod val="75000"/>
                  </a:schemeClr>
                </a:solidFill>
              </a:rPr>
              <a:t>Funding Shortfall</a:t>
            </a:r>
            <a:endParaRPr lang="en-US" sz="3100" b="1" dirty="0">
              <a:solidFill>
                <a:schemeClr val="accent1">
                  <a:lumMod val="75000"/>
                </a:schemeClr>
              </a:solidFill>
            </a:endParaRPr>
          </a:p>
        </p:txBody>
      </p:sp>
      <p:sp>
        <p:nvSpPr>
          <p:cNvPr id="3" name="Content Placeholder 2"/>
          <p:cNvSpPr>
            <a:spLocks noGrp="1"/>
          </p:cNvSpPr>
          <p:nvPr>
            <p:ph idx="1"/>
          </p:nvPr>
        </p:nvSpPr>
        <p:spPr>
          <a:xfrm>
            <a:off x="381000" y="1828800"/>
            <a:ext cx="8458200" cy="4492262"/>
          </a:xfrm>
        </p:spPr>
        <p:txBody>
          <a:bodyPr>
            <a:noAutofit/>
          </a:bodyPr>
          <a:lstStyle/>
          <a:p>
            <a:pPr>
              <a:spcAft>
                <a:spcPts val="1200"/>
              </a:spcAft>
            </a:pPr>
            <a:r>
              <a:rPr lang="en-US" sz="2200" dirty="0" smtClean="0">
                <a:latin typeface="+mj-lt"/>
              </a:rPr>
              <a:t>NYS has not fully funded Foundation Aid in accordance with the </a:t>
            </a:r>
            <a:r>
              <a:rPr lang="en-US" sz="2200" dirty="0">
                <a:latin typeface="+mj-lt"/>
              </a:rPr>
              <a:t>Laws of </a:t>
            </a:r>
            <a:r>
              <a:rPr lang="en-US" sz="2200" dirty="0" smtClean="0">
                <a:latin typeface="+mj-lt"/>
              </a:rPr>
              <a:t>2007 which required distribution of </a:t>
            </a:r>
            <a:r>
              <a:rPr lang="en-US" sz="2200" dirty="0">
                <a:latin typeface="+mj-lt"/>
              </a:rPr>
              <a:t>funds to school districts based on the cost of providing </a:t>
            </a:r>
            <a:r>
              <a:rPr lang="en-US" sz="2200" dirty="0" smtClean="0">
                <a:latin typeface="+mj-lt"/>
              </a:rPr>
              <a:t>a sound basic education </a:t>
            </a:r>
            <a:r>
              <a:rPr lang="en-US" sz="2200" dirty="0">
                <a:latin typeface="+mj-lt"/>
              </a:rPr>
              <a:t>and adjusted to reflect regional costs</a:t>
            </a:r>
            <a:r>
              <a:rPr lang="en-US" sz="2200" dirty="0" smtClean="0">
                <a:latin typeface="+mj-lt"/>
              </a:rPr>
              <a:t>.</a:t>
            </a:r>
          </a:p>
          <a:p>
            <a:pPr>
              <a:spcAft>
                <a:spcPts val="1200"/>
              </a:spcAft>
            </a:pPr>
            <a:r>
              <a:rPr lang="en-US" sz="2200" dirty="0">
                <a:latin typeface="+mj-lt"/>
              </a:rPr>
              <a:t>NSCSD will receive $13.1 million less in 2020-21 than the full phase in level. Since 2007-08 we have received $178 million less in Foundation Aid than contemplated by the legislated formula.    </a:t>
            </a:r>
          </a:p>
          <a:p>
            <a:pPr>
              <a:spcAft>
                <a:spcPts val="1200"/>
              </a:spcAft>
            </a:pPr>
            <a:r>
              <a:rPr lang="en-US" sz="2200" dirty="0" smtClean="0">
                <a:latin typeface="+mj-lt"/>
              </a:rPr>
              <a:t>The </a:t>
            </a:r>
            <a:r>
              <a:rPr lang="en-US" sz="2200" dirty="0" smtClean="0">
                <a:latin typeface="+mj-lt"/>
              </a:rPr>
              <a:t>distribution of Foundation Aid to schools across the state is inequitable.  School Districts with significantly higher wealth ratios receive a higher % of their Foundation Aid than NSCSD.  We receive only 78% of the aid we are supposed to receive.  </a:t>
            </a:r>
          </a:p>
          <a:p>
            <a:pPr>
              <a:spcAft>
                <a:spcPts val="1200"/>
              </a:spcAft>
            </a:pPr>
            <a:endParaRPr lang="en-US" sz="2200" dirty="0" smtClean="0">
              <a:latin typeface="+mj-lt"/>
            </a:endParaRPr>
          </a:p>
        </p:txBody>
      </p:sp>
      <p:sp>
        <p:nvSpPr>
          <p:cNvPr id="4" name="Slide Number Placeholder 3"/>
          <p:cNvSpPr>
            <a:spLocks noGrp="1"/>
          </p:cNvSpPr>
          <p:nvPr>
            <p:ph type="sldNum" sz="quarter" idx="12"/>
          </p:nvPr>
        </p:nvSpPr>
        <p:spPr/>
        <p:txBody>
          <a:bodyPr/>
          <a:lstStyle/>
          <a:p>
            <a:fld id="{694BCFE7-4AFA-457E-9B3C-1E0D36885875}" type="slidenum">
              <a:rPr lang="en-US" smtClean="0"/>
              <a:t>12</a:t>
            </a:fld>
            <a:endParaRPr lang="en-US" dirty="0"/>
          </a:p>
        </p:txBody>
      </p:sp>
    </p:spTree>
    <p:extLst>
      <p:ext uri="{BB962C8B-B14F-4D97-AF65-F5344CB8AC3E}">
        <p14:creationId xmlns:p14="http://schemas.microsoft.com/office/powerpoint/2010/main" val="42650938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94BCFE7-4AFA-457E-9B3C-1E0D36885875}" type="slidenum">
              <a:rPr lang="en-US" smtClean="0"/>
              <a:t>13</a:t>
            </a:fld>
            <a:endParaRPr lang="en-US" dirty="0"/>
          </a:p>
        </p:txBody>
      </p:sp>
      <p:pic>
        <p:nvPicPr>
          <p:cNvPr id="5" name="Picture 4"/>
          <p:cNvPicPr>
            <a:picLocks noChangeAspect="1"/>
          </p:cNvPicPr>
          <p:nvPr/>
        </p:nvPicPr>
        <p:blipFill>
          <a:blip r:embed="rId2"/>
          <a:stretch>
            <a:fillRect/>
          </a:stretch>
        </p:blipFill>
        <p:spPr>
          <a:xfrm>
            <a:off x="4230028" y="0"/>
            <a:ext cx="4913972" cy="6858000"/>
          </a:xfrm>
          <a:prstGeom prst="rect">
            <a:avLst/>
          </a:prstGeom>
        </p:spPr>
      </p:pic>
      <p:pic>
        <p:nvPicPr>
          <p:cNvPr id="6" name="Picture 5"/>
          <p:cNvPicPr>
            <a:picLocks noChangeAspect="1"/>
          </p:cNvPicPr>
          <p:nvPr/>
        </p:nvPicPr>
        <p:blipFill>
          <a:blip r:embed="rId3"/>
          <a:stretch>
            <a:fillRect/>
          </a:stretch>
        </p:blipFill>
        <p:spPr>
          <a:xfrm>
            <a:off x="0" y="0"/>
            <a:ext cx="4664762" cy="6863576"/>
          </a:xfrm>
          <a:prstGeom prst="rect">
            <a:avLst/>
          </a:prstGeom>
        </p:spPr>
      </p:pic>
    </p:spTree>
    <p:extLst>
      <p:ext uri="{BB962C8B-B14F-4D97-AF65-F5344CB8AC3E}">
        <p14:creationId xmlns:p14="http://schemas.microsoft.com/office/powerpoint/2010/main" val="18786167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81000" y="857536"/>
            <a:ext cx="8229600" cy="890042"/>
          </a:xfrm>
        </p:spPr>
        <p:txBody>
          <a:bodyPr>
            <a:noAutofit/>
          </a:bodyPr>
          <a:lstStyle/>
          <a:p>
            <a:pPr algn="ctr">
              <a:lnSpc>
                <a:spcPts val="3600"/>
              </a:lnSpc>
            </a:pPr>
            <a:r>
              <a:rPr lang="en-US" sz="4000" b="1" dirty="0">
                <a:solidFill>
                  <a:schemeClr val="accent1">
                    <a:lumMod val="75000"/>
                  </a:schemeClr>
                </a:solidFill>
              </a:rPr>
              <a:t>Tax Cap Calculation</a:t>
            </a:r>
            <a:br>
              <a:rPr lang="en-US" sz="4000" b="1" dirty="0">
                <a:solidFill>
                  <a:schemeClr val="accent1">
                    <a:lumMod val="75000"/>
                  </a:schemeClr>
                </a:solidFill>
              </a:rPr>
            </a:br>
            <a:endParaRPr lang="en-US" sz="2800" b="1" dirty="0">
              <a:solidFill>
                <a:schemeClr val="accent1">
                  <a:lumMod val="75000"/>
                </a:schemeClr>
              </a:solidFill>
            </a:endParaRPr>
          </a:p>
        </p:txBody>
      </p:sp>
      <p:sp>
        <p:nvSpPr>
          <p:cNvPr id="3075" name="Rectangle 3"/>
          <p:cNvSpPr>
            <a:spLocks noGrp="1" noChangeArrowheads="1"/>
          </p:cNvSpPr>
          <p:nvPr>
            <p:ph idx="1"/>
          </p:nvPr>
        </p:nvSpPr>
        <p:spPr>
          <a:xfrm>
            <a:off x="609600" y="1747578"/>
            <a:ext cx="8229600" cy="4973898"/>
          </a:xfrm>
        </p:spPr>
        <p:txBody>
          <a:bodyPr>
            <a:normAutofit fontScale="92500" lnSpcReduction="10000"/>
          </a:bodyPr>
          <a:lstStyle/>
          <a:p>
            <a:pPr eaLnBrk="1" hangingPunct="1">
              <a:buFontTx/>
              <a:buNone/>
              <a:defRPr/>
            </a:pPr>
            <a:r>
              <a:rPr lang="en-US" sz="1800" b="1" dirty="0" smtClean="0">
                <a:latin typeface="+mj-lt"/>
              </a:rPr>
              <a:t>Tax Levy 2019-2020:	 			                  $90,209,332</a:t>
            </a:r>
          </a:p>
          <a:p>
            <a:pPr eaLnBrk="1" hangingPunct="1">
              <a:buFontTx/>
              <a:buNone/>
              <a:defRPr/>
            </a:pPr>
            <a:r>
              <a:rPr lang="en-US" sz="1800" dirty="0" smtClean="0">
                <a:latin typeface="+mj-lt"/>
              </a:rPr>
              <a:t>Tax Base Growth Factor:			                 </a:t>
            </a:r>
            <a:r>
              <a:rPr lang="en-US" sz="1800" u="sng" dirty="0" smtClean="0">
                <a:latin typeface="+mj-lt"/>
              </a:rPr>
              <a:t>        x 1.0073</a:t>
            </a:r>
            <a:r>
              <a:rPr lang="en-US" sz="1800" dirty="0" smtClean="0">
                <a:latin typeface="+mj-lt"/>
              </a:rPr>
              <a:t>   </a:t>
            </a:r>
            <a:r>
              <a:rPr lang="en-US" sz="1800" u="sng" dirty="0" smtClean="0">
                <a:latin typeface="+mj-lt"/>
              </a:rPr>
              <a:t> </a:t>
            </a:r>
          </a:p>
          <a:p>
            <a:pPr eaLnBrk="1" hangingPunct="1">
              <a:buFontTx/>
              <a:buNone/>
              <a:defRPr/>
            </a:pPr>
            <a:r>
              <a:rPr lang="en-US" sz="1800" dirty="0" smtClean="0">
                <a:latin typeface="+mj-lt"/>
              </a:rPr>
              <a:t>					 	                    90,867,860	</a:t>
            </a:r>
            <a:endParaRPr lang="en-US" sz="1800" dirty="0">
              <a:latin typeface="+mj-lt"/>
            </a:endParaRPr>
          </a:p>
          <a:p>
            <a:pPr eaLnBrk="1" hangingPunct="1">
              <a:buFontTx/>
              <a:buNone/>
              <a:defRPr/>
            </a:pPr>
            <a:r>
              <a:rPr lang="en-US" sz="1800" dirty="0" smtClean="0">
                <a:latin typeface="+mj-lt"/>
              </a:rPr>
              <a:t>PILOT Revenue for 2019-2020:			          	        379,161</a:t>
            </a:r>
          </a:p>
          <a:p>
            <a:pPr eaLnBrk="1" hangingPunct="1">
              <a:buFontTx/>
              <a:buNone/>
              <a:defRPr/>
            </a:pPr>
            <a:r>
              <a:rPr lang="en-US" sz="1800" dirty="0" smtClean="0">
                <a:latin typeface="+mj-lt"/>
              </a:rPr>
              <a:t>Tax Levy for Capital for 2019-2020:</a:t>
            </a:r>
            <a:r>
              <a:rPr lang="en-US" sz="1800" dirty="0">
                <a:latin typeface="+mj-lt"/>
              </a:rPr>
              <a:t>	</a:t>
            </a:r>
            <a:r>
              <a:rPr lang="en-US" sz="1800" dirty="0" smtClean="0">
                <a:latin typeface="+mj-lt"/>
              </a:rPr>
              <a:t>	                     </a:t>
            </a:r>
            <a:r>
              <a:rPr lang="en-US" sz="1800" u="sng" dirty="0" smtClean="0">
                <a:latin typeface="+mj-lt"/>
              </a:rPr>
              <a:t>(2,311,997)</a:t>
            </a:r>
            <a:r>
              <a:rPr lang="en-US" sz="1800" dirty="0" smtClean="0">
                <a:latin typeface="+mj-lt"/>
              </a:rPr>
              <a:t>						                     88,935,024</a:t>
            </a:r>
            <a:endParaRPr lang="en-US" sz="1800" dirty="0">
              <a:latin typeface="+mj-lt"/>
            </a:endParaRPr>
          </a:p>
          <a:p>
            <a:pPr eaLnBrk="1" hangingPunct="1">
              <a:buFontTx/>
              <a:buNone/>
              <a:defRPr/>
            </a:pPr>
            <a:r>
              <a:rPr lang="en-US" sz="1800" dirty="0" smtClean="0">
                <a:latin typeface="+mj-lt"/>
              </a:rPr>
              <a:t>Allowable Levy Growth Factor:		    	                      </a:t>
            </a:r>
            <a:r>
              <a:rPr lang="en-US" sz="1800" u="sng" dirty="0" smtClean="0">
                <a:latin typeface="+mj-lt"/>
              </a:rPr>
              <a:t>    x 1.0180  </a:t>
            </a:r>
            <a:r>
              <a:rPr lang="en-US" sz="1800" dirty="0" smtClean="0">
                <a:latin typeface="+mj-lt"/>
              </a:rPr>
              <a:t> </a:t>
            </a:r>
            <a:endParaRPr lang="en-US" sz="1800" dirty="0">
              <a:latin typeface="+mj-lt"/>
            </a:endParaRPr>
          </a:p>
          <a:p>
            <a:pPr eaLnBrk="1" hangingPunct="1">
              <a:buFontTx/>
              <a:buNone/>
              <a:defRPr/>
            </a:pPr>
            <a:r>
              <a:rPr lang="en-US" sz="1800" dirty="0">
                <a:latin typeface="+mj-lt"/>
              </a:rPr>
              <a:t>	</a:t>
            </a:r>
            <a:r>
              <a:rPr lang="en-US" sz="1800" dirty="0" smtClean="0">
                <a:latin typeface="+mj-lt"/>
              </a:rPr>
              <a:t>				 	                     90,544,748</a:t>
            </a:r>
          </a:p>
          <a:p>
            <a:pPr eaLnBrk="1" hangingPunct="1">
              <a:buFontTx/>
              <a:buNone/>
              <a:defRPr/>
            </a:pPr>
            <a:r>
              <a:rPr lang="en-US" sz="1800" dirty="0" smtClean="0">
                <a:latin typeface="+mj-lt"/>
              </a:rPr>
              <a:t>Estimated PILOT Revenue for 2020-2021:	                                           (424,408)</a:t>
            </a:r>
          </a:p>
          <a:p>
            <a:pPr eaLnBrk="1" hangingPunct="1">
              <a:buFontTx/>
              <a:buNone/>
              <a:defRPr/>
            </a:pPr>
            <a:r>
              <a:rPr lang="en-US" sz="1800" dirty="0" smtClean="0">
                <a:latin typeface="+mj-lt"/>
              </a:rPr>
              <a:t>Tax Levy for Capital for 2020-2021:                                                      2,442,615</a:t>
            </a:r>
          </a:p>
          <a:p>
            <a:pPr eaLnBrk="1" hangingPunct="1">
              <a:buFontTx/>
              <a:buNone/>
              <a:defRPr/>
            </a:pPr>
            <a:r>
              <a:rPr lang="en-US" sz="1800" dirty="0" smtClean="0">
                <a:latin typeface="+mj-lt"/>
              </a:rPr>
              <a:t>Other Exclusions (ERS &amp; TRS &gt; 2%):                                                                     0</a:t>
            </a:r>
          </a:p>
          <a:p>
            <a:pPr eaLnBrk="1" hangingPunct="1">
              <a:buFontTx/>
              <a:buNone/>
              <a:defRPr/>
            </a:pPr>
            <a:r>
              <a:rPr lang="en-US" sz="1800" dirty="0" smtClean="0">
                <a:latin typeface="+mj-lt"/>
              </a:rPr>
              <a:t>Available Carryover:			 	                        </a:t>
            </a:r>
            <a:r>
              <a:rPr lang="en-US" sz="1800" u="sng" dirty="0" smtClean="0">
                <a:latin typeface="+mj-lt"/>
              </a:rPr>
              <a:t>              0            </a:t>
            </a:r>
            <a:endParaRPr lang="en-US" sz="1800" dirty="0">
              <a:latin typeface="+mj-lt"/>
            </a:endParaRPr>
          </a:p>
          <a:p>
            <a:pPr eaLnBrk="1" hangingPunct="1">
              <a:buFontTx/>
              <a:buNone/>
              <a:defRPr/>
            </a:pPr>
            <a:r>
              <a:rPr lang="en-US" sz="1800" dirty="0" smtClean="0">
                <a:latin typeface="+mj-lt"/>
              </a:rPr>
              <a:t>Tax Levy Limit Plus Exclusions:	                  	                                     </a:t>
            </a:r>
            <a:r>
              <a:rPr lang="en-US" sz="1800" u="sng" dirty="0" smtClean="0">
                <a:latin typeface="+mj-lt"/>
              </a:rPr>
              <a:t>$92,544,955</a:t>
            </a:r>
          </a:p>
          <a:p>
            <a:pPr eaLnBrk="1" hangingPunct="1">
              <a:buFontTx/>
              <a:buNone/>
              <a:defRPr/>
            </a:pPr>
            <a:r>
              <a:rPr lang="en-US" sz="1800" b="1" dirty="0" smtClean="0">
                <a:latin typeface="+mj-lt"/>
              </a:rPr>
              <a:t>Tax Levy Limit Increase:			                </a:t>
            </a:r>
            <a:r>
              <a:rPr lang="en-US" sz="1800" b="1" u="dbl" dirty="0" smtClean="0">
                <a:latin typeface="+mj-lt"/>
              </a:rPr>
              <a:t>$     2,335,623</a:t>
            </a:r>
            <a:r>
              <a:rPr lang="en-US" sz="1800" dirty="0" smtClean="0">
                <a:latin typeface="+mj-lt"/>
              </a:rPr>
              <a:t> </a:t>
            </a:r>
            <a:r>
              <a:rPr lang="en-US" sz="1800" b="1" dirty="0" smtClean="0">
                <a:latin typeface="+mj-lt"/>
              </a:rPr>
              <a:t>(2.59%)</a:t>
            </a:r>
          </a:p>
          <a:p>
            <a:pPr eaLnBrk="1" hangingPunct="1">
              <a:spcBef>
                <a:spcPct val="0"/>
              </a:spcBef>
              <a:buFontTx/>
              <a:buNone/>
              <a:defRPr/>
            </a:pPr>
            <a:endParaRPr lang="en-US" sz="1800" b="1" dirty="0" smtClean="0">
              <a:latin typeface="+mj-lt"/>
            </a:endParaRPr>
          </a:p>
          <a:p>
            <a:pPr eaLnBrk="1" hangingPunct="1">
              <a:spcBef>
                <a:spcPct val="0"/>
              </a:spcBef>
              <a:buFontTx/>
              <a:buNone/>
              <a:defRPr/>
            </a:pPr>
            <a:endParaRPr lang="en-US" sz="1800" b="1" dirty="0" smtClean="0">
              <a:latin typeface="+mj-lt"/>
            </a:endParaRPr>
          </a:p>
          <a:p>
            <a:pPr eaLnBrk="1" hangingPunct="1">
              <a:buFontTx/>
              <a:buNone/>
              <a:defRPr/>
            </a:pPr>
            <a:r>
              <a:rPr lang="en-US" sz="1800" b="1" dirty="0" smtClean="0">
                <a:latin typeface="+mj-lt"/>
              </a:rPr>
              <a:t>Estimated tax levy increase on a home of $100,000 BEFORE STAR is $61</a:t>
            </a:r>
            <a:r>
              <a:rPr lang="en-US" sz="2000" b="1" dirty="0" smtClean="0">
                <a:latin typeface="+mj-lt"/>
              </a:rPr>
              <a:t> </a:t>
            </a:r>
          </a:p>
        </p:txBody>
      </p:sp>
      <p:sp>
        <p:nvSpPr>
          <p:cNvPr id="2" name="Slide Number Placeholder 1"/>
          <p:cNvSpPr>
            <a:spLocks noGrp="1"/>
          </p:cNvSpPr>
          <p:nvPr>
            <p:ph type="sldNum" sz="quarter" idx="12"/>
          </p:nvPr>
        </p:nvSpPr>
        <p:spPr/>
        <p:txBody>
          <a:bodyPr/>
          <a:lstStyle/>
          <a:p>
            <a:fld id="{694BCFE7-4AFA-457E-9B3C-1E0D36885875}" type="slidenum">
              <a:rPr lang="en-US" smtClean="0"/>
              <a:t>14</a:t>
            </a:fld>
            <a:endParaRPr lang="en-US" dirty="0"/>
          </a:p>
        </p:txBody>
      </p:sp>
    </p:spTree>
    <p:extLst>
      <p:ext uri="{BB962C8B-B14F-4D97-AF65-F5344CB8AC3E}">
        <p14:creationId xmlns:p14="http://schemas.microsoft.com/office/powerpoint/2010/main" val="10940022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 Box 4"/>
          <p:cNvSpPr txBox="1">
            <a:spLocks noChangeArrowheads="1"/>
          </p:cNvSpPr>
          <p:nvPr/>
        </p:nvSpPr>
        <p:spPr bwMode="auto">
          <a:xfrm>
            <a:off x="1186230" y="782909"/>
            <a:ext cx="6743700"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800" b="1">
                <a:solidFill>
                  <a:schemeClr val="tx1"/>
                </a:solidFill>
                <a:latin typeface="Tahoma" pitchFamily="34" charset="0"/>
              </a:defRPr>
            </a:lvl1pPr>
            <a:lvl2pPr marL="742950" indent="-285750">
              <a:defRPr sz="3800" b="1">
                <a:solidFill>
                  <a:schemeClr val="tx1"/>
                </a:solidFill>
                <a:latin typeface="Tahoma" pitchFamily="34" charset="0"/>
              </a:defRPr>
            </a:lvl2pPr>
            <a:lvl3pPr marL="1143000" indent="-228600">
              <a:defRPr sz="3800" b="1">
                <a:solidFill>
                  <a:schemeClr val="tx1"/>
                </a:solidFill>
                <a:latin typeface="Tahoma" pitchFamily="34" charset="0"/>
              </a:defRPr>
            </a:lvl3pPr>
            <a:lvl4pPr marL="1600200" indent="-228600">
              <a:defRPr sz="3800" b="1">
                <a:solidFill>
                  <a:schemeClr val="tx1"/>
                </a:solidFill>
                <a:latin typeface="Tahoma" pitchFamily="34" charset="0"/>
              </a:defRPr>
            </a:lvl4pPr>
            <a:lvl5pPr marL="2057400" indent="-228600">
              <a:defRPr sz="3800" b="1">
                <a:solidFill>
                  <a:schemeClr val="tx1"/>
                </a:solidFill>
                <a:latin typeface="Tahoma" pitchFamily="34" charset="0"/>
              </a:defRPr>
            </a:lvl5pPr>
            <a:lvl6pPr marL="2514600" indent="-228600" eaLnBrk="0" fontAlgn="base" hangingPunct="0">
              <a:spcBef>
                <a:spcPct val="0"/>
              </a:spcBef>
              <a:spcAft>
                <a:spcPct val="0"/>
              </a:spcAft>
              <a:defRPr sz="3800" b="1">
                <a:solidFill>
                  <a:schemeClr val="tx1"/>
                </a:solidFill>
                <a:latin typeface="Tahoma" pitchFamily="34" charset="0"/>
              </a:defRPr>
            </a:lvl6pPr>
            <a:lvl7pPr marL="2971800" indent="-228600" eaLnBrk="0" fontAlgn="base" hangingPunct="0">
              <a:spcBef>
                <a:spcPct val="0"/>
              </a:spcBef>
              <a:spcAft>
                <a:spcPct val="0"/>
              </a:spcAft>
              <a:defRPr sz="3800" b="1">
                <a:solidFill>
                  <a:schemeClr val="tx1"/>
                </a:solidFill>
                <a:latin typeface="Tahoma" pitchFamily="34" charset="0"/>
              </a:defRPr>
            </a:lvl7pPr>
            <a:lvl8pPr marL="3429000" indent="-228600" eaLnBrk="0" fontAlgn="base" hangingPunct="0">
              <a:spcBef>
                <a:spcPct val="0"/>
              </a:spcBef>
              <a:spcAft>
                <a:spcPct val="0"/>
              </a:spcAft>
              <a:defRPr sz="3800" b="1">
                <a:solidFill>
                  <a:schemeClr val="tx1"/>
                </a:solidFill>
                <a:latin typeface="Tahoma" pitchFamily="34" charset="0"/>
              </a:defRPr>
            </a:lvl8pPr>
            <a:lvl9pPr marL="3886200" indent="-228600" eaLnBrk="0" fontAlgn="base" hangingPunct="0">
              <a:spcBef>
                <a:spcPct val="0"/>
              </a:spcBef>
              <a:spcAft>
                <a:spcPct val="0"/>
              </a:spcAft>
              <a:defRPr sz="3800" b="1">
                <a:solidFill>
                  <a:schemeClr val="tx1"/>
                </a:solidFill>
                <a:latin typeface="Tahoma" pitchFamily="34" charset="0"/>
              </a:defRPr>
            </a:lvl9pPr>
          </a:lstStyle>
          <a:p>
            <a:pPr algn="ctr">
              <a:lnSpc>
                <a:spcPts val="2700"/>
              </a:lnSpc>
              <a:spcBef>
                <a:spcPct val="0"/>
              </a:spcBef>
            </a:pPr>
            <a:r>
              <a:rPr lang="en-US" sz="3200" dirty="0">
                <a:solidFill>
                  <a:schemeClr val="accent1">
                    <a:lumMod val="75000"/>
                  </a:schemeClr>
                </a:solidFill>
                <a:latin typeface="+mj-lt"/>
                <a:ea typeface="+mj-ea"/>
                <a:cs typeface="+mj-cs"/>
              </a:rPr>
              <a:t>Projected School Tax Rates &amp; Amounts</a:t>
            </a:r>
          </a:p>
          <a:p>
            <a:pPr algn="ctr">
              <a:lnSpc>
                <a:spcPts val="2700"/>
              </a:lnSpc>
              <a:spcBef>
                <a:spcPct val="0"/>
              </a:spcBef>
            </a:pPr>
            <a:r>
              <a:rPr lang="en-US" sz="2400" dirty="0" smtClean="0">
                <a:solidFill>
                  <a:schemeClr val="accent1">
                    <a:lumMod val="75000"/>
                  </a:schemeClr>
                </a:solidFill>
                <a:latin typeface="+mj-lt"/>
                <a:ea typeface="+mj-ea"/>
                <a:cs typeface="+mj-cs"/>
              </a:rPr>
              <a:t>2020-2021 </a:t>
            </a:r>
            <a:r>
              <a:rPr lang="en-US" sz="2400" dirty="0">
                <a:solidFill>
                  <a:schemeClr val="accent1">
                    <a:lumMod val="75000"/>
                  </a:schemeClr>
                </a:solidFill>
                <a:latin typeface="+mj-lt"/>
                <a:ea typeface="+mj-ea"/>
                <a:cs typeface="+mj-cs"/>
              </a:rPr>
              <a:t>(</a:t>
            </a:r>
            <a:r>
              <a:rPr lang="en-US" sz="2400" dirty="0" smtClean="0">
                <a:solidFill>
                  <a:schemeClr val="accent1">
                    <a:lumMod val="75000"/>
                  </a:schemeClr>
                </a:solidFill>
                <a:latin typeface="+mj-lt"/>
                <a:ea typeface="+mj-ea"/>
                <a:cs typeface="+mj-cs"/>
              </a:rPr>
              <a:t>2.59% </a:t>
            </a:r>
            <a:r>
              <a:rPr lang="en-US" sz="2400" dirty="0">
                <a:solidFill>
                  <a:schemeClr val="accent1">
                    <a:lumMod val="75000"/>
                  </a:schemeClr>
                </a:solidFill>
                <a:latin typeface="+mj-lt"/>
                <a:ea typeface="+mj-ea"/>
                <a:cs typeface="+mj-cs"/>
              </a:rPr>
              <a:t>Increase)</a:t>
            </a:r>
          </a:p>
        </p:txBody>
      </p:sp>
      <p:sp>
        <p:nvSpPr>
          <p:cNvPr id="3" name="Slide Number Placeholder 2"/>
          <p:cNvSpPr>
            <a:spLocks noGrp="1"/>
          </p:cNvSpPr>
          <p:nvPr>
            <p:ph type="sldNum" sz="quarter" idx="12"/>
          </p:nvPr>
        </p:nvSpPr>
        <p:spPr/>
        <p:txBody>
          <a:bodyPr/>
          <a:lstStyle/>
          <a:p>
            <a:pPr>
              <a:defRPr/>
            </a:pPr>
            <a:fld id="{69851AAF-79F3-4E93-8DBE-65347D6EC6AA}" type="slidenum">
              <a:rPr lang="en-US" smtClean="0"/>
              <a:pPr>
                <a:defRPr/>
              </a:pPr>
              <a:t>15</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999946842"/>
              </p:ext>
            </p:extLst>
          </p:nvPr>
        </p:nvGraphicFramePr>
        <p:xfrm>
          <a:off x="1676401" y="1828800"/>
          <a:ext cx="6248398" cy="4090594"/>
        </p:xfrm>
        <a:graphic>
          <a:graphicData uri="http://schemas.openxmlformats.org/drawingml/2006/table">
            <a:tbl>
              <a:tblPr/>
              <a:tblGrid>
                <a:gridCol w="29560">
                  <a:extLst>
                    <a:ext uri="{9D8B030D-6E8A-4147-A177-3AD203B41FA5}">
                      <a16:colId xmlns:a16="http://schemas.microsoft.com/office/drawing/2014/main" val="20000"/>
                    </a:ext>
                  </a:extLst>
                </a:gridCol>
                <a:gridCol w="532093">
                  <a:extLst>
                    <a:ext uri="{9D8B030D-6E8A-4147-A177-3AD203B41FA5}">
                      <a16:colId xmlns:a16="http://schemas.microsoft.com/office/drawing/2014/main" val="20001"/>
                    </a:ext>
                  </a:extLst>
                </a:gridCol>
                <a:gridCol w="1463256">
                  <a:extLst>
                    <a:ext uri="{9D8B030D-6E8A-4147-A177-3AD203B41FA5}">
                      <a16:colId xmlns:a16="http://schemas.microsoft.com/office/drawing/2014/main" val="20002"/>
                    </a:ext>
                  </a:extLst>
                </a:gridCol>
                <a:gridCol w="1208295">
                  <a:extLst>
                    <a:ext uri="{9D8B030D-6E8A-4147-A177-3AD203B41FA5}">
                      <a16:colId xmlns:a16="http://schemas.microsoft.com/office/drawing/2014/main" val="20003"/>
                    </a:ext>
                  </a:extLst>
                </a:gridCol>
                <a:gridCol w="221705">
                  <a:extLst>
                    <a:ext uri="{9D8B030D-6E8A-4147-A177-3AD203B41FA5}">
                      <a16:colId xmlns:a16="http://schemas.microsoft.com/office/drawing/2014/main" val="20004"/>
                    </a:ext>
                  </a:extLst>
                </a:gridCol>
                <a:gridCol w="1363489">
                  <a:extLst>
                    <a:ext uri="{9D8B030D-6E8A-4147-A177-3AD203B41FA5}">
                      <a16:colId xmlns:a16="http://schemas.microsoft.com/office/drawing/2014/main" val="20005"/>
                    </a:ext>
                  </a:extLst>
                </a:gridCol>
                <a:gridCol w="221705">
                  <a:extLst>
                    <a:ext uri="{9D8B030D-6E8A-4147-A177-3AD203B41FA5}">
                      <a16:colId xmlns:a16="http://schemas.microsoft.com/office/drawing/2014/main" val="20006"/>
                    </a:ext>
                  </a:extLst>
                </a:gridCol>
                <a:gridCol w="1208295">
                  <a:extLst>
                    <a:ext uri="{9D8B030D-6E8A-4147-A177-3AD203B41FA5}">
                      <a16:colId xmlns:a16="http://schemas.microsoft.com/office/drawing/2014/main" val="20007"/>
                    </a:ext>
                  </a:extLst>
                </a:gridCol>
              </a:tblGrid>
              <a:tr h="378376">
                <a:tc>
                  <a:txBody>
                    <a:bodyPr/>
                    <a:lstStyle/>
                    <a:p>
                      <a:pPr algn="l" fontAlgn="b"/>
                      <a:endParaRPr lang="en-US" sz="1400" b="0" i="0" u="none" strike="noStrike" dirty="0">
                        <a:effectLst/>
                        <a:latin typeface="+mj-lt"/>
                      </a:endParaRPr>
                    </a:p>
                  </a:txBody>
                  <a:tcPr marL="0" marR="0" marT="0" marB="0" anchor="b">
                    <a:lnL>
                      <a:noFill/>
                    </a:lnL>
                    <a:lnR>
                      <a:noFill/>
                    </a:lnR>
                    <a:lnT>
                      <a:noFill/>
                    </a:lnT>
                    <a:lnB>
                      <a:noFill/>
                    </a:lnB>
                  </a:tcPr>
                </a:tc>
                <a:tc gridSpan="2">
                  <a:txBody>
                    <a:bodyPr/>
                    <a:lstStyle/>
                    <a:p>
                      <a:endParaRPr lang="en-US" sz="1400" dirty="0"/>
                    </a:p>
                  </a:txBody>
                  <a:tcPr marL="0" marR="0" marT="0" marB="0" anchor="b">
                    <a:lnL>
                      <a:noFill/>
                    </a:lnL>
                    <a:lnR>
                      <a:noFill/>
                    </a:lnR>
                    <a:lnT>
                      <a:noFill/>
                    </a:lnT>
                    <a:lnB>
                      <a:noFill/>
                    </a:lnB>
                  </a:tcPr>
                </a:tc>
                <a:tc hMerge="1">
                  <a:txBody>
                    <a:bodyPr/>
                    <a:lstStyle/>
                    <a:p>
                      <a:pPr algn="l" fontAlgn="b"/>
                      <a:endParaRPr lang="en-US" sz="1800" b="0" i="0" u="none" strike="noStrike" dirty="0">
                        <a:effectLst/>
                        <a:latin typeface="+mj-lt"/>
                      </a:endParaRPr>
                    </a:p>
                  </a:txBody>
                  <a:tcPr marL="0" marR="0" marT="0" marB="0" anchor="b">
                    <a:lnL>
                      <a:noFill/>
                    </a:lnL>
                    <a:lnR>
                      <a:noFill/>
                    </a:lnR>
                    <a:lnT>
                      <a:noFill/>
                    </a:lnT>
                    <a:lnB>
                      <a:noFill/>
                    </a:lnB>
                  </a:tcPr>
                </a:tc>
                <a:tc>
                  <a:txBody>
                    <a:bodyPr/>
                    <a:lstStyle/>
                    <a:p>
                      <a:pPr algn="ctr" fontAlgn="b"/>
                      <a:r>
                        <a:rPr lang="en-US" sz="1800" b="1" i="0" u="none" strike="noStrike" dirty="0" smtClean="0">
                          <a:effectLst/>
                          <a:latin typeface="+mj-lt"/>
                        </a:rPr>
                        <a:t>   Cicero</a:t>
                      </a:r>
                      <a:endParaRPr lang="en-US" sz="1800" b="1" i="0" u="none" strike="noStrike" dirty="0">
                        <a:effectLst/>
                        <a:latin typeface="+mj-lt"/>
                      </a:endParaRPr>
                    </a:p>
                  </a:txBody>
                  <a:tcPr marL="0" marR="0" marT="0" marB="0" anchor="b">
                    <a:lnL>
                      <a:noFill/>
                    </a:lnL>
                    <a:lnR>
                      <a:noFill/>
                    </a:lnR>
                    <a:lnT>
                      <a:noFill/>
                    </a:lnT>
                    <a:lnB>
                      <a:noFill/>
                    </a:lnB>
                  </a:tcPr>
                </a:tc>
                <a:tc>
                  <a:txBody>
                    <a:bodyPr/>
                    <a:lstStyle/>
                    <a:p>
                      <a:pPr algn="ctr" fontAlgn="b"/>
                      <a:endParaRPr lang="en-US" sz="1800" b="1" i="0" u="none" strike="noStrike" dirty="0">
                        <a:effectLst/>
                        <a:latin typeface="+mj-lt"/>
                      </a:endParaRPr>
                    </a:p>
                  </a:txBody>
                  <a:tcPr marL="0" marR="0" marT="0" marB="0" anchor="b">
                    <a:lnL>
                      <a:noFill/>
                    </a:lnL>
                    <a:lnR>
                      <a:noFill/>
                    </a:lnR>
                    <a:lnT>
                      <a:noFill/>
                    </a:lnT>
                    <a:lnB>
                      <a:noFill/>
                    </a:lnB>
                  </a:tcPr>
                </a:tc>
                <a:tc>
                  <a:txBody>
                    <a:bodyPr/>
                    <a:lstStyle/>
                    <a:p>
                      <a:pPr algn="ctr" fontAlgn="b"/>
                      <a:r>
                        <a:rPr lang="en-US" sz="1800" b="1" i="0" u="none" strike="noStrike" dirty="0">
                          <a:effectLst/>
                          <a:latin typeface="+mj-lt"/>
                        </a:rPr>
                        <a:t>Clay</a:t>
                      </a:r>
                    </a:p>
                  </a:txBody>
                  <a:tcPr marL="0" marR="0" marT="0" marB="0" anchor="b">
                    <a:lnL>
                      <a:noFill/>
                    </a:lnL>
                    <a:lnR>
                      <a:noFill/>
                    </a:lnR>
                    <a:lnT>
                      <a:noFill/>
                    </a:lnT>
                    <a:lnB>
                      <a:noFill/>
                    </a:lnB>
                  </a:tcPr>
                </a:tc>
                <a:tc>
                  <a:txBody>
                    <a:bodyPr/>
                    <a:lstStyle/>
                    <a:p>
                      <a:pPr algn="ctr" fontAlgn="b"/>
                      <a:endParaRPr lang="en-US" sz="1800" b="1" i="0" u="none" strike="noStrike" dirty="0">
                        <a:effectLst/>
                        <a:latin typeface="+mj-lt"/>
                      </a:endParaRPr>
                    </a:p>
                  </a:txBody>
                  <a:tcPr marL="0" marR="0" marT="0" marB="0" anchor="b">
                    <a:lnL>
                      <a:noFill/>
                    </a:lnL>
                    <a:lnR>
                      <a:noFill/>
                    </a:lnR>
                    <a:lnT>
                      <a:noFill/>
                    </a:lnT>
                    <a:lnB>
                      <a:noFill/>
                    </a:lnB>
                  </a:tcPr>
                </a:tc>
                <a:tc>
                  <a:txBody>
                    <a:bodyPr/>
                    <a:lstStyle/>
                    <a:p>
                      <a:pPr algn="ctr" fontAlgn="b"/>
                      <a:r>
                        <a:rPr lang="en-US" sz="1800" b="1" i="0" u="none" strike="noStrike" dirty="0">
                          <a:effectLst/>
                          <a:latin typeface="+mj-lt"/>
                        </a:rPr>
                        <a:t>Salina</a:t>
                      </a:r>
                    </a:p>
                  </a:txBody>
                  <a:tcPr marL="0" marR="0" marT="0" marB="0" anchor="b">
                    <a:lnL>
                      <a:noFill/>
                    </a:lnL>
                    <a:lnR>
                      <a:noFill/>
                    </a:lnR>
                    <a:lnT>
                      <a:noFill/>
                    </a:lnT>
                    <a:lnB>
                      <a:noFill/>
                    </a:lnB>
                  </a:tcPr>
                </a:tc>
                <a:extLst>
                  <a:ext uri="{0D108BD9-81ED-4DB2-BD59-A6C34878D82A}">
                    <a16:rowId xmlns:a16="http://schemas.microsoft.com/office/drawing/2014/main" val="10000"/>
                  </a:ext>
                </a:extLst>
              </a:tr>
              <a:tr h="282964">
                <a:tc>
                  <a:txBody>
                    <a:bodyPr/>
                    <a:lstStyle/>
                    <a:p>
                      <a:pPr algn="l" fontAlgn="b"/>
                      <a:endParaRPr lang="en-US" sz="1400" b="0" i="0" u="none" strike="noStrike" dirty="0">
                        <a:effectLst/>
                        <a:latin typeface="+mj-lt"/>
                      </a:endParaRPr>
                    </a:p>
                  </a:txBody>
                  <a:tcPr marL="0" marR="0" marT="0" marB="0" anchor="b">
                    <a:lnL>
                      <a:noFill/>
                    </a:lnL>
                    <a:lnR>
                      <a:noFill/>
                    </a:lnR>
                    <a:lnT>
                      <a:noFill/>
                    </a:lnT>
                    <a:lnB>
                      <a:noFill/>
                    </a:lnB>
                  </a:tcPr>
                </a:tc>
                <a:tc gridSpan="2">
                  <a:txBody>
                    <a:bodyPr/>
                    <a:lstStyle/>
                    <a:p>
                      <a:endParaRPr lang="en-US" sz="1400" dirty="0"/>
                    </a:p>
                  </a:txBody>
                  <a:tcPr marL="0" marR="0" marT="0" marB="0" anchor="b">
                    <a:lnL>
                      <a:noFill/>
                    </a:lnL>
                    <a:lnR>
                      <a:noFill/>
                    </a:lnR>
                    <a:lnT>
                      <a:noFill/>
                    </a:lnT>
                    <a:lnB>
                      <a:noFill/>
                    </a:lnB>
                  </a:tcPr>
                </a:tc>
                <a:tc hMerge="1">
                  <a:txBody>
                    <a:bodyPr/>
                    <a:lstStyle/>
                    <a:p>
                      <a:pPr algn="l" fontAlgn="b"/>
                      <a:endParaRPr lang="en-US" sz="1800" b="0" i="0" u="none" strike="noStrike" dirty="0">
                        <a:effectLst/>
                        <a:latin typeface="+mj-lt"/>
                      </a:endParaRPr>
                    </a:p>
                  </a:txBody>
                  <a:tcPr marL="0" marR="0" marT="0" marB="0" anchor="b">
                    <a:lnL>
                      <a:noFill/>
                    </a:lnL>
                    <a:lnR>
                      <a:noFill/>
                    </a:lnR>
                    <a:lnT>
                      <a:noFill/>
                    </a:lnT>
                    <a:lnB>
                      <a:noFill/>
                    </a:lnB>
                  </a:tcPr>
                </a:tc>
                <a:tc rowSpan="3">
                  <a:txBody>
                    <a:bodyPr/>
                    <a:lstStyle/>
                    <a:p>
                      <a:pPr algn="l" fontAlgn="b"/>
                      <a:endParaRPr lang="en-US" sz="1400" b="0" i="0" u="none" strike="noStrike" dirty="0">
                        <a:effectLst/>
                        <a:latin typeface="+mj-lt"/>
                      </a:endParaRPr>
                    </a:p>
                  </a:txBody>
                  <a:tcPr marL="0" marR="0" marT="0" marB="0" anchor="b">
                    <a:lnL>
                      <a:noFill/>
                    </a:lnL>
                    <a:lnR>
                      <a:noFill/>
                    </a:lnR>
                    <a:lnT>
                      <a:noFill/>
                    </a:lnT>
                    <a:lnB>
                      <a:noFill/>
                    </a:lnB>
                  </a:tcPr>
                </a:tc>
                <a:tc rowSpan="2">
                  <a:txBody>
                    <a:bodyPr/>
                    <a:lstStyle/>
                    <a:p>
                      <a:pPr algn="l" fontAlgn="b"/>
                      <a:endParaRPr lang="en-US" sz="1400" b="0" i="0" u="none" strike="noStrike" dirty="0">
                        <a:effectLst/>
                        <a:latin typeface="+mj-lt"/>
                      </a:endParaRPr>
                    </a:p>
                  </a:txBody>
                  <a:tcPr marL="0" marR="0" marT="0" marB="0" anchor="b">
                    <a:lnL>
                      <a:noFill/>
                    </a:lnL>
                    <a:lnR>
                      <a:noFill/>
                    </a:lnR>
                    <a:lnT>
                      <a:noFill/>
                    </a:lnT>
                    <a:lnB>
                      <a:noFill/>
                    </a:lnB>
                  </a:tcPr>
                </a:tc>
                <a:tc rowSpan="3">
                  <a:txBody>
                    <a:bodyPr/>
                    <a:lstStyle/>
                    <a:p>
                      <a:pPr algn="l" fontAlgn="b"/>
                      <a:endParaRPr lang="en-US" sz="1400" b="0" i="0" u="none" strike="noStrike" dirty="0">
                        <a:effectLst/>
                        <a:latin typeface="+mj-lt"/>
                      </a:endParaRPr>
                    </a:p>
                  </a:txBody>
                  <a:tcPr marL="0" marR="0" marT="0" marB="0" anchor="b">
                    <a:lnL>
                      <a:noFill/>
                    </a:lnL>
                    <a:lnR>
                      <a:noFill/>
                    </a:lnR>
                    <a:lnT>
                      <a:noFill/>
                    </a:lnT>
                    <a:lnB>
                      <a:noFill/>
                    </a:lnB>
                  </a:tcPr>
                </a:tc>
                <a:tc rowSpan="2">
                  <a:txBody>
                    <a:bodyPr/>
                    <a:lstStyle/>
                    <a:p>
                      <a:pPr algn="l" fontAlgn="b"/>
                      <a:endParaRPr lang="en-US" sz="1400" b="0" i="0" u="none" strike="noStrike" dirty="0">
                        <a:effectLst/>
                        <a:latin typeface="+mj-lt"/>
                      </a:endParaRPr>
                    </a:p>
                  </a:txBody>
                  <a:tcPr marL="0" marR="0" marT="0" marB="0" anchor="b">
                    <a:lnL>
                      <a:noFill/>
                    </a:lnL>
                    <a:lnR>
                      <a:noFill/>
                    </a:lnR>
                    <a:lnT>
                      <a:noFill/>
                    </a:lnT>
                    <a:lnB>
                      <a:noFill/>
                    </a:lnB>
                  </a:tcPr>
                </a:tc>
                <a:tc rowSpan="3">
                  <a:txBody>
                    <a:bodyPr/>
                    <a:lstStyle/>
                    <a:p>
                      <a:pPr algn="l" fontAlgn="b"/>
                      <a:endParaRPr lang="en-US" sz="1400" b="0" i="0" u="none" strike="noStrike" dirty="0">
                        <a:effectLst/>
                        <a:latin typeface="+mj-lt"/>
                      </a:endParaRPr>
                    </a:p>
                  </a:txBody>
                  <a:tcPr marL="0" marR="0" marT="0" marB="0" anchor="b">
                    <a:lnL>
                      <a:noFill/>
                    </a:lnL>
                    <a:lnR>
                      <a:noFill/>
                    </a:lnR>
                    <a:lnT>
                      <a:noFill/>
                    </a:lnT>
                    <a:lnB>
                      <a:noFill/>
                    </a:lnB>
                  </a:tcPr>
                </a:tc>
                <a:extLst>
                  <a:ext uri="{0D108BD9-81ED-4DB2-BD59-A6C34878D82A}">
                    <a16:rowId xmlns:a16="http://schemas.microsoft.com/office/drawing/2014/main" val="10002"/>
                  </a:ext>
                </a:extLst>
              </a:tr>
              <a:tr h="33686">
                <a:tc rowSpan="2">
                  <a:txBody>
                    <a:bodyPr/>
                    <a:lstStyle/>
                    <a:p>
                      <a:endParaRPr lang="en-US" sz="1400" dirty="0"/>
                    </a:p>
                  </a:txBody>
                  <a:tcPr marL="0" marR="0" marT="0" marB="0" anchor="b">
                    <a:lnL>
                      <a:noFill/>
                    </a:lnL>
                    <a:lnR>
                      <a:noFill/>
                    </a:lnR>
                    <a:lnT>
                      <a:noFill/>
                    </a:lnT>
                    <a:lnB>
                      <a:noFill/>
                    </a:lnB>
                  </a:tcPr>
                </a:tc>
                <a:tc rowSpan="2" gridSpan="2">
                  <a:txBody>
                    <a:bodyPr/>
                    <a:lstStyle/>
                    <a:p>
                      <a:endParaRPr lang="en-US" sz="1400" dirty="0"/>
                    </a:p>
                  </a:txBody>
                  <a:tcPr marL="0" marR="0" marT="0" marB="0" anchor="b">
                    <a:lnL>
                      <a:noFill/>
                    </a:lnL>
                    <a:lnR>
                      <a:noFill/>
                    </a:lnR>
                    <a:lnT>
                      <a:noFill/>
                    </a:lnT>
                    <a:lnB>
                      <a:noFill/>
                    </a:lnB>
                  </a:tcPr>
                </a:tc>
                <a:tc rowSpan="2" h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3"/>
                  </a:ext>
                </a:extLst>
              </a:tr>
              <a:tr h="282964">
                <a:tc vMerge="1">
                  <a:txBody>
                    <a:bodyPr/>
                    <a:lstStyle/>
                    <a:p>
                      <a:pPr algn="l" fontAlgn="b"/>
                      <a:endParaRPr lang="en-US" sz="1800" b="0" i="0" u="none" strike="noStrike" dirty="0">
                        <a:effectLst/>
                        <a:latin typeface="+mj-lt"/>
                      </a:endParaRPr>
                    </a:p>
                  </a:txBody>
                  <a:tcPr marL="0" marR="0" marT="0" marB="0" anchor="b">
                    <a:lnL>
                      <a:noFill/>
                    </a:lnL>
                    <a:lnR>
                      <a:noFill/>
                    </a:lnR>
                    <a:lnT>
                      <a:noFill/>
                    </a:lnT>
                    <a:lnB>
                      <a:noFill/>
                    </a:lnB>
                  </a:tcPr>
                </a:tc>
                <a:tc gridSpan="2" vMerge="1">
                  <a:txBody>
                    <a:bodyPr/>
                    <a:lstStyle/>
                    <a:p>
                      <a:endParaRPr lang="en-US" dirty="0"/>
                    </a:p>
                  </a:txBody>
                  <a:tcPr marL="0" marR="0" marT="0" marB="0" anchor="b">
                    <a:lnL>
                      <a:noFill/>
                    </a:lnL>
                    <a:lnR>
                      <a:noFill/>
                    </a:lnR>
                    <a:lnT>
                      <a:noFill/>
                    </a:lnT>
                    <a:lnB>
                      <a:noFill/>
                    </a:lnB>
                  </a:tcPr>
                </a:tc>
                <a:tc hMerge="1" vMerge="1">
                  <a:txBody>
                    <a:bodyPr/>
                    <a:lstStyle/>
                    <a:p>
                      <a:pPr algn="l" fontAlgn="b"/>
                      <a:endParaRPr lang="en-US" sz="1800" b="0" i="0" u="none" strike="noStrike" dirty="0">
                        <a:effectLst/>
                        <a:latin typeface="+mj-lt"/>
                      </a:endParaRPr>
                    </a:p>
                  </a:txBody>
                  <a:tcPr marL="0" marR="0" marT="0" marB="0" anchor="b">
                    <a:lnL>
                      <a:noFill/>
                    </a:lnL>
                    <a:lnR>
                      <a:noFill/>
                    </a:lnR>
                    <a:lnT>
                      <a:noFill/>
                    </a:lnT>
                    <a:lnB>
                      <a:noFill/>
                    </a:lnB>
                  </a:tcPr>
                </a:tc>
                <a:tc vMerge="1">
                  <a:txBody>
                    <a:bodyPr/>
                    <a:lstStyle/>
                    <a:p>
                      <a:endParaRPr lang="en-US"/>
                    </a:p>
                  </a:txBody>
                  <a:tcPr/>
                </a:tc>
                <a:tc>
                  <a:txBody>
                    <a:bodyPr/>
                    <a:lstStyle/>
                    <a:p>
                      <a:pPr algn="l" fontAlgn="b"/>
                      <a:endParaRPr lang="en-US" sz="1400" b="0" i="0" u="none" strike="noStrike" dirty="0">
                        <a:effectLst/>
                        <a:latin typeface="+mj-lt"/>
                      </a:endParaRPr>
                    </a:p>
                  </a:txBody>
                  <a:tcPr marL="0" marR="0" marT="0" marB="0" anchor="b">
                    <a:lnL>
                      <a:noFill/>
                    </a:lnL>
                    <a:lnR>
                      <a:noFill/>
                    </a:lnR>
                    <a:lnT>
                      <a:noFill/>
                    </a:lnT>
                    <a:lnB>
                      <a:noFill/>
                    </a:lnB>
                  </a:tcPr>
                </a:tc>
                <a:tc vMerge="1">
                  <a:txBody>
                    <a:bodyPr/>
                    <a:lstStyle/>
                    <a:p>
                      <a:endParaRPr lang="en-US"/>
                    </a:p>
                  </a:txBody>
                  <a:tcPr/>
                </a:tc>
                <a:tc>
                  <a:txBody>
                    <a:bodyPr/>
                    <a:lstStyle/>
                    <a:p>
                      <a:pPr algn="l" fontAlgn="b"/>
                      <a:endParaRPr lang="en-US" sz="1400" b="0" i="0" u="none" strike="noStrike" dirty="0">
                        <a:effectLst/>
                        <a:latin typeface="+mj-lt"/>
                      </a:endParaRPr>
                    </a:p>
                  </a:txBody>
                  <a:tcPr marL="0" marR="0" marT="0" marB="0" anchor="b">
                    <a:lnL>
                      <a:noFill/>
                    </a:lnL>
                    <a:lnR>
                      <a:noFill/>
                    </a:lnR>
                    <a:lnT>
                      <a:noFill/>
                    </a:lnT>
                    <a:lnB>
                      <a:noFill/>
                    </a:lnB>
                  </a:tcPr>
                </a:tc>
                <a:tc vMerge="1">
                  <a:txBody>
                    <a:bodyPr/>
                    <a:lstStyle/>
                    <a:p>
                      <a:endParaRPr lang="en-US"/>
                    </a:p>
                  </a:txBody>
                  <a:tcPr/>
                </a:tc>
                <a:extLst>
                  <a:ext uri="{0D108BD9-81ED-4DB2-BD59-A6C34878D82A}">
                    <a16:rowId xmlns:a16="http://schemas.microsoft.com/office/drawing/2014/main" val="10004"/>
                  </a:ext>
                </a:extLst>
              </a:tr>
              <a:tr h="282964">
                <a:tc gridSpan="3">
                  <a:txBody>
                    <a:bodyPr/>
                    <a:lstStyle/>
                    <a:p>
                      <a:pPr algn="l" fontAlgn="b"/>
                      <a:r>
                        <a:rPr lang="en-US" sz="1400" b="1" i="0" u="none" strike="noStrike" dirty="0">
                          <a:effectLst/>
                          <a:latin typeface="+mj-lt"/>
                        </a:rPr>
                        <a:t>FULL VALUE</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r>
                        <a:rPr lang="en-US" sz="1400" b="1" i="0" u="none" strike="noStrike" dirty="0">
                          <a:effectLst/>
                          <a:latin typeface="+mj-lt"/>
                        </a:rPr>
                        <a:t> $      100,000 </a:t>
                      </a:r>
                    </a:p>
                  </a:txBody>
                  <a:tcPr marL="0" marR="0" marT="0" marB="0" anchor="b">
                    <a:lnL>
                      <a:noFill/>
                    </a:lnL>
                    <a:lnR>
                      <a:noFill/>
                    </a:lnR>
                    <a:lnT>
                      <a:noFill/>
                    </a:lnT>
                    <a:lnB>
                      <a:noFill/>
                    </a:lnB>
                  </a:tcPr>
                </a:tc>
                <a:tc>
                  <a:txBody>
                    <a:bodyPr/>
                    <a:lstStyle/>
                    <a:p>
                      <a:pPr algn="l" fontAlgn="b"/>
                      <a:endParaRPr lang="en-US" sz="1400" b="1" i="0" u="none" strike="noStrike" dirty="0">
                        <a:effectLst/>
                        <a:latin typeface="+mj-lt"/>
                      </a:endParaRPr>
                    </a:p>
                  </a:txBody>
                  <a:tcPr marL="0" marR="0" marT="0" marB="0" anchor="b">
                    <a:lnL>
                      <a:noFill/>
                    </a:lnL>
                    <a:lnR>
                      <a:noFill/>
                    </a:lnR>
                    <a:lnT>
                      <a:noFill/>
                    </a:lnT>
                    <a:lnB>
                      <a:noFill/>
                    </a:lnB>
                  </a:tcPr>
                </a:tc>
                <a:tc>
                  <a:txBody>
                    <a:bodyPr/>
                    <a:lstStyle/>
                    <a:p>
                      <a:pPr algn="l" fontAlgn="b"/>
                      <a:r>
                        <a:rPr lang="en-US" sz="1400" b="1" i="0" u="none" strike="noStrike" dirty="0">
                          <a:effectLst/>
                          <a:latin typeface="+mj-lt"/>
                        </a:rPr>
                        <a:t> $         100,000 </a:t>
                      </a:r>
                    </a:p>
                  </a:txBody>
                  <a:tcPr marL="0" marR="0" marT="0" marB="0" anchor="b">
                    <a:lnL>
                      <a:noFill/>
                    </a:lnL>
                    <a:lnR>
                      <a:noFill/>
                    </a:lnR>
                    <a:lnT>
                      <a:noFill/>
                    </a:lnT>
                    <a:lnB>
                      <a:noFill/>
                    </a:lnB>
                  </a:tcPr>
                </a:tc>
                <a:tc>
                  <a:txBody>
                    <a:bodyPr/>
                    <a:lstStyle/>
                    <a:p>
                      <a:pPr algn="l" fontAlgn="b"/>
                      <a:endParaRPr lang="en-US" sz="1400" b="1" i="0" u="none" strike="noStrike" dirty="0">
                        <a:effectLst/>
                        <a:latin typeface="+mj-lt"/>
                      </a:endParaRPr>
                    </a:p>
                  </a:txBody>
                  <a:tcPr marL="0" marR="0" marT="0" marB="0" anchor="b">
                    <a:lnL>
                      <a:noFill/>
                    </a:lnL>
                    <a:lnR>
                      <a:noFill/>
                    </a:lnR>
                    <a:lnT>
                      <a:noFill/>
                    </a:lnT>
                    <a:lnB>
                      <a:noFill/>
                    </a:lnB>
                  </a:tcPr>
                </a:tc>
                <a:tc>
                  <a:txBody>
                    <a:bodyPr/>
                    <a:lstStyle/>
                    <a:p>
                      <a:pPr algn="l" fontAlgn="b"/>
                      <a:r>
                        <a:rPr lang="en-US" sz="1400" b="1" i="0" u="none" strike="noStrike" dirty="0">
                          <a:effectLst/>
                          <a:latin typeface="+mj-lt"/>
                        </a:rPr>
                        <a:t> $      100,000 </a:t>
                      </a:r>
                    </a:p>
                  </a:txBody>
                  <a:tcPr marL="0" marR="0" marT="0" marB="0" anchor="b">
                    <a:lnL>
                      <a:noFill/>
                    </a:lnL>
                    <a:lnR>
                      <a:noFill/>
                    </a:lnR>
                    <a:lnT>
                      <a:noFill/>
                    </a:lnT>
                    <a:lnB>
                      <a:noFill/>
                    </a:lnB>
                  </a:tcPr>
                </a:tc>
                <a:extLst>
                  <a:ext uri="{0D108BD9-81ED-4DB2-BD59-A6C34878D82A}">
                    <a16:rowId xmlns:a16="http://schemas.microsoft.com/office/drawing/2014/main" val="10005"/>
                  </a:ext>
                </a:extLst>
              </a:tr>
              <a:tr h="282964">
                <a:tc gridSpan="2">
                  <a:txBody>
                    <a:bodyPr/>
                    <a:lstStyle/>
                    <a:p>
                      <a:pPr algn="l" fontAlgn="b"/>
                      <a:endParaRPr lang="en-US" sz="1400" b="1" i="0" u="none" strike="noStrike" dirty="0">
                        <a:effectLst/>
                        <a:latin typeface="+mj-lt"/>
                      </a:endParaRPr>
                    </a:p>
                  </a:txBody>
                  <a:tcPr marL="0" marR="0" marT="0" marB="0" anchor="b">
                    <a:lnL>
                      <a:noFill/>
                    </a:lnL>
                    <a:lnR>
                      <a:noFill/>
                    </a:lnR>
                    <a:lnT>
                      <a:noFill/>
                    </a:lnT>
                    <a:lnB>
                      <a:noFill/>
                    </a:lnB>
                  </a:tcPr>
                </a:tc>
                <a:tc hMerge="1">
                  <a:txBody>
                    <a:bodyPr/>
                    <a:lstStyle/>
                    <a:p>
                      <a:endParaRPr lang="en-US"/>
                    </a:p>
                  </a:txBody>
                  <a:tcPr/>
                </a:tc>
                <a:tc>
                  <a:txBody>
                    <a:bodyPr/>
                    <a:lstStyle/>
                    <a:p>
                      <a:pPr algn="l" fontAlgn="b"/>
                      <a:endParaRPr lang="en-US" sz="1400" b="1" i="0" u="none" strike="noStrike" dirty="0">
                        <a:effectLst/>
                        <a:latin typeface="+mj-lt"/>
                      </a:endParaRPr>
                    </a:p>
                  </a:txBody>
                  <a:tcPr marL="0" marR="0" marT="0" marB="0" anchor="b">
                    <a:lnL>
                      <a:noFill/>
                    </a:lnL>
                    <a:lnR>
                      <a:noFill/>
                    </a:lnR>
                    <a:lnT>
                      <a:noFill/>
                    </a:lnT>
                    <a:lnB>
                      <a:noFill/>
                    </a:lnB>
                  </a:tcPr>
                </a:tc>
                <a:tc>
                  <a:txBody>
                    <a:bodyPr/>
                    <a:lstStyle/>
                    <a:p>
                      <a:pPr algn="l" fontAlgn="b"/>
                      <a:endParaRPr lang="en-US" sz="1400" b="1" i="0" u="none" strike="noStrike" dirty="0">
                        <a:effectLst/>
                        <a:latin typeface="+mj-lt"/>
                      </a:endParaRPr>
                    </a:p>
                  </a:txBody>
                  <a:tcPr marL="0" marR="0" marT="0" marB="0" anchor="b">
                    <a:lnL>
                      <a:noFill/>
                    </a:lnL>
                    <a:lnR>
                      <a:noFill/>
                    </a:lnR>
                    <a:lnT>
                      <a:noFill/>
                    </a:lnT>
                    <a:lnB>
                      <a:noFill/>
                    </a:lnB>
                  </a:tcPr>
                </a:tc>
                <a:tc>
                  <a:txBody>
                    <a:bodyPr/>
                    <a:lstStyle/>
                    <a:p>
                      <a:pPr algn="l" fontAlgn="b"/>
                      <a:endParaRPr lang="en-US" sz="1400" b="1" i="0" u="none" strike="noStrike" dirty="0">
                        <a:effectLst/>
                        <a:latin typeface="+mj-lt"/>
                      </a:endParaRPr>
                    </a:p>
                  </a:txBody>
                  <a:tcPr marL="0" marR="0" marT="0" marB="0" anchor="b">
                    <a:lnL>
                      <a:noFill/>
                    </a:lnL>
                    <a:lnR>
                      <a:noFill/>
                    </a:lnR>
                    <a:lnT>
                      <a:noFill/>
                    </a:lnT>
                    <a:lnB>
                      <a:noFill/>
                    </a:lnB>
                  </a:tcPr>
                </a:tc>
                <a:tc>
                  <a:txBody>
                    <a:bodyPr/>
                    <a:lstStyle/>
                    <a:p>
                      <a:pPr algn="l" fontAlgn="b"/>
                      <a:endParaRPr lang="en-US" sz="1400" b="1" i="0" u="none" strike="noStrike" dirty="0">
                        <a:effectLst/>
                        <a:latin typeface="+mj-lt"/>
                      </a:endParaRPr>
                    </a:p>
                  </a:txBody>
                  <a:tcPr marL="0" marR="0" marT="0" marB="0" anchor="b">
                    <a:lnL>
                      <a:noFill/>
                    </a:lnL>
                    <a:lnR>
                      <a:noFill/>
                    </a:lnR>
                    <a:lnT>
                      <a:noFill/>
                    </a:lnT>
                    <a:lnB>
                      <a:noFill/>
                    </a:lnB>
                  </a:tcPr>
                </a:tc>
                <a:tc>
                  <a:txBody>
                    <a:bodyPr/>
                    <a:lstStyle/>
                    <a:p>
                      <a:pPr algn="l" fontAlgn="b"/>
                      <a:endParaRPr lang="en-US" sz="1400" b="1" i="0" u="none" strike="noStrike" dirty="0">
                        <a:effectLst/>
                        <a:latin typeface="+mj-lt"/>
                      </a:endParaRPr>
                    </a:p>
                  </a:txBody>
                  <a:tcPr marL="0" marR="0" marT="0" marB="0" anchor="b">
                    <a:lnL>
                      <a:noFill/>
                    </a:lnL>
                    <a:lnR>
                      <a:noFill/>
                    </a:lnR>
                    <a:lnT>
                      <a:noFill/>
                    </a:lnT>
                    <a:lnB>
                      <a:noFill/>
                    </a:lnB>
                  </a:tcPr>
                </a:tc>
                <a:tc>
                  <a:txBody>
                    <a:bodyPr/>
                    <a:lstStyle/>
                    <a:p>
                      <a:pPr algn="l" fontAlgn="b"/>
                      <a:endParaRPr lang="en-US" sz="1400" b="1" i="0" u="none" strike="noStrike" dirty="0">
                        <a:effectLst/>
                        <a:latin typeface="+mj-lt"/>
                      </a:endParaRPr>
                    </a:p>
                  </a:txBody>
                  <a:tcPr marL="0" marR="0" marT="0" marB="0" anchor="b">
                    <a:lnL>
                      <a:noFill/>
                    </a:lnL>
                    <a:lnR>
                      <a:noFill/>
                    </a:lnR>
                    <a:lnT>
                      <a:noFill/>
                    </a:lnT>
                    <a:lnB>
                      <a:noFill/>
                    </a:lnB>
                  </a:tcPr>
                </a:tc>
                <a:extLst>
                  <a:ext uri="{0D108BD9-81ED-4DB2-BD59-A6C34878D82A}">
                    <a16:rowId xmlns:a16="http://schemas.microsoft.com/office/drawing/2014/main" val="10006"/>
                  </a:ext>
                </a:extLst>
              </a:tr>
              <a:tr h="282964">
                <a:tc gridSpan="3">
                  <a:txBody>
                    <a:bodyPr/>
                    <a:lstStyle/>
                    <a:p>
                      <a:pPr algn="l" fontAlgn="b"/>
                      <a:r>
                        <a:rPr lang="en-US" sz="1400" b="1" i="0" u="none" strike="noStrike" dirty="0">
                          <a:effectLst/>
                          <a:latin typeface="+mj-lt"/>
                        </a:rPr>
                        <a:t>ASSESSED VALUE (AV)</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r>
                        <a:rPr lang="en-US" sz="1400" b="1" i="0" u="none" strike="noStrike" dirty="0">
                          <a:effectLst/>
                          <a:latin typeface="+mj-lt"/>
                        </a:rPr>
                        <a:t> $      100,000 </a:t>
                      </a:r>
                    </a:p>
                  </a:txBody>
                  <a:tcPr marL="0" marR="0" marT="0" marB="0" anchor="b">
                    <a:lnL>
                      <a:noFill/>
                    </a:lnL>
                    <a:lnR>
                      <a:noFill/>
                    </a:lnR>
                    <a:lnT>
                      <a:noFill/>
                    </a:lnT>
                    <a:lnB>
                      <a:noFill/>
                    </a:lnB>
                  </a:tcPr>
                </a:tc>
                <a:tc>
                  <a:txBody>
                    <a:bodyPr/>
                    <a:lstStyle/>
                    <a:p>
                      <a:pPr algn="l" fontAlgn="b"/>
                      <a:endParaRPr lang="en-US" sz="1400" b="1" i="0" u="none" strike="noStrike" dirty="0">
                        <a:effectLst/>
                        <a:latin typeface="+mj-lt"/>
                      </a:endParaRPr>
                    </a:p>
                  </a:txBody>
                  <a:tcPr marL="0" marR="0" marT="0" marB="0" anchor="b">
                    <a:lnL>
                      <a:noFill/>
                    </a:lnL>
                    <a:lnR>
                      <a:noFill/>
                    </a:lnR>
                    <a:lnT>
                      <a:noFill/>
                    </a:lnT>
                    <a:lnB>
                      <a:noFill/>
                    </a:lnB>
                  </a:tcPr>
                </a:tc>
                <a:tc>
                  <a:txBody>
                    <a:bodyPr/>
                    <a:lstStyle/>
                    <a:p>
                      <a:pPr algn="l" fontAlgn="b"/>
                      <a:r>
                        <a:rPr lang="en-US" sz="1400" b="1" i="0" u="none" strike="noStrike" dirty="0">
                          <a:effectLst/>
                          <a:latin typeface="+mj-lt"/>
                        </a:rPr>
                        <a:t> $             </a:t>
                      </a:r>
                      <a:r>
                        <a:rPr lang="en-US" sz="1400" b="1" i="0" u="none" strike="noStrike" dirty="0" smtClean="0">
                          <a:effectLst/>
                          <a:latin typeface="+mj-lt"/>
                        </a:rPr>
                        <a:t>4,000 </a:t>
                      </a:r>
                      <a:endParaRPr lang="en-US" sz="1400" b="1" i="0" u="none" strike="noStrike" dirty="0">
                        <a:effectLst/>
                        <a:latin typeface="+mj-lt"/>
                      </a:endParaRPr>
                    </a:p>
                  </a:txBody>
                  <a:tcPr marL="0" marR="0" marT="0" marB="0" anchor="b">
                    <a:lnL>
                      <a:noFill/>
                    </a:lnL>
                    <a:lnR>
                      <a:noFill/>
                    </a:lnR>
                    <a:lnT>
                      <a:noFill/>
                    </a:lnT>
                    <a:lnB>
                      <a:noFill/>
                    </a:lnB>
                  </a:tcPr>
                </a:tc>
                <a:tc>
                  <a:txBody>
                    <a:bodyPr/>
                    <a:lstStyle/>
                    <a:p>
                      <a:pPr algn="l" fontAlgn="b"/>
                      <a:endParaRPr lang="en-US" sz="1400" b="1" i="0" u="none" strike="noStrike" dirty="0">
                        <a:effectLst/>
                        <a:latin typeface="+mj-lt"/>
                      </a:endParaRPr>
                    </a:p>
                  </a:txBody>
                  <a:tcPr marL="0" marR="0" marT="0" marB="0" anchor="b">
                    <a:lnL>
                      <a:noFill/>
                    </a:lnL>
                    <a:lnR>
                      <a:noFill/>
                    </a:lnR>
                    <a:lnT>
                      <a:noFill/>
                    </a:lnT>
                    <a:lnB>
                      <a:noFill/>
                    </a:lnB>
                  </a:tcPr>
                </a:tc>
                <a:tc>
                  <a:txBody>
                    <a:bodyPr/>
                    <a:lstStyle/>
                    <a:p>
                      <a:pPr algn="l" fontAlgn="b"/>
                      <a:r>
                        <a:rPr lang="en-US" sz="1400" b="1" i="0" u="none" strike="noStrike" dirty="0">
                          <a:effectLst/>
                          <a:latin typeface="+mj-lt"/>
                        </a:rPr>
                        <a:t> $      100,000 </a:t>
                      </a:r>
                    </a:p>
                  </a:txBody>
                  <a:tcPr marL="0" marR="0" marT="0" marB="0" anchor="b">
                    <a:lnL>
                      <a:noFill/>
                    </a:lnL>
                    <a:lnR>
                      <a:noFill/>
                    </a:lnR>
                    <a:lnT>
                      <a:noFill/>
                    </a:lnT>
                    <a:lnB>
                      <a:noFill/>
                    </a:lnB>
                  </a:tcPr>
                </a:tc>
                <a:extLst>
                  <a:ext uri="{0D108BD9-81ED-4DB2-BD59-A6C34878D82A}">
                    <a16:rowId xmlns:a16="http://schemas.microsoft.com/office/drawing/2014/main" val="10007"/>
                  </a:ext>
                </a:extLst>
              </a:tr>
              <a:tr h="282964">
                <a:tc gridSpan="2">
                  <a:txBody>
                    <a:bodyPr/>
                    <a:lstStyle/>
                    <a:p>
                      <a:pPr algn="l" fontAlgn="b"/>
                      <a:endParaRPr lang="en-US" sz="1400" b="1" i="0" u="none" strike="noStrike" dirty="0">
                        <a:effectLst/>
                        <a:latin typeface="+mj-lt"/>
                      </a:endParaRPr>
                    </a:p>
                  </a:txBody>
                  <a:tcPr marL="0" marR="0" marT="0" marB="0" anchor="b">
                    <a:lnL>
                      <a:noFill/>
                    </a:lnL>
                    <a:lnR>
                      <a:noFill/>
                    </a:lnR>
                    <a:lnT>
                      <a:noFill/>
                    </a:lnT>
                    <a:lnB>
                      <a:noFill/>
                    </a:lnB>
                  </a:tcPr>
                </a:tc>
                <a:tc hMerge="1">
                  <a:txBody>
                    <a:bodyPr/>
                    <a:lstStyle/>
                    <a:p>
                      <a:endParaRPr lang="en-US"/>
                    </a:p>
                  </a:txBody>
                  <a:tcPr/>
                </a:tc>
                <a:tc>
                  <a:txBody>
                    <a:bodyPr/>
                    <a:lstStyle/>
                    <a:p>
                      <a:pPr algn="l" fontAlgn="b"/>
                      <a:endParaRPr lang="en-US" sz="1400" b="1" i="0" u="none" strike="noStrike" dirty="0">
                        <a:effectLst/>
                        <a:latin typeface="+mj-lt"/>
                      </a:endParaRPr>
                    </a:p>
                  </a:txBody>
                  <a:tcPr marL="0" marR="0" marT="0" marB="0" anchor="b">
                    <a:lnL>
                      <a:noFill/>
                    </a:lnL>
                    <a:lnR>
                      <a:noFill/>
                    </a:lnR>
                    <a:lnT>
                      <a:noFill/>
                    </a:lnT>
                    <a:lnB>
                      <a:noFill/>
                    </a:lnB>
                  </a:tcPr>
                </a:tc>
                <a:tc>
                  <a:txBody>
                    <a:bodyPr/>
                    <a:lstStyle/>
                    <a:p>
                      <a:pPr algn="l" fontAlgn="b"/>
                      <a:endParaRPr lang="en-US" sz="1400" b="1" i="0" u="none" strike="noStrike" dirty="0">
                        <a:effectLst/>
                        <a:latin typeface="+mj-lt"/>
                      </a:endParaRPr>
                    </a:p>
                  </a:txBody>
                  <a:tcPr marL="0" marR="0" marT="0" marB="0" anchor="b">
                    <a:lnL>
                      <a:noFill/>
                    </a:lnL>
                    <a:lnR>
                      <a:noFill/>
                    </a:lnR>
                    <a:lnT>
                      <a:noFill/>
                    </a:lnT>
                    <a:lnB>
                      <a:noFill/>
                    </a:lnB>
                  </a:tcPr>
                </a:tc>
                <a:tc>
                  <a:txBody>
                    <a:bodyPr/>
                    <a:lstStyle/>
                    <a:p>
                      <a:pPr algn="l" fontAlgn="b"/>
                      <a:endParaRPr lang="en-US" sz="1400" b="1" i="0" u="none" strike="noStrike" dirty="0">
                        <a:effectLst/>
                        <a:latin typeface="+mj-lt"/>
                      </a:endParaRPr>
                    </a:p>
                  </a:txBody>
                  <a:tcPr marL="0" marR="0" marT="0" marB="0" anchor="b">
                    <a:lnL>
                      <a:noFill/>
                    </a:lnL>
                    <a:lnR>
                      <a:noFill/>
                    </a:lnR>
                    <a:lnT>
                      <a:noFill/>
                    </a:lnT>
                    <a:lnB>
                      <a:noFill/>
                    </a:lnB>
                  </a:tcPr>
                </a:tc>
                <a:tc>
                  <a:txBody>
                    <a:bodyPr/>
                    <a:lstStyle/>
                    <a:p>
                      <a:pPr algn="l" fontAlgn="b"/>
                      <a:r>
                        <a:rPr lang="en-US" sz="1400" b="1" i="0" u="none" strike="noStrike" dirty="0">
                          <a:effectLst/>
                          <a:latin typeface="+mj-lt"/>
                        </a:rPr>
                        <a:t> </a:t>
                      </a:r>
                    </a:p>
                  </a:txBody>
                  <a:tcPr marL="0" marR="0" marT="0" marB="0" anchor="b">
                    <a:lnL>
                      <a:noFill/>
                    </a:lnL>
                    <a:lnR>
                      <a:noFill/>
                    </a:lnR>
                    <a:lnT>
                      <a:noFill/>
                    </a:lnT>
                    <a:lnB>
                      <a:noFill/>
                    </a:lnB>
                  </a:tcPr>
                </a:tc>
                <a:tc>
                  <a:txBody>
                    <a:bodyPr/>
                    <a:lstStyle/>
                    <a:p>
                      <a:pPr algn="l" fontAlgn="b"/>
                      <a:endParaRPr lang="en-US" sz="1400" b="1" i="0" u="none" strike="noStrike" dirty="0">
                        <a:effectLst/>
                        <a:latin typeface="+mj-lt"/>
                      </a:endParaRPr>
                    </a:p>
                  </a:txBody>
                  <a:tcPr marL="0" marR="0" marT="0" marB="0" anchor="b">
                    <a:lnL>
                      <a:noFill/>
                    </a:lnL>
                    <a:lnR>
                      <a:noFill/>
                    </a:lnR>
                    <a:lnT>
                      <a:noFill/>
                    </a:lnT>
                    <a:lnB>
                      <a:noFill/>
                    </a:lnB>
                  </a:tcPr>
                </a:tc>
                <a:tc>
                  <a:txBody>
                    <a:bodyPr/>
                    <a:lstStyle/>
                    <a:p>
                      <a:pPr algn="l" fontAlgn="b"/>
                      <a:endParaRPr lang="en-US" sz="1400" b="1" i="0" u="none" strike="noStrike" dirty="0">
                        <a:effectLst/>
                        <a:latin typeface="+mj-lt"/>
                      </a:endParaRPr>
                    </a:p>
                  </a:txBody>
                  <a:tcPr marL="0" marR="0" marT="0" marB="0" anchor="b">
                    <a:lnL>
                      <a:noFill/>
                    </a:lnL>
                    <a:lnR>
                      <a:noFill/>
                    </a:lnR>
                    <a:lnT>
                      <a:noFill/>
                    </a:lnT>
                    <a:lnB>
                      <a:noFill/>
                    </a:lnB>
                  </a:tcPr>
                </a:tc>
                <a:extLst>
                  <a:ext uri="{0D108BD9-81ED-4DB2-BD59-A6C34878D82A}">
                    <a16:rowId xmlns:a16="http://schemas.microsoft.com/office/drawing/2014/main" val="10008"/>
                  </a:ext>
                </a:extLst>
              </a:tr>
              <a:tr h="282964">
                <a:tc gridSpan="3">
                  <a:txBody>
                    <a:bodyPr/>
                    <a:lstStyle/>
                    <a:p>
                      <a:pPr algn="l" fontAlgn="b"/>
                      <a:r>
                        <a:rPr lang="en-US" sz="1400" b="1" i="0" u="none" strike="noStrike" dirty="0">
                          <a:effectLst/>
                          <a:latin typeface="+mj-lt"/>
                        </a:rPr>
                        <a:t>EST. TAX RATE</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1400" b="1" i="0" u="none" strike="noStrike" dirty="0">
                        <a:effectLst/>
                        <a:latin typeface="+mj-lt"/>
                      </a:endParaRPr>
                    </a:p>
                  </a:txBody>
                  <a:tcPr marL="0" marR="0" marT="0" marB="0" anchor="b">
                    <a:lnL>
                      <a:noFill/>
                    </a:lnL>
                    <a:lnR>
                      <a:noFill/>
                    </a:lnR>
                    <a:lnT>
                      <a:noFill/>
                    </a:lnT>
                    <a:lnB>
                      <a:noFill/>
                    </a:lnB>
                  </a:tcPr>
                </a:tc>
                <a:tc>
                  <a:txBody>
                    <a:bodyPr/>
                    <a:lstStyle/>
                    <a:p>
                      <a:pPr algn="l" fontAlgn="b"/>
                      <a:endParaRPr lang="en-US" sz="1400" b="1" i="0" u="none" strike="noStrike" dirty="0">
                        <a:effectLst/>
                        <a:latin typeface="+mj-lt"/>
                      </a:endParaRPr>
                    </a:p>
                  </a:txBody>
                  <a:tcPr marL="0" marR="0" marT="0" marB="0" anchor="b">
                    <a:lnL>
                      <a:noFill/>
                    </a:lnL>
                    <a:lnR>
                      <a:noFill/>
                    </a:lnR>
                    <a:lnT>
                      <a:noFill/>
                    </a:lnT>
                    <a:lnB>
                      <a:noFill/>
                    </a:lnB>
                  </a:tcPr>
                </a:tc>
                <a:tc>
                  <a:txBody>
                    <a:bodyPr/>
                    <a:lstStyle/>
                    <a:p>
                      <a:pPr algn="l" fontAlgn="b"/>
                      <a:endParaRPr lang="en-US" sz="1400" b="1" i="0" u="none" strike="noStrike" dirty="0">
                        <a:effectLst/>
                        <a:latin typeface="+mj-lt"/>
                      </a:endParaRPr>
                    </a:p>
                  </a:txBody>
                  <a:tcPr marL="0" marR="0" marT="0" marB="0" anchor="b">
                    <a:lnL>
                      <a:noFill/>
                    </a:lnL>
                    <a:lnR>
                      <a:noFill/>
                    </a:lnR>
                    <a:lnT>
                      <a:noFill/>
                    </a:lnT>
                    <a:lnB>
                      <a:noFill/>
                    </a:lnB>
                  </a:tcPr>
                </a:tc>
                <a:tc>
                  <a:txBody>
                    <a:bodyPr/>
                    <a:lstStyle/>
                    <a:p>
                      <a:pPr algn="l" fontAlgn="b"/>
                      <a:endParaRPr lang="en-US" sz="1400" b="1" i="0" u="none" strike="noStrike" dirty="0">
                        <a:effectLst/>
                        <a:latin typeface="+mj-lt"/>
                      </a:endParaRPr>
                    </a:p>
                  </a:txBody>
                  <a:tcPr marL="0" marR="0" marT="0" marB="0" anchor="b">
                    <a:lnL>
                      <a:noFill/>
                    </a:lnL>
                    <a:lnR>
                      <a:noFill/>
                    </a:lnR>
                    <a:lnT>
                      <a:noFill/>
                    </a:lnT>
                    <a:lnB>
                      <a:noFill/>
                    </a:lnB>
                  </a:tcPr>
                </a:tc>
                <a:tc>
                  <a:txBody>
                    <a:bodyPr/>
                    <a:lstStyle/>
                    <a:p>
                      <a:pPr algn="l" fontAlgn="b"/>
                      <a:endParaRPr lang="en-US" sz="1400" b="1" i="0" u="none" strike="noStrike" dirty="0">
                        <a:effectLst/>
                        <a:latin typeface="+mj-lt"/>
                      </a:endParaRPr>
                    </a:p>
                  </a:txBody>
                  <a:tcPr marL="0" marR="0" marT="0" marB="0" anchor="b">
                    <a:lnL>
                      <a:noFill/>
                    </a:lnL>
                    <a:lnR>
                      <a:noFill/>
                    </a:lnR>
                    <a:lnT>
                      <a:noFill/>
                    </a:lnT>
                    <a:lnB>
                      <a:noFill/>
                    </a:lnB>
                  </a:tcPr>
                </a:tc>
                <a:extLst>
                  <a:ext uri="{0D108BD9-81ED-4DB2-BD59-A6C34878D82A}">
                    <a16:rowId xmlns:a16="http://schemas.microsoft.com/office/drawing/2014/main" val="10009"/>
                  </a:ext>
                </a:extLst>
              </a:tr>
              <a:tr h="282964">
                <a:tc gridSpan="3">
                  <a:txBody>
                    <a:bodyPr/>
                    <a:lstStyle/>
                    <a:p>
                      <a:pPr algn="l" fontAlgn="b"/>
                      <a:r>
                        <a:rPr lang="en-US" sz="1400" b="1" i="0" u="none" strike="noStrike" dirty="0">
                          <a:effectLst/>
                          <a:latin typeface="+mj-lt"/>
                        </a:rPr>
                        <a:t>PER $1,000 OF AV</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r>
                        <a:rPr lang="en-US" sz="1400" b="1" i="0" u="none" strike="noStrike" dirty="0">
                          <a:effectLst/>
                          <a:latin typeface="+mj-lt"/>
                        </a:rPr>
                        <a:t> $          </a:t>
                      </a:r>
                      <a:r>
                        <a:rPr lang="en-US" sz="1400" b="1" i="0" u="none" strike="noStrike" dirty="0" smtClean="0">
                          <a:effectLst/>
                          <a:latin typeface="+mj-lt"/>
                        </a:rPr>
                        <a:t>24.21 </a:t>
                      </a:r>
                      <a:endParaRPr lang="en-US" sz="1400" b="1" i="0" u="none" strike="noStrike" dirty="0">
                        <a:effectLst/>
                        <a:latin typeface="+mj-lt"/>
                      </a:endParaRPr>
                    </a:p>
                  </a:txBody>
                  <a:tcPr marL="0" marR="0" marT="0" marB="0" anchor="b">
                    <a:lnL>
                      <a:noFill/>
                    </a:lnL>
                    <a:lnR>
                      <a:noFill/>
                    </a:lnR>
                    <a:lnT>
                      <a:noFill/>
                    </a:lnT>
                    <a:lnB>
                      <a:noFill/>
                    </a:lnB>
                  </a:tcPr>
                </a:tc>
                <a:tc>
                  <a:txBody>
                    <a:bodyPr/>
                    <a:lstStyle/>
                    <a:p>
                      <a:pPr algn="l" fontAlgn="b"/>
                      <a:endParaRPr lang="en-US" sz="1400" b="1" i="0" u="none" strike="noStrike" dirty="0">
                        <a:effectLst/>
                        <a:latin typeface="+mj-lt"/>
                      </a:endParaRPr>
                    </a:p>
                  </a:txBody>
                  <a:tcPr marL="0" marR="0" marT="0" marB="0" anchor="b">
                    <a:lnL>
                      <a:noFill/>
                    </a:lnL>
                    <a:lnR>
                      <a:noFill/>
                    </a:lnR>
                    <a:lnT>
                      <a:noFill/>
                    </a:lnT>
                    <a:lnB>
                      <a:noFill/>
                    </a:lnB>
                  </a:tcPr>
                </a:tc>
                <a:tc>
                  <a:txBody>
                    <a:bodyPr/>
                    <a:lstStyle/>
                    <a:p>
                      <a:pPr algn="l" fontAlgn="b"/>
                      <a:r>
                        <a:rPr lang="en-US" sz="1400" b="1" i="0" u="none" strike="noStrike" dirty="0" smtClean="0">
                          <a:effectLst/>
                          <a:latin typeface="+mj-lt"/>
                        </a:rPr>
                        <a:t> $           605.42 </a:t>
                      </a:r>
                      <a:endParaRPr lang="en-US" sz="1400" b="1" i="0" u="none" strike="noStrike" dirty="0">
                        <a:effectLst/>
                        <a:latin typeface="+mj-lt"/>
                      </a:endParaRPr>
                    </a:p>
                  </a:txBody>
                  <a:tcPr marL="0" marR="0" marT="0" marB="0" anchor="b">
                    <a:lnL>
                      <a:noFill/>
                    </a:lnL>
                    <a:lnR>
                      <a:noFill/>
                    </a:lnR>
                    <a:lnT>
                      <a:noFill/>
                    </a:lnT>
                    <a:lnB>
                      <a:noFill/>
                    </a:lnB>
                  </a:tcPr>
                </a:tc>
                <a:tc>
                  <a:txBody>
                    <a:bodyPr/>
                    <a:lstStyle/>
                    <a:p>
                      <a:pPr algn="ctr" fontAlgn="b"/>
                      <a:endParaRPr lang="en-US" sz="1400" b="1" i="0" u="none" strike="noStrike" dirty="0">
                        <a:effectLst/>
                        <a:latin typeface="+mj-lt"/>
                      </a:endParaRPr>
                    </a:p>
                  </a:txBody>
                  <a:tcPr marL="0" marR="0" marT="0" marB="0" anchor="b">
                    <a:lnL>
                      <a:noFill/>
                    </a:lnL>
                    <a:lnR>
                      <a:noFill/>
                    </a:lnR>
                    <a:lnT>
                      <a:noFill/>
                    </a:lnT>
                    <a:lnB>
                      <a:noFill/>
                    </a:lnB>
                  </a:tcPr>
                </a:tc>
                <a:tc>
                  <a:txBody>
                    <a:bodyPr/>
                    <a:lstStyle/>
                    <a:p>
                      <a:pPr algn="l" fontAlgn="b"/>
                      <a:r>
                        <a:rPr lang="en-US" sz="1400" b="1" i="0" u="none" strike="noStrike" dirty="0">
                          <a:effectLst/>
                          <a:latin typeface="+mj-lt"/>
                        </a:rPr>
                        <a:t> $          </a:t>
                      </a:r>
                      <a:r>
                        <a:rPr lang="en-US" sz="1400" b="1" i="0" u="none" strike="noStrike" dirty="0" smtClean="0">
                          <a:effectLst/>
                          <a:latin typeface="+mj-lt"/>
                        </a:rPr>
                        <a:t>24.21</a:t>
                      </a:r>
                      <a:endParaRPr lang="en-US" sz="1400" b="1" i="0" u="none" strike="noStrike" dirty="0">
                        <a:effectLst/>
                        <a:latin typeface="+mj-lt"/>
                      </a:endParaRPr>
                    </a:p>
                  </a:txBody>
                  <a:tcPr marL="0" marR="0" marT="0" marB="0" anchor="b">
                    <a:lnL>
                      <a:noFill/>
                    </a:lnL>
                    <a:lnR>
                      <a:noFill/>
                    </a:lnR>
                    <a:lnT>
                      <a:noFill/>
                    </a:lnT>
                    <a:lnB>
                      <a:noFill/>
                    </a:lnB>
                  </a:tcPr>
                </a:tc>
                <a:extLst>
                  <a:ext uri="{0D108BD9-81ED-4DB2-BD59-A6C34878D82A}">
                    <a16:rowId xmlns:a16="http://schemas.microsoft.com/office/drawing/2014/main" val="10010"/>
                  </a:ext>
                </a:extLst>
              </a:tr>
              <a:tr h="282964">
                <a:tc gridSpan="2">
                  <a:txBody>
                    <a:bodyPr/>
                    <a:lstStyle/>
                    <a:p>
                      <a:pPr algn="l" fontAlgn="b"/>
                      <a:endParaRPr lang="en-US" sz="1400" b="1" i="0" u="none" strike="noStrike" dirty="0">
                        <a:effectLst/>
                        <a:latin typeface="+mj-lt"/>
                      </a:endParaRPr>
                    </a:p>
                  </a:txBody>
                  <a:tcPr marL="0" marR="0" marT="0" marB="0" anchor="b">
                    <a:lnL>
                      <a:noFill/>
                    </a:lnL>
                    <a:lnR>
                      <a:noFill/>
                    </a:lnR>
                    <a:lnT>
                      <a:noFill/>
                    </a:lnT>
                    <a:lnB>
                      <a:noFill/>
                    </a:lnB>
                  </a:tcPr>
                </a:tc>
                <a:tc hMerge="1">
                  <a:txBody>
                    <a:bodyPr/>
                    <a:lstStyle/>
                    <a:p>
                      <a:endParaRPr lang="en-US"/>
                    </a:p>
                  </a:txBody>
                  <a:tcPr/>
                </a:tc>
                <a:tc>
                  <a:txBody>
                    <a:bodyPr/>
                    <a:lstStyle/>
                    <a:p>
                      <a:pPr algn="l" fontAlgn="b"/>
                      <a:endParaRPr lang="en-US" sz="1400" b="1" i="0" u="none" strike="noStrike" dirty="0">
                        <a:effectLst/>
                        <a:latin typeface="+mj-lt"/>
                      </a:endParaRPr>
                    </a:p>
                  </a:txBody>
                  <a:tcPr marL="0" marR="0" marT="0" marB="0" anchor="b">
                    <a:lnL>
                      <a:noFill/>
                    </a:lnL>
                    <a:lnR>
                      <a:noFill/>
                    </a:lnR>
                    <a:lnT>
                      <a:noFill/>
                    </a:lnT>
                    <a:lnB>
                      <a:noFill/>
                    </a:lnB>
                  </a:tcPr>
                </a:tc>
                <a:tc>
                  <a:txBody>
                    <a:bodyPr/>
                    <a:lstStyle/>
                    <a:p>
                      <a:pPr algn="l" fontAlgn="b"/>
                      <a:endParaRPr lang="en-US" sz="1400" b="1" i="0" u="none" strike="noStrike" dirty="0">
                        <a:effectLst/>
                        <a:latin typeface="+mj-lt"/>
                      </a:endParaRPr>
                    </a:p>
                  </a:txBody>
                  <a:tcPr marL="0" marR="0" marT="0" marB="0" anchor="b">
                    <a:lnL>
                      <a:noFill/>
                    </a:lnL>
                    <a:lnR>
                      <a:noFill/>
                    </a:lnR>
                    <a:lnT>
                      <a:noFill/>
                    </a:lnT>
                    <a:lnB>
                      <a:noFill/>
                    </a:lnB>
                  </a:tcPr>
                </a:tc>
                <a:tc>
                  <a:txBody>
                    <a:bodyPr/>
                    <a:lstStyle/>
                    <a:p>
                      <a:pPr algn="l" fontAlgn="b"/>
                      <a:endParaRPr lang="en-US" sz="1400" b="1" i="0" u="none" strike="noStrike" dirty="0">
                        <a:effectLst/>
                        <a:latin typeface="+mj-lt"/>
                      </a:endParaRPr>
                    </a:p>
                  </a:txBody>
                  <a:tcPr marL="0" marR="0" marT="0" marB="0" anchor="b">
                    <a:lnL>
                      <a:noFill/>
                    </a:lnL>
                    <a:lnR>
                      <a:noFill/>
                    </a:lnR>
                    <a:lnT>
                      <a:noFill/>
                    </a:lnT>
                    <a:lnB>
                      <a:noFill/>
                    </a:lnB>
                  </a:tcPr>
                </a:tc>
                <a:tc>
                  <a:txBody>
                    <a:bodyPr/>
                    <a:lstStyle/>
                    <a:p>
                      <a:pPr algn="l" fontAlgn="b"/>
                      <a:r>
                        <a:rPr lang="en-US" sz="1400" b="1" i="0" u="none" strike="noStrike" dirty="0">
                          <a:effectLst/>
                          <a:latin typeface="+mj-lt"/>
                        </a:rPr>
                        <a:t> </a:t>
                      </a:r>
                    </a:p>
                  </a:txBody>
                  <a:tcPr marL="0" marR="0" marT="0" marB="0" anchor="b">
                    <a:lnL>
                      <a:noFill/>
                    </a:lnL>
                    <a:lnR>
                      <a:noFill/>
                    </a:lnR>
                    <a:lnT>
                      <a:noFill/>
                    </a:lnT>
                    <a:lnB>
                      <a:noFill/>
                    </a:lnB>
                  </a:tcPr>
                </a:tc>
                <a:tc>
                  <a:txBody>
                    <a:bodyPr/>
                    <a:lstStyle/>
                    <a:p>
                      <a:pPr algn="l" fontAlgn="b"/>
                      <a:endParaRPr lang="en-US" sz="1400" b="1" i="0" u="none" strike="noStrike" dirty="0">
                        <a:effectLst/>
                        <a:latin typeface="+mj-lt"/>
                      </a:endParaRPr>
                    </a:p>
                  </a:txBody>
                  <a:tcPr marL="0" marR="0" marT="0" marB="0" anchor="b">
                    <a:lnL>
                      <a:noFill/>
                    </a:lnL>
                    <a:lnR>
                      <a:noFill/>
                    </a:lnR>
                    <a:lnT>
                      <a:noFill/>
                    </a:lnT>
                    <a:lnB>
                      <a:noFill/>
                    </a:lnB>
                  </a:tcPr>
                </a:tc>
                <a:tc>
                  <a:txBody>
                    <a:bodyPr/>
                    <a:lstStyle/>
                    <a:p>
                      <a:pPr algn="l" fontAlgn="b"/>
                      <a:endParaRPr lang="en-US" sz="1400" b="1" i="0" u="none" strike="noStrike" dirty="0">
                        <a:effectLst/>
                        <a:latin typeface="+mj-lt"/>
                      </a:endParaRPr>
                    </a:p>
                  </a:txBody>
                  <a:tcPr marL="0" marR="0" marT="0" marB="0" anchor="b">
                    <a:lnL>
                      <a:noFill/>
                    </a:lnL>
                    <a:lnR>
                      <a:noFill/>
                    </a:lnR>
                    <a:lnT>
                      <a:noFill/>
                    </a:lnT>
                    <a:lnB>
                      <a:noFill/>
                    </a:lnB>
                  </a:tcPr>
                </a:tc>
                <a:extLst>
                  <a:ext uri="{0D108BD9-81ED-4DB2-BD59-A6C34878D82A}">
                    <a16:rowId xmlns:a16="http://schemas.microsoft.com/office/drawing/2014/main" val="10011"/>
                  </a:ext>
                </a:extLst>
              </a:tr>
              <a:tr h="282964">
                <a:tc gridSpan="3">
                  <a:txBody>
                    <a:bodyPr/>
                    <a:lstStyle/>
                    <a:p>
                      <a:pPr algn="l" fontAlgn="b"/>
                      <a:r>
                        <a:rPr lang="en-US" sz="1400" b="1" i="0" u="none" strike="noStrike" dirty="0">
                          <a:effectLst/>
                          <a:latin typeface="+mj-lt"/>
                        </a:rPr>
                        <a:t>EST. ANNUAL</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1400" b="1" i="0" u="none" strike="noStrike" dirty="0">
                        <a:effectLst/>
                        <a:latin typeface="+mj-lt"/>
                      </a:endParaRPr>
                    </a:p>
                  </a:txBody>
                  <a:tcPr marL="0" marR="0" marT="0" marB="0" anchor="b">
                    <a:lnL>
                      <a:noFill/>
                    </a:lnL>
                    <a:lnR>
                      <a:noFill/>
                    </a:lnR>
                    <a:lnT>
                      <a:noFill/>
                    </a:lnT>
                    <a:lnB>
                      <a:noFill/>
                    </a:lnB>
                  </a:tcPr>
                </a:tc>
                <a:tc>
                  <a:txBody>
                    <a:bodyPr/>
                    <a:lstStyle/>
                    <a:p>
                      <a:pPr algn="l" fontAlgn="b"/>
                      <a:endParaRPr lang="en-US" sz="1400" b="1" i="0" u="none" strike="noStrike" dirty="0">
                        <a:effectLst/>
                        <a:latin typeface="+mj-lt"/>
                      </a:endParaRPr>
                    </a:p>
                  </a:txBody>
                  <a:tcPr marL="0" marR="0" marT="0" marB="0" anchor="b">
                    <a:lnL>
                      <a:noFill/>
                    </a:lnL>
                    <a:lnR>
                      <a:noFill/>
                    </a:lnR>
                    <a:lnT>
                      <a:noFill/>
                    </a:lnT>
                    <a:lnB>
                      <a:noFill/>
                    </a:lnB>
                  </a:tcPr>
                </a:tc>
                <a:tc>
                  <a:txBody>
                    <a:bodyPr/>
                    <a:lstStyle/>
                    <a:p>
                      <a:pPr algn="l" fontAlgn="b"/>
                      <a:endParaRPr lang="en-US" sz="1400" b="1" i="0" u="none" strike="noStrike" dirty="0">
                        <a:effectLst/>
                        <a:latin typeface="+mj-lt"/>
                      </a:endParaRPr>
                    </a:p>
                  </a:txBody>
                  <a:tcPr marL="0" marR="0" marT="0" marB="0" anchor="b">
                    <a:lnL>
                      <a:noFill/>
                    </a:lnL>
                    <a:lnR>
                      <a:noFill/>
                    </a:lnR>
                    <a:lnT>
                      <a:noFill/>
                    </a:lnT>
                    <a:lnB>
                      <a:noFill/>
                    </a:lnB>
                  </a:tcPr>
                </a:tc>
                <a:tc>
                  <a:txBody>
                    <a:bodyPr/>
                    <a:lstStyle/>
                    <a:p>
                      <a:pPr algn="l" fontAlgn="b"/>
                      <a:endParaRPr lang="en-US" sz="1400" b="1" i="0" u="none" strike="noStrike" dirty="0">
                        <a:effectLst/>
                        <a:latin typeface="+mj-lt"/>
                      </a:endParaRPr>
                    </a:p>
                  </a:txBody>
                  <a:tcPr marL="0" marR="0" marT="0" marB="0" anchor="b">
                    <a:lnL>
                      <a:noFill/>
                    </a:lnL>
                    <a:lnR>
                      <a:noFill/>
                    </a:lnR>
                    <a:lnT>
                      <a:noFill/>
                    </a:lnT>
                    <a:lnB>
                      <a:noFill/>
                    </a:lnB>
                  </a:tcPr>
                </a:tc>
                <a:tc>
                  <a:txBody>
                    <a:bodyPr/>
                    <a:lstStyle/>
                    <a:p>
                      <a:pPr algn="l" fontAlgn="b"/>
                      <a:endParaRPr lang="en-US" sz="1400" b="1" i="0" u="none" strike="noStrike" dirty="0">
                        <a:effectLst/>
                        <a:latin typeface="+mj-lt"/>
                      </a:endParaRPr>
                    </a:p>
                  </a:txBody>
                  <a:tcPr marL="0" marR="0" marT="0" marB="0" anchor="b">
                    <a:lnL>
                      <a:noFill/>
                    </a:lnL>
                    <a:lnR>
                      <a:noFill/>
                    </a:lnR>
                    <a:lnT>
                      <a:noFill/>
                    </a:lnT>
                    <a:lnB>
                      <a:noFill/>
                    </a:lnB>
                  </a:tcPr>
                </a:tc>
                <a:extLst>
                  <a:ext uri="{0D108BD9-81ED-4DB2-BD59-A6C34878D82A}">
                    <a16:rowId xmlns:a16="http://schemas.microsoft.com/office/drawing/2014/main" val="10012"/>
                  </a:ext>
                </a:extLst>
              </a:tr>
              <a:tr h="282964">
                <a:tc gridSpan="3">
                  <a:txBody>
                    <a:bodyPr/>
                    <a:lstStyle/>
                    <a:p>
                      <a:pPr algn="l" fontAlgn="b"/>
                      <a:r>
                        <a:rPr lang="en-US" sz="1400" b="1" i="0" u="none" strike="noStrike" dirty="0">
                          <a:effectLst/>
                          <a:latin typeface="+mj-lt"/>
                        </a:rPr>
                        <a:t>SCHOOL TAX</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r>
                        <a:rPr lang="en-US" sz="1400" b="1" i="0" u="none" strike="noStrike" dirty="0">
                          <a:effectLst/>
                          <a:latin typeface="+mj-lt"/>
                        </a:rPr>
                        <a:t> $          </a:t>
                      </a:r>
                      <a:r>
                        <a:rPr lang="en-US" sz="1400" b="1" i="0" u="none" strike="noStrike" dirty="0" smtClean="0">
                          <a:effectLst/>
                          <a:latin typeface="+mj-lt"/>
                        </a:rPr>
                        <a:t>2,421</a:t>
                      </a:r>
                      <a:endParaRPr lang="en-US" sz="1400" b="1" i="0" u="none" strike="noStrike" dirty="0">
                        <a:effectLst/>
                        <a:latin typeface="+mj-lt"/>
                      </a:endParaRPr>
                    </a:p>
                  </a:txBody>
                  <a:tcPr marL="0" marR="0" marT="0" marB="0" anchor="b">
                    <a:lnL>
                      <a:noFill/>
                    </a:lnL>
                    <a:lnR>
                      <a:noFill/>
                    </a:lnR>
                    <a:lnT>
                      <a:noFill/>
                    </a:lnT>
                    <a:lnB>
                      <a:noFill/>
                    </a:lnB>
                  </a:tcPr>
                </a:tc>
                <a:tc>
                  <a:txBody>
                    <a:bodyPr/>
                    <a:lstStyle/>
                    <a:p>
                      <a:pPr algn="l" fontAlgn="b"/>
                      <a:endParaRPr lang="en-US" sz="1400" b="1" i="0" u="none" strike="noStrike" dirty="0">
                        <a:effectLst/>
                        <a:latin typeface="+mj-lt"/>
                      </a:endParaRPr>
                    </a:p>
                  </a:txBody>
                  <a:tcPr marL="0" marR="0" marT="0" marB="0" anchor="b">
                    <a:lnL>
                      <a:noFill/>
                    </a:lnL>
                    <a:lnR>
                      <a:noFill/>
                    </a:lnR>
                    <a:lnT>
                      <a:noFill/>
                    </a:lnT>
                    <a:lnB>
                      <a:noFill/>
                    </a:lnB>
                  </a:tcPr>
                </a:tc>
                <a:tc>
                  <a:txBody>
                    <a:bodyPr/>
                    <a:lstStyle/>
                    <a:p>
                      <a:pPr algn="l" fontAlgn="b"/>
                      <a:r>
                        <a:rPr lang="en-US" sz="1400" b="1" i="0" u="none" strike="noStrike" dirty="0">
                          <a:effectLst/>
                          <a:latin typeface="+mj-lt"/>
                        </a:rPr>
                        <a:t> $             </a:t>
                      </a:r>
                      <a:r>
                        <a:rPr lang="en-US" sz="1400" b="1" i="0" u="none" strike="noStrike" dirty="0" smtClean="0">
                          <a:effectLst/>
                          <a:latin typeface="+mj-lt"/>
                        </a:rPr>
                        <a:t>2,421</a:t>
                      </a:r>
                      <a:endParaRPr lang="en-US" sz="1400" b="1" i="0" u="none" strike="noStrike" dirty="0">
                        <a:effectLst/>
                        <a:latin typeface="+mj-lt"/>
                      </a:endParaRPr>
                    </a:p>
                  </a:txBody>
                  <a:tcPr marL="0" marR="0" marT="0" marB="0" anchor="b">
                    <a:lnL>
                      <a:noFill/>
                    </a:lnL>
                    <a:lnR>
                      <a:noFill/>
                    </a:lnR>
                    <a:lnT>
                      <a:noFill/>
                    </a:lnT>
                    <a:lnB>
                      <a:noFill/>
                    </a:lnB>
                  </a:tcPr>
                </a:tc>
                <a:tc>
                  <a:txBody>
                    <a:bodyPr/>
                    <a:lstStyle/>
                    <a:p>
                      <a:pPr algn="l" fontAlgn="b"/>
                      <a:endParaRPr lang="en-US" sz="1400" b="1" i="0" u="none" strike="noStrike" dirty="0">
                        <a:effectLst/>
                        <a:latin typeface="+mj-lt"/>
                      </a:endParaRPr>
                    </a:p>
                  </a:txBody>
                  <a:tcPr marL="0" marR="0" marT="0" marB="0" anchor="b">
                    <a:lnL>
                      <a:noFill/>
                    </a:lnL>
                    <a:lnR>
                      <a:noFill/>
                    </a:lnR>
                    <a:lnT>
                      <a:noFill/>
                    </a:lnT>
                    <a:lnB>
                      <a:noFill/>
                    </a:lnB>
                  </a:tcPr>
                </a:tc>
                <a:tc>
                  <a:txBody>
                    <a:bodyPr/>
                    <a:lstStyle/>
                    <a:p>
                      <a:pPr algn="l" fontAlgn="b"/>
                      <a:r>
                        <a:rPr lang="en-US" sz="1400" b="1" i="0" u="none" strike="noStrike" dirty="0">
                          <a:effectLst/>
                          <a:latin typeface="+mj-lt"/>
                        </a:rPr>
                        <a:t> $          </a:t>
                      </a:r>
                      <a:r>
                        <a:rPr lang="en-US" sz="1400" b="1" i="0" u="none" strike="noStrike" dirty="0" smtClean="0">
                          <a:effectLst/>
                          <a:latin typeface="+mj-lt"/>
                        </a:rPr>
                        <a:t>2,421 </a:t>
                      </a:r>
                      <a:endParaRPr lang="en-US" sz="1400" b="1" i="0" u="none" strike="noStrike" dirty="0">
                        <a:effectLst/>
                        <a:latin typeface="+mj-lt"/>
                      </a:endParaRPr>
                    </a:p>
                  </a:txBody>
                  <a:tcPr marL="0" marR="0" marT="0" marB="0" anchor="b">
                    <a:lnL>
                      <a:noFill/>
                    </a:lnL>
                    <a:lnR>
                      <a:noFill/>
                    </a:lnR>
                    <a:lnT>
                      <a:noFill/>
                    </a:lnT>
                    <a:lnB>
                      <a:noFill/>
                    </a:lnB>
                  </a:tcPr>
                </a:tc>
                <a:extLst>
                  <a:ext uri="{0D108BD9-81ED-4DB2-BD59-A6C34878D82A}">
                    <a16:rowId xmlns:a16="http://schemas.microsoft.com/office/drawing/2014/main" val="10013"/>
                  </a:ext>
                </a:extLst>
              </a:tr>
              <a:tr h="282964">
                <a:tc gridSpan="2">
                  <a:txBody>
                    <a:bodyPr/>
                    <a:lstStyle/>
                    <a:p>
                      <a:pPr algn="l" fontAlgn="b"/>
                      <a:endParaRPr lang="en-US" sz="1400" b="0" i="0" u="none" strike="noStrike" dirty="0">
                        <a:effectLst/>
                        <a:latin typeface="+mj-lt"/>
                      </a:endParaRPr>
                    </a:p>
                  </a:txBody>
                  <a:tcPr marL="0" marR="0" marT="0" marB="0" anchor="b">
                    <a:lnL>
                      <a:noFill/>
                    </a:lnL>
                    <a:lnR>
                      <a:noFill/>
                    </a:lnR>
                    <a:lnT>
                      <a:noFill/>
                    </a:lnT>
                    <a:lnB>
                      <a:noFill/>
                    </a:lnB>
                  </a:tcPr>
                </a:tc>
                <a:tc hMerge="1">
                  <a:txBody>
                    <a:bodyPr/>
                    <a:lstStyle/>
                    <a:p>
                      <a:endParaRPr lang="en-US"/>
                    </a:p>
                  </a:txBody>
                  <a:tcPr/>
                </a:tc>
                <a:tc>
                  <a:txBody>
                    <a:bodyPr/>
                    <a:lstStyle/>
                    <a:p>
                      <a:pPr algn="l" fontAlgn="b"/>
                      <a:endParaRPr lang="en-US" sz="1400" b="0" i="0" u="none" strike="noStrike" dirty="0">
                        <a:effectLst/>
                        <a:latin typeface="+mj-lt"/>
                      </a:endParaRPr>
                    </a:p>
                  </a:txBody>
                  <a:tcPr marL="0" marR="0" marT="0" marB="0" anchor="b">
                    <a:lnL>
                      <a:noFill/>
                    </a:lnL>
                    <a:lnR>
                      <a:noFill/>
                    </a:lnR>
                    <a:lnT>
                      <a:noFill/>
                    </a:lnT>
                    <a:lnB>
                      <a:noFill/>
                    </a:lnB>
                  </a:tcPr>
                </a:tc>
                <a:tc>
                  <a:txBody>
                    <a:bodyPr/>
                    <a:lstStyle/>
                    <a:p>
                      <a:pPr algn="l" fontAlgn="b"/>
                      <a:endParaRPr lang="en-US" sz="1400" b="0" i="0" u="none" strike="noStrike" dirty="0">
                        <a:effectLst/>
                        <a:latin typeface="+mj-lt"/>
                      </a:endParaRPr>
                    </a:p>
                  </a:txBody>
                  <a:tcPr marL="0" marR="0" marT="0" marB="0" anchor="b">
                    <a:lnL>
                      <a:noFill/>
                    </a:lnL>
                    <a:lnR>
                      <a:noFill/>
                    </a:lnR>
                    <a:lnT>
                      <a:noFill/>
                    </a:lnT>
                    <a:lnB>
                      <a:noFill/>
                    </a:lnB>
                  </a:tcPr>
                </a:tc>
                <a:tc>
                  <a:txBody>
                    <a:bodyPr/>
                    <a:lstStyle/>
                    <a:p>
                      <a:pPr algn="l" fontAlgn="b"/>
                      <a:endParaRPr lang="en-US" sz="1400" b="0" i="0" u="none" strike="noStrike" dirty="0">
                        <a:effectLst/>
                        <a:latin typeface="+mj-lt"/>
                      </a:endParaRPr>
                    </a:p>
                  </a:txBody>
                  <a:tcPr marL="0" marR="0" marT="0" marB="0" anchor="b">
                    <a:lnL>
                      <a:noFill/>
                    </a:lnL>
                    <a:lnR>
                      <a:noFill/>
                    </a:lnR>
                    <a:lnT>
                      <a:noFill/>
                    </a:lnT>
                    <a:lnB>
                      <a:noFill/>
                    </a:lnB>
                  </a:tcPr>
                </a:tc>
                <a:tc>
                  <a:txBody>
                    <a:bodyPr/>
                    <a:lstStyle/>
                    <a:p>
                      <a:pPr algn="l" fontAlgn="b"/>
                      <a:endParaRPr lang="en-US" sz="1400" b="0" i="0" u="none" strike="noStrike" dirty="0">
                        <a:effectLst/>
                        <a:latin typeface="+mj-lt"/>
                      </a:endParaRPr>
                    </a:p>
                  </a:txBody>
                  <a:tcPr marL="0" marR="0" marT="0" marB="0" anchor="b">
                    <a:lnL>
                      <a:noFill/>
                    </a:lnL>
                    <a:lnR>
                      <a:noFill/>
                    </a:lnR>
                    <a:lnT>
                      <a:noFill/>
                    </a:lnT>
                    <a:lnB>
                      <a:noFill/>
                    </a:lnB>
                  </a:tcPr>
                </a:tc>
                <a:tc>
                  <a:txBody>
                    <a:bodyPr/>
                    <a:lstStyle/>
                    <a:p>
                      <a:pPr algn="l" fontAlgn="b"/>
                      <a:endParaRPr lang="en-US" sz="1400" b="0" i="0" u="none" strike="noStrike" dirty="0">
                        <a:effectLst/>
                        <a:latin typeface="+mj-lt"/>
                      </a:endParaRPr>
                    </a:p>
                  </a:txBody>
                  <a:tcPr marL="0" marR="0" marT="0" marB="0" anchor="b">
                    <a:lnL>
                      <a:noFill/>
                    </a:lnL>
                    <a:lnR>
                      <a:noFill/>
                    </a:lnR>
                    <a:lnT>
                      <a:noFill/>
                    </a:lnT>
                    <a:lnB>
                      <a:noFill/>
                    </a:lnB>
                  </a:tcPr>
                </a:tc>
                <a:tc>
                  <a:txBody>
                    <a:bodyPr/>
                    <a:lstStyle/>
                    <a:p>
                      <a:pPr algn="l" fontAlgn="b"/>
                      <a:endParaRPr lang="en-US" sz="1400" b="0" i="0" u="none" strike="noStrike" dirty="0">
                        <a:effectLst/>
                        <a:latin typeface="+mj-lt"/>
                      </a:endParaRPr>
                    </a:p>
                  </a:txBody>
                  <a:tcPr marL="0" marR="0" marT="0" marB="0" anchor="b">
                    <a:lnL>
                      <a:noFill/>
                    </a:lnL>
                    <a:lnR>
                      <a:noFill/>
                    </a:lnR>
                    <a:lnT>
                      <a:noFill/>
                    </a:lnT>
                    <a:lnB>
                      <a:noFill/>
                    </a:lnB>
                  </a:tcPr>
                </a:tc>
                <a:extLst>
                  <a:ext uri="{0D108BD9-81ED-4DB2-BD59-A6C34878D82A}">
                    <a16:rowId xmlns:a16="http://schemas.microsoft.com/office/drawing/2014/main" val="10014"/>
                  </a:ext>
                </a:extLst>
              </a:tr>
              <a:tr h="282964">
                <a:tc gridSpan="3">
                  <a:txBody>
                    <a:bodyPr/>
                    <a:lstStyle/>
                    <a:p>
                      <a:pPr algn="l" fontAlgn="b"/>
                      <a:r>
                        <a:rPr lang="en-US" sz="1400" b="1" i="0" u="none" strike="noStrike" dirty="0">
                          <a:effectLst/>
                          <a:latin typeface="+mj-lt"/>
                        </a:rPr>
                        <a:t>TAX </a:t>
                      </a:r>
                      <a:r>
                        <a:rPr lang="en-US" sz="1400" b="1" i="0" u="none" strike="noStrike" dirty="0" smtClean="0">
                          <a:effectLst/>
                          <a:latin typeface="+mj-lt"/>
                        </a:rPr>
                        <a:t>INCREASE YR./MO.</a:t>
                      </a:r>
                      <a:endParaRPr lang="en-US" sz="1400" b="1" i="0" u="none" strike="noStrike" dirty="0">
                        <a:effectLst/>
                        <a:latin typeface="+mj-lt"/>
                      </a:endParaRP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r>
                        <a:rPr lang="en-US" sz="1400" b="1" i="0" u="none" strike="noStrike" dirty="0" smtClean="0">
                          <a:effectLst/>
                          <a:latin typeface="+mj-lt"/>
                        </a:rPr>
                        <a:t>     $61/$5.08</a:t>
                      </a:r>
                      <a:endParaRPr lang="en-US" sz="1400" b="1" i="0" u="none" strike="noStrike" dirty="0">
                        <a:effectLst/>
                        <a:latin typeface="+mj-lt"/>
                      </a:endParaRPr>
                    </a:p>
                  </a:txBody>
                  <a:tcPr marL="0" marR="0" marT="0" marB="0" anchor="b">
                    <a:lnL>
                      <a:noFill/>
                    </a:lnL>
                    <a:lnR>
                      <a:noFill/>
                    </a:lnR>
                    <a:lnT>
                      <a:noFill/>
                    </a:lnT>
                    <a:lnB>
                      <a:noFill/>
                    </a:lnB>
                  </a:tcPr>
                </a:tc>
                <a:tc>
                  <a:txBody>
                    <a:bodyPr/>
                    <a:lstStyle/>
                    <a:p>
                      <a:pPr algn="l" fontAlgn="b"/>
                      <a:endParaRPr lang="en-US" sz="1400" b="1" i="0" u="none" strike="noStrike" dirty="0">
                        <a:effectLst/>
                        <a:latin typeface="+mj-lt"/>
                      </a:endParaRPr>
                    </a:p>
                  </a:txBody>
                  <a:tcPr marL="0" marR="0" marT="0" marB="0" anchor="b">
                    <a:lnL>
                      <a:noFill/>
                    </a:lnL>
                    <a:lnR>
                      <a:noFill/>
                    </a:lnR>
                    <a:lnT>
                      <a:noFill/>
                    </a:lnT>
                    <a:lnB>
                      <a:noFill/>
                    </a:lnB>
                  </a:tcPr>
                </a:tc>
                <a:tc>
                  <a:txBody>
                    <a:bodyPr/>
                    <a:lstStyle/>
                    <a:p>
                      <a:pPr algn="l" fontAlgn="b"/>
                      <a:r>
                        <a:rPr lang="en-US" sz="1400" b="1" i="0" u="none" strike="noStrike" dirty="0">
                          <a:effectLst/>
                          <a:latin typeface="+mj-lt"/>
                        </a:rPr>
                        <a:t> </a:t>
                      </a:r>
                      <a:r>
                        <a:rPr lang="en-US" sz="1400" b="1" i="0" u="none" strike="noStrike" dirty="0" smtClean="0">
                          <a:effectLst/>
                          <a:latin typeface="+mj-lt"/>
                        </a:rPr>
                        <a:t>       $61/$5.08</a:t>
                      </a:r>
                      <a:endParaRPr lang="en-US" sz="1400" b="1" i="0" u="none" strike="noStrike" dirty="0">
                        <a:effectLst/>
                        <a:latin typeface="+mj-lt"/>
                      </a:endParaRPr>
                    </a:p>
                  </a:txBody>
                  <a:tcPr marL="0" marR="0" marT="0" marB="0" anchor="b">
                    <a:lnL>
                      <a:noFill/>
                    </a:lnL>
                    <a:lnR>
                      <a:noFill/>
                    </a:lnR>
                    <a:lnT>
                      <a:noFill/>
                    </a:lnT>
                    <a:lnB>
                      <a:noFill/>
                    </a:lnB>
                  </a:tcPr>
                </a:tc>
                <a:tc>
                  <a:txBody>
                    <a:bodyPr/>
                    <a:lstStyle/>
                    <a:p>
                      <a:pPr algn="l" fontAlgn="b"/>
                      <a:endParaRPr lang="en-US" sz="1400" b="1" i="0" u="none" strike="noStrike" dirty="0">
                        <a:effectLst/>
                        <a:latin typeface="+mj-lt"/>
                      </a:endParaRPr>
                    </a:p>
                  </a:txBody>
                  <a:tcPr marL="0" marR="0" marT="0" marB="0" anchor="b">
                    <a:lnL>
                      <a:noFill/>
                    </a:lnL>
                    <a:lnR>
                      <a:noFill/>
                    </a:lnR>
                    <a:lnT>
                      <a:noFill/>
                    </a:lnT>
                    <a:lnB>
                      <a:noFill/>
                    </a:lnB>
                  </a:tcPr>
                </a:tc>
                <a:tc>
                  <a:txBody>
                    <a:bodyPr/>
                    <a:lstStyle/>
                    <a:p>
                      <a:pPr algn="l" fontAlgn="b"/>
                      <a:r>
                        <a:rPr lang="en-US" sz="1400" b="1" i="0" u="none" strike="noStrike" dirty="0">
                          <a:effectLst/>
                          <a:latin typeface="+mj-lt"/>
                        </a:rPr>
                        <a:t> </a:t>
                      </a:r>
                      <a:r>
                        <a:rPr lang="en-US" sz="1400" b="1" i="0" u="none" strike="noStrike" dirty="0" smtClean="0">
                          <a:effectLst/>
                          <a:latin typeface="+mj-lt"/>
                        </a:rPr>
                        <a:t>    $61</a:t>
                      </a:r>
                      <a:r>
                        <a:rPr lang="en-US" sz="1400" b="1" i="0" u="none" strike="noStrike" baseline="0" dirty="0" smtClean="0">
                          <a:effectLst/>
                          <a:latin typeface="+mj-lt"/>
                        </a:rPr>
                        <a:t>/$5.08</a:t>
                      </a:r>
                    </a:p>
                  </a:txBody>
                  <a:tcPr marL="0" marR="0" marT="0" marB="0" anchor="b">
                    <a:lnL>
                      <a:noFill/>
                    </a:lnL>
                    <a:lnR>
                      <a:noFill/>
                    </a:lnR>
                    <a:lnT>
                      <a:noFill/>
                    </a:lnT>
                    <a:lnB>
                      <a:noFill/>
                    </a:lnB>
                  </a:tcPr>
                </a:tc>
                <a:extLst>
                  <a:ext uri="{0D108BD9-81ED-4DB2-BD59-A6C34878D82A}">
                    <a16:rowId xmlns:a16="http://schemas.microsoft.com/office/drawing/2014/main" val="10015"/>
                  </a:ext>
                </a:extLst>
              </a:tr>
            </a:tbl>
          </a:graphicData>
        </a:graphic>
      </p:graphicFrame>
      <p:pic>
        <p:nvPicPr>
          <p:cNvPr id="10" name="Object 1">
            <a:extLst>
              <a:ext uri="{63B3BB69-23CF-44E3-9099-C40C66FF867C}">
                <a14:compatExt xmlns:a14="http://schemas.microsoft.com/office/drawing/2010/main" spid="_x0000_s1025"/>
              </a:ext>
            </a:extLst>
          </p:cNvPr>
          <p:cNvPicPr>
            <a:picLocks noChangeAspect="1"/>
          </p:cNvPicPr>
          <p:nvPr/>
        </p:nvPicPr>
        <p:blipFill>
          <a:blip r:embed="rId2"/>
          <a:stretch>
            <a:fillRect/>
          </a:stretch>
        </p:blipFill>
        <p:spPr>
          <a:xfrm>
            <a:off x="4081463" y="2210289"/>
            <a:ext cx="600075" cy="485775"/>
          </a:xfrm>
          <a:prstGeom prst="rect">
            <a:avLst/>
          </a:prstGeom>
        </p:spPr>
      </p:pic>
      <p:pic>
        <p:nvPicPr>
          <p:cNvPr id="11" name="Object 4">
            <a:extLst>
              <a:ext uri="{63B3BB69-23CF-44E3-9099-C40C66FF867C}">
                <a14:compatExt xmlns:a14="http://schemas.microsoft.com/office/drawing/2010/main" spid="_x0000_s1028"/>
              </a:ext>
            </a:extLst>
          </p:cNvPr>
          <p:cNvPicPr>
            <a:picLocks noChangeAspect="1"/>
          </p:cNvPicPr>
          <p:nvPr/>
        </p:nvPicPr>
        <p:blipFill>
          <a:blip r:embed="rId2"/>
          <a:stretch>
            <a:fillRect/>
          </a:stretch>
        </p:blipFill>
        <p:spPr>
          <a:xfrm>
            <a:off x="5581070" y="2218215"/>
            <a:ext cx="600075" cy="485775"/>
          </a:xfrm>
          <a:prstGeom prst="rect">
            <a:avLst/>
          </a:prstGeom>
        </p:spPr>
      </p:pic>
      <p:pic>
        <p:nvPicPr>
          <p:cNvPr id="12" name="Object 5">
            <a:extLst>
              <a:ext uri="{63B3BB69-23CF-44E3-9099-C40C66FF867C}">
                <a14:compatExt xmlns:a14="http://schemas.microsoft.com/office/drawing/2010/main" spid="_x0000_s1029"/>
              </a:ext>
            </a:extLst>
          </p:cNvPr>
          <p:cNvPicPr>
            <a:picLocks noChangeAspect="1"/>
          </p:cNvPicPr>
          <p:nvPr/>
        </p:nvPicPr>
        <p:blipFill>
          <a:blip r:embed="rId2"/>
          <a:stretch>
            <a:fillRect/>
          </a:stretch>
        </p:blipFill>
        <p:spPr>
          <a:xfrm>
            <a:off x="7080677" y="2255086"/>
            <a:ext cx="600075" cy="485775"/>
          </a:xfrm>
          <a:prstGeom prst="rect">
            <a:avLst/>
          </a:prstGeom>
        </p:spPr>
      </p:pic>
      <p:sp>
        <p:nvSpPr>
          <p:cNvPr id="2" name="TextBox 1"/>
          <p:cNvSpPr txBox="1"/>
          <p:nvPr/>
        </p:nvSpPr>
        <p:spPr>
          <a:xfrm>
            <a:off x="1600200" y="6200358"/>
            <a:ext cx="5327195" cy="338554"/>
          </a:xfrm>
          <a:prstGeom prst="rect">
            <a:avLst/>
          </a:prstGeom>
          <a:noFill/>
        </p:spPr>
        <p:txBody>
          <a:bodyPr wrap="square" rtlCol="0">
            <a:spAutoFit/>
          </a:bodyPr>
          <a:lstStyle/>
          <a:p>
            <a:r>
              <a:rPr lang="en-US" sz="1600" dirty="0">
                <a:latin typeface="+mj-lt"/>
              </a:rPr>
              <a:t>These calculations exclude the benefits of STAR</a:t>
            </a:r>
          </a:p>
        </p:txBody>
      </p:sp>
    </p:spTree>
    <p:extLst>
      <p:ext uri="{BB962C8B-B14F-4D97-AF65-F5344CB8AC3E}">
        <p14:creationId xmlns:p14="http://schemas.microsoft.com/office/powerpoint/2010/main" val="6690728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0" y="966328"/>
            <a:ext cx="6229350" cy="857250"/>
          </a:xfrm>
        </p:spPr>
        <p:txBody>
          <a:bodyPr>
            <a:normAutofit/>
          </a:bodyPr>
          <a:lstStyle/>
          <a:p>
            <a:pPr algn="ctr"/>
            <a:r>
              <a:rPr lang="en-US" sz="3300" b="1" dirty="0">
                <a:solidFill>
                  <a:schemeClr val="accent1">
                    <a:lumMod val="75000"/>
                  </a:schemeClr>
                </a:solidFill>
              </a:rPr>
              <a:t>Tax on True Value CNY Districts</a:t>
            </a:r>
            <a:r>
              <a:rPr lang="en-US" b="1" dirty="0" smtClean="0">
                <a:solidFill>
                  <a:schemeClr val="accent1">
                    <a:lumMod val="75000"/>
                  </a:schemeClr>
                </a:solidFill>
              </a:rPr>
              <a:t/>
            </a:r>
            <a:br>
              <a:rPr lang="en-US" b="1" dirty="0" smtClean="0">
                <a:solidFill>
                  <a:schemeClr val="accent1">
                    <a:lumMod val="75000"/>
                  </a:schemeClr>
                </a:solidFill>
              </a:rPr>
            </a:br>
            <a:r>
              <a:rPr lang="en-US" sz="2025" b="1" dirty="0">
                <a:solidFill>
                  <a:schemeClr val="accent1">
                    <a:lumMod val="75000"/>
                  </a:schemeClr>
                </a:solidFill>
              </a:rPr>
              <a:t>($/$1,000 </a:t>
            </a:r>
            <a:r>
              <a:rPr lang="en-US" sz="2025" b="1" dirty="0" smtClean="0">
                <a:solidFill>
                  <a:schemeClr val="accent1">
                    <a:lumMod val="75000"/>
                  </a:schemeClr>
                </a:solidFill>
              </a:rPr>
              <a:t>2018 </a:t>
            </a:r>
            <a:r>
              <a:rPr lang="en-US" sz="2025" b="1" dirty="0">
                <a:solidFill>
                  <a:schemeClr val="accent1">
                    <a:lumMod val="75000"/>
                  </a:schemeClr>
                </a:solidFill>
              </a:rPr>
              <a:t>Data from Office of NYS Comptroller) </a:t>
            </a:r>
          </a:p>
        </p:txBody>
      </p:sp>
      <p:sp>
        <p:nvSpPr>
          <p:cNvPr id="2" name="Slide Number Placeholder 1"/>
          <p:cNvSpPr>
            <a:spLocks noGrp="1"/>
          </p:cNvSpPr>
          <p:nvPr>
            <p:ph type="sldNum" sz="quarter" idx="12"/>
          </p:nvPr>
        </p:nvSpPr>
        <p:spPr/>
        <p:txBody>
          <a:bodyPr/>
          <a:lstStyle/>
          <a:p>
            <a:fld id="{694BCFE7-4AFA-457E-9B3C-1E0D36885875}" type="slidenum">
              <a:rPr lang="en-US" smtClean="0"/>
              <a:t>16</a:t>
            </a:fld>
            <a:endParaRPr lang="en-US" dirty="0"/>
          </a:p>
        </p:txBody>
      </p:sp>
      <p:graphicFrame>
        <p:nvGraphicFramePr>
          <p:cNvPr id="4" name="Chart 3"/>
          <p:cNvGraphicFramePr>
            <a:graphicFrameLocks/>
          </p:cNvGraphicFramePr>
          <p:nvPr>
            <p:extLst>
              <p:ext uri="{D42A27DB-BD31-4B8C-83A1-F6EECF244321}">
                <p14:modId xmlns:p14="http://schemas.microsoft.com/office/powerpoint/2010/main" val="3112256209"/>
              </p:ext>
            </p:extLst>
          </p:nvPr>
        </p:nvGraphicFramePr>
        <p:xfrm>
          <a:off x="409575" y="2196077"/>
          <a:ext cx="8458200" cy="416027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024702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1" y="1042114"/>
            <a:ext cx="8918712" cy="5638800"/>
          </a:xfrm>
        </p:spPr>
        <p:txBody>
          <a:bodyPr>
            <a:noAutofit/>
          </a:bodyPr>
          <a:lstStyle/>
          <a:p>
            <a:pPr marL="0" indent="0">
              <a:buNone/>
            </a:pPr>
            <a:r>
              <a:rPr lang="en-US" sz="1600" u="sng" dirty="0" smtClean="0">
                <a:latin typeface="+mj-lt"/>
              </a:rPr>
              <a:t>Health Benefits</a:t>
            </a:r>
            <a:r>
              <a:rPr lang="en-US" sz="1600" dirty="0" smtClean="0">
                <a:latin typeface="+mj-lt"/>
              </a:rPr>
              <a:t>:</a:t>
            </a:r>
          </a:p>
          <a:p>
            <a:pPr lvl="1">
              <a:spcAft>
                <a:spcPts val="600"/>
              </a:spcAft>
            </a:pPr>
            <a:r>
              <a:rPr lang="en-US" sz="1600" dirty="0" smtClean="0">
                <a:latin typeface="+mj-lt"/>
              </a:rPr>
              <a:t>We are hopeful that the positive trend continues and that NSCSD will experience lower than average increases for our industry.  We are projecting a 6% increase for 2020-21. </a:t>
            </a:r>
          </a:p>
          <a:p>
            <a:pPr marL="0" indent="0">
              <a:buNone/>
            </a:pPr>
            <a:r>
              <a:rPr lang="en-US" sz="1600" u="sng" dirty="0" smtClean="0">
                <a:latin typeface="+mj-lt"/>
              </a:rPr>
              <a:t>Retirement Costs</a:t>
            </a:r>
            <a:r>
              <a:rPr lang="en-US" sz="1600" dirty="0" smtClean="0">
                <a:latin typeface="+mj-lt"/>
              </a:rPr>
              <a:t>:</a:t>
            </a:r>
          </a:p>
          <a:p>
            <a:pPr lvl="1"/>
            <a:r>
              <a:rPr lang="en-US" sz="1600" dirty="0" smtClean="0">
                <a:latin typeface="+mj-lt"/>
              </a:rPr>
              <a:t>TRS – </a:t>
            </a:r>
            <a:r>
              <a:rPr lang="en-US" sz="1600" dirty="0">
                <a:latin typeface="+mj-lt"/>
              </a:rPr>
              <a:t>The TRS Board met </a:t>
            </a:r>
            <a:r>
              <a:rPr lang="en-US" sz="1600" dirty="0" smtClean="0">
                <a:latin typeface="+mj-lt"/>
              </a:rPr>
              <a:t>this fall. They estimate that the</a:t>
            </a:r>
            <a:r>
              <a:rPr lang="en-US" sz="1600" dirty="0">
                <a:latin typeface="+mj-lt"/>
              </a:rPr>
              <a:t> </a:t>
            </a:r>
            <a:r>
              <a:rPr lang="en-US" sz="1600" dirty="0" smtClean="0">
                <a:latin typeface="+mj-lt"/>
              </a:rPr>
              <a:t>Employer Contribution Rate (ERC) for 2020-21 </a:t>
            </a:r>
            <a:r>
              <a:rPr lang="en-US" sz="1600" dirty="0">
                <a:latin typeface="+mj-lt"/>
              </a:rPr>
              <a:t>will be in </a:t>
            </a:r>
            <a:r>
              <a:rPr lang="en-US" sz="1600" dirty="0" smtClean="0">
                <a:latin typeface="+mj-lt"/>
              </a:rPr>
              <a:t>the 9.53%. </a:t>
            </a:r>
            <a:r>
              <a:rPr lang="en-US" sz="1600" dirty="0">
                <a:latin typeface="+mj-lt"/>
              </a:rPr>
              <a:t>This will be an increase from the </a:t>
            </a:r>
            <a:r>
              <a:rPr lang="en-US" sz="1600" dirty="0" smtClean="0">
                <a:latin typeface="+mj-lt"/>
              </a:rPr>
              <a:t>8.86% for the current school year.</a:t>
            </a:r>
            <a:r>
              <a:rPr lang="en-US" sz="1600" dirty="0">
                <a:latin typeface="+mj-lt"/>
              </a:rPr>
              <a:t>  </a:t>
            </a:r>
            <a:endParaRPr lang="en-US" sz="1600" dirty="0" smtClean="0">
              <a:latin typeface="+mj-lt"/>
            </a:endParaRPr>
          </a:p>
          <a:p>
            <a:pPr lvl="1">
              <a:spcAft>
                <a:spcPts val="600"/>
              </a:spcAft>
            </a:pPr>
            <a:r>
              <a:rPr lang="en-US" sz="1600" dirty="0" smtClean="0">
                <a:latin typeface="+mj-lt"/>
              </a:rPr>
              <a:t>ERS -  The 2020-21 contribution </a:t>
            </a:r>
            <a:r>
              <a:rPr lang="en-US" sz="1600" dirty="0">
                <a:latin typeface="+mj-lt"/>
              </a:rPr>
              <a:t>rate for the Employee Retirement System (ERS) will </a:t>
            </a:r>
            <a:r>
              <a:rPr lang="en-US" sz="1600" dirty="0" smtClean="0">
                <a:latin typeface="+mj-lt"/>
              </a:rPr>
              <a:t>be slightly higher, going from 15.7% to 16.0% of salaries.  </a:t>
            </a:r>
            <a:endParaRPr lang="en-US" sz="1600" dirty="0">
              <a:latin typeface="+mj-lt"/>
            </a:endParaRPr>
          </a:p>
          <a:p>
            <a:pPr marL="0" indent="0">
              <a:buNone/>
            </a:pPr>
            <a:r>
              <a:rPr lang="en-US" sz="1600" u="sng" dirty="0" smtClean="0">
                <a:latin typeface="+mj-lt"/>
              </a:rPr>
              <a:t>Salaries &amp; Wages</a:t>
            </a:r>
            <a:r>
              <a:rPr lang="en-US" sz="1600" dirty="0" smtClean="0">
                <a:latin typeface="+mj-lt"/>
              </a:rPr>
              <a:t>:</a:t>
            </a:r>
          </a:p>
          <a:p>
            <a:pPr lvl="1">
              <a:spcAft>
                <a:spcPts val="600"/>
              </a:spcAft>
            </a:pPr>
            <a:r>
              <a:rPr lang="en-US" sz="1600" dirty="0" smtClean="0">
                <a:latin typeface="+mj-lt"/>
              </a:rPr>
              <a:t>Many contracts were renegotiated effective June 30, 2019 and budgeted salaries and wages reflect increases included in the new agreements.  The proposed budget includes both position eliminations and new positions for 2020-21</a:t>
            </a:r>
            <a:r>
              <a:rPr lang="en-US" sz="1600" dirty="0">
                <a:latin typeface="+mj-lt"/>
              </a:rPr>
              <a:t> </a:t>
            </a:r>
            <a:r>
              <a:rPr lang="en-US" sz="1600" dirty="0" smtClean="0">
                <a:latin typeface="+mj-lt"/>
              </a:rPr>
              <a:t>as outlined in this presentation.       </a:t>
            </a:r>
          </a:p>
          <a:p>
            <a:pPr marL="0" indent="0">
              <a:buNone/>
            </a:pPr>
            <a:r>
              <a:rPr lang="en-US" sz="1600" u="sng" dirty="0" smtClean="0">
                <a:latin typeface="+mj-lt"/>
              </a:rPr>
              <a:t>Fuel Costs (Transportation)</a:t>
            </a:r>
            <a:r>
              <a:rPr lang="en-US" sz="1600" dirty="0" smtClean="0">
                <a:latin typeface="+mj-lt"/>
              </a:rPr>
              <a:t>:</a:t>
            </a:r>
          </a:p>
          <a:p>
            <a:pPr lvl="1">
              <a:spcAft>
                <a:spcPts val="600"/>
              </a:spcAft>
            </a:pPr>
            <a:r>
              <a:rPr lang="en-US" sz="1600" dirty="0" smtClean="0">
                <a:latin typeface="+mj-lt"/>
              </a:rPr>
              <a:t>Over the past few years this has been a favorable (but volatile) market. However, we must consider “net of aid savings” only due to transportation aid (78.5%).   </a:t>
            </a:r>
          </a:p>
          <a:p>
            <a:pPr marL="0" indent="0">
              <a:buNone/>
            </a:pPr>
            <a:r>
              <a:rPr lang="en-US" sz="1600" u="sng" dirty="0" smtClean="0">
                <a:latin typeface="+mj-lt"/>
              </a:rPr>
              <a:t>Energy Costs (Gas &amp; Electric</a:t>
            </a:r>
            <a:r>
              <a:rPr lang="en-US" sz="1600" dirty="0" smtClean="0">
                <a:latin typeface="+mj-lt"/>
              </a:rPr>
              <a:t>):</a:t>
            </a:r>
          </a:p>
          <a:p>
            <a:pPr lvl="1">
              <a:spcAft>
                <a:spcPts val="600"/>
              </a:spcAft>
            </a:pPr>
            <a:r>
              <a:rPr lang="en-US" sz="1600" dirty="0" smtClean="0">
                <a:latin typeface="+mj-lt"/>
              </a:rPr>
              <a:t>Through BOCES, the district participates in an energy consortium (NYSMEC) that enters into a      3-year supply agreement.  The current agreement covers 2018-19 through 2020-21 school years.  Our budget will reflect contracted rates based on estimated usage. </a:t>
            </a:r>
          </a:p>
        </p:txBody>
      </p:sp>
      <p:sp>
        <p:nvSpPr>
          <p:cNvPr id="2" name="Title 1"/>
          <p:cNvSpPr>
            <a:spLocks noGrp="1"/>
          </p:cNvSpPr>
          <p:nvPr>
            <p:ph type="title"/>
          </p:nvPr>
        </p:nvSpPr>
        <p:spPr>
          <a:xfrm>
            <a:off x="231913" y="381000"/>
            <a:ext cx="8229600" cy="638812"/>
          </a:xfrm>
        </p:spPr>
        <p:txBody>
          <a:bodyPr>
            <a:noAutofit/>
          </a:bodyPr>
          <a:lstStyle/>
          <a:p>
            <a:pPr algn="ctr"/>
            <a:r>
              <a:rPr lang="en-US" sz="4000" b="1" dirty="0" smtClean="0">
                <a:solidFill>
                  <a:schemeClr val="accent1">
                    <a:lumMod val="75000"/>
                  </a:schemeClr>
                </a:solidFill>
              </a:rPr>
              <a:t>EXPENDITURE ASSUMPTIONS</a:t>
            </a:r>
            <a:endParaRPr lang="en-US" sz="4000" b="1" dirty="0">
              <a:solidFill>
                <a:schemeClr val="accent1">
                  <a:lumMod val="75000"/>
                </a:schemeClr>
              </a:solidFill>
            </a:endParaRPr>
          </a:p>
        </p:txBody>
      </p:sp>
    </p:spTree>
    <p:extLst>
      <p:ext uri="{BB962C8B-B14F-4D97-AF65-F5344CB8AC3E}">
        <p14:creationId xmlns:p14="http://schemas.microsoft.com/office/powerpoint/2010/main" val="9652099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229600" cy="990600"/>
          </a:xfrm>
        </p:spPr>
        <p:txBody>
          <a:bodyPr>
            <a:noAutofit/>
          </a:bodyPr>
          <a:lstStyle/>
          <a:p>
            <a:pPr algn="ctr"/>
            <a:r>
              <a:rPr lang="en-US" sz="4000" b="1" dirty="0" smtClean="0">
                <a:solidFill>
                  <a:schemeClr val="accent1">
                    <a:lumMod val="75000"/>
                  </a:schemeClr>
                </a:solidFill>
              </a:rPr>
              <a:t>Expenditures </a:t>
            </a:r>
            <a:r>
              <a:rPr lang="en-US" sz="4000" b="1" dirty="0">
                <a:solidFill>
                  <a:schemeClr val="accent1">
                    <a:lumMod val="75000"/>
                  </a:schemeClr>
                </a:solidFill>
              </a:rPr>
              <a:t/>
            </a:r>
            <a:br>
              <a:rPr lang="en-US" sz="4000" b="1" dirty="0">
                <a:solidFill>
                  <a:schemeClr val="accent1">
                    <a:lumMod val="75000"/>
                  </a:schemeClr>
                </a:solidFill>
              </a:rPr>
            </a:br>
            <a:r>
              <a:rPr lang="en-US" sz="4000" b="1" dirty="0" smtClean="0">
                <a:solidFill>
                  <a:schemeClr val="accent1">
                    <a:lumMod val="75000"/>
                  </a:schemeClr>
                </a:solidFill>
              </a:rPr>
              <a:t>$172,567,744 </a:t>
            </a:r>
            <a:endParaRPr lang="en-US" sz="4000" b="1" dirty="0">
              <a:solidFill>
                <a:schemeClr val="accent1">
                  <a:lumMod val="75000"/>
                </a:scheme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10613766"/>
              </p:ext>
            </p:extLst>
          </p:nvPr>
        </p:nvGraphicFramePr>
        <p:xfrm>
          <a:off x="1371600" y="799127"/>
          <a:ext cx="8305800" cy="5715000"/>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fld id="{694BCFE7-4AFA-457E-9B3C-1E0D36885875}" type="slidenum">
              <a:rPr lang="en-US" smtClean="0"/>
              <a:t>18</a:t>
            </a:fld>
            <a:endParaRPr lang="en-US" dirty="0"/>
          </a:p>
        </p:txBody>
      </p:sp>
    </p:spTree>
    <p:extLst>
      <p:ext uri="{BB962C8B-B14F-4D97-AF65-F5344CB8AC3E}">
        <p14:creationId xmlns:p14="http://schemas.microsoft.com/office/powerpoint/2010/main" val="30362472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624" y="685800"/>
            <a:ext cx="8229600" cy="932688"/>
          </a:xfrm>
        </p:spPr>
        <p:txBody>
          <a:bodyPr>
            <a:noAutofit/>
          </a:bodyPr>
          <a:lstStyle/>
          <a:p>
            <a:pPr algn="ctr"/>
            <a:r>
              <a:rPr lang="en-US" sz="4000" b="1" dirty="0" smtClean="0">
                <a:solidFill>
                  <a:schemeClr val="accent1">
                    <a:lumMod val="75000"/>
                  </a:schemeClr>
                </a:solidFill>
              </a:rPr>
              <a:t>Proposed Expenditures </a:t>
            </a:r>
            <a:endParaRPr lang="en-US" sz="4000" b="1" dirty="0">
              <a:solidFill>
                <a:schemeClr val="accent1">
                  <a:lumMod val="75000"/>
                </a:scheme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7335258"/>
              </p:ext>
            </p:extLst>
          </p:nvPr>
        </p:nvGraphicFramePr>
        <p:xfrm>
          <a:off x="304800" y="1752604"/>
          <a:ext cx="8458200" cy="4603750"/>
        </p:xfrm>
        <a:graphic>
          <a:graphicData uri="http://schemas.openxmlformats.org/drawingml/2006/table">
            <a:tbl>
              <a:tblPr firstRow="1" bandRow="1">
                <a:tableStyleId>{5C22544A-7EE6-4342-B048-85BDC9FD1C3A}</a:tableStyleId>
              </a:tblPr>
              <a:tblGrid>
                <a:gridCol w="2344848">
                  <a:extLst>
                    <a:ext uri="{9D8B030D-6E8A-4147-A177-3AD203B41FA5}">
                      <a16:colId xmlns:a16="http://schemas.microsoft.com/office/drawing/2014/main" val="20000"/>
                    </a:ext>
                  </a:extLst>
                </a:gridCol>
                <a:gridCol w="1926125">
                  <a:extLst>
                    <a:ext uri="{9D8B030D-6E8A-4147-A177-3AD203B41FA5}">
                      <a16:colId xmlns:a16="http://schemas.microsoft.com/office/drawing/2014/main" val="20001"/>
                    </a:ext>
                  </a:extLst>
                </a:gridCol>
                <a:gridCol w="1758635">
                  <a:extLst>
                    <a:ext uri="{9D8B030D-6E8A-4147-A177-3AD203B41FA5}">
                      <a16:colId xmlns:a16="http://schemas.microsoft.com/office/drawing/2014/main" val="20002"/>
                    </a:ext>
                  </a:extLst>
                </a:gridCol>
                <a:gridCol w="1423657">
                  <a:extLst>
                    <a:ext uri="{9D8B030D-6E8A-4147-A177-3AD203B41FA5}">
                      <a16:colId xmlns:a16="http://schemas.microsoft.com/office/drawing/2014/main" val="20003"/>
                    </a:ext>
                  </a:extLst>
                </a:gridCol>
                <a:gridCol w="1004935">
                  <a:extLst>
                    <a:ext uri="{9D8B030D-6E8A-4147-A177-3AD203B41FA5}">
                      <a16:colId xmlns:a16="http://schemas.microsoft.com/office/drawing/2014/main" val="20004"/>
                    </a:ext>
                  </a:extLst>
                </a:gridCol>
              </a:tblGrid>
              <a:tr h="460375">
                <a:tc>
                  <a:txBody>
                    <a:bodyPr/>
                    <a:lstStyle/>
                    <a:p>
                      <a:endParaRPr lang="en-US" dirty="0">
                        <a:latin typeface="+mj-lt"/>
                      </a:endParaRPr>
                    </a:p>
                  </a:txBody>
                  <a:tcPr/>
                </a:tc>
                <a:tc>
                  <a:txBody>
                    <a:bodyPr/>
                    <a:lstStyle/>
                    <a:p>
                      <a:pPr algn="ctr"/>
                      <a:r>
                        <a:rPr lang="en-US" dirty="0" smtClean="0">
                          <a:latin typeface="+mj-lt"/>
                        </a:rPr>
                        <a:t>2019-2020</a:t>
                      </a:r>
                      <a:endParaRPr lang="en-US" dirty="0">
                        <a:latin typeface="+mj-lt"/>
                      </a:endParaRPr>
                    </a:p>
                  </a:txBody>
                  <a:tcPr/>
                </a:tc>
                <a:tc>
                  <a:txBody>
                    <a:bodyPr/>
                    <a:lstStyle/>
                    <a:p>
                      <a:pPr algn="ctr"/>
                      <a:r>
                        <a:rPr lang="en-US" dirty="0" smtClean="0">
                          <a:latin typeface="+mj-lt"/>
                        </a:rPr>
                        <a:t>2020-2021</a:t>
                      </a:r>
                      <a:endParaRPr lang="en-US" dirty="0">
                        <a:latin typeface="+mj-lt"/>
                      </a:endParaRPr>
                    </a:p>
                  </a:txBody>
                  <a:tcPr/>
                </a:tc>
                <a:tc gridSpan="2">
                  <a:txBody>
                    <a:bodyPr/>
                    <a:lstStyle/>
                    <a:p>
                      <a:pPr algn="ctr"/>
                      <a:r>
                        <a:rPr lang="en-US" dirty="0" smtClean="0">
                          <a:latin typeface="+mj-lt"/>
                        </a:rPr>
                        <a:t>Variance </a:t>
                      </a:r>
                      <a:endParaRPr lang="en-US" dirty="0">
                        <a:latin typeface="+mj-lt"/>
                      </a:endParaRPr>
                    </a:p>
                  </a:txBody>
                  <a:tcPr/>
                </a:tc>
                <a:tc hMerge="1">
                  <a:txBody>
                    <a:bodyPr/>
                    <a:lstStyle/>
                    <a:p>
                      <a:pPr algn="ctr"/>
                      <a:endParaRPr lang="en-US" dirty="0">
                        <a:latin typeface="+mj-lt"/>
                      </a:endParaRPr>
                    </a:p>
                  </a:txBody>
                  <a:tcPr/>
                </a:tc>
                <a:extLst>
                  <a:ext uri="{0D108BD9-81ED-4DB2-BD59-A6C34878D82A}">
                    <a16:rowId xmlns:a16="http://schemas.microsoft.com/office/drawing/2014/main" val="10000"/>
                  </a:ext>
                </a:extLst>
              </a:tr>
              <a:tr h="460375">
                <a:tc>
                  <a:txBody>
                    <a:bodyPr/>
                    <a:lstStyle/>
                    <a:p>
                      <a:r>
                        <a:rPr lang="en-US" dirty="0" smtClean="0">
                          <a:latin typeface="+mj-lt"/>
                        </a:rPr>
                        <a:t>Salaries</a:t>
                      </a:r>
                      <a:endParaRPr lang="en-US" dirty="0">
                        <a:latin typeface="+mj-lt"/>
                      </a:endParaRPr>
                    </a:p>
                  </a:txBody>
                  <a:tcPr/>
                </a:tc>
                <a:tc>
                  <a:txBody>
                    <a:bodyPr/>
                    <a:lstStyle/>
                    <a:p>
                      <a:pPr algn="r" fontAlgn="b"/>
                      <a:r>
                        <a:rPr lang="en-US" sz="1800" b="0" i="0" u="none" strike="noStrike" dirty="0" smtClean="0">
                          <a:solidFill>
                            <a:srgbClr val="000000"/>
                          </a:solidFill>
                          <a:effectLst/>
                          <a:latin typeface="+mj-lt"/>
                        </a:rPr>
                        <a:t>$79,660,373</a:t>
                      </a:r>
                      <a:endParaRPr lang="en-US" sz="1800" b="0" i="0" u="none" strike="noStrike" dirty="0">
                        <a:solidFill>
                          <a:srgbClr val="000000"/>
                        </a:solidFill>
                        <a:effectLst/>
                        <a:latin typeface="+mj-lt"/>
                      </a:endParaRPr>
                    </a:p>
                  </a:txBody>
                  <a:tcPr marL="9525" marR="9525" marT="9525" marB="0" anchor="ctr"/>
                </a:tc>
                <a:tc>
                  <a:txBody>
                    <a:bodyPr/>
                    <a:lstStyle/>
                    <a:p>
                      <a:pPr algn="r" fontAlgn="b"/>
                      <a:r>
                        <a:rPr lang="en-US" sz="1800" b="0" i="0" u="none" strike="noStrike" dirty="0" smtClean="0">
                          <a:solidFill>
                            <a:srgbClr val="000000"/>
                          </a:solidFill>
                          <a:effectLst/>
                          <a:latin typeface="+mj-lt"/>
                        </a:rPr>
                        <a:t>$80,880,165</a:t>
                      </a:r>
                      <a:endParaRPr lang="en-US" sz="1800" b="0" i="0" u="none" strike="noStrike" dirty="0">
                        <a:solidFill>
                          <a:srgbClr val="000000"/>
                        </a:solidFill>
                        <a:effectLst/>
                        <a:latin typeface="+mj-lt"/>
                      </a:endParaRPr>
                    </a:p>
                  </a:txBody>
                  <a:tcPr marL="9525" marR="9525" marT="9525" marB="0" anchor="ctr"/>
                </a:tc>
                <a:tc>
                  <a:txBody>
                    <a:bodyPr/>
                    <a:lstStyle/>
                    <a:p>
                      <a:pPr algn="r" fontAlgn="b"/>
                      <a:r>
                        <a:rPr lang="en-US" sz="1800" b="0" i="0" u="none" strike="noStrike" dirty="0" smtClean="0">
                          <a:solidFill>
                            <a:srgbClr val="000000"/>
                          </a:solidFill>
                          <a:effectLst/>
                          <a:latin typeface="+mj-lt"/>
                        </a:rPr>
                        <a:t>$1,219,792 </a:t>
                      </a:r>
                      <a:endParaRPr lang="en-US" sz="1800" b="0" i="0" u="none" strike="noStrike" dirty="0">
                        <a:solidFill>
                          <a:srgbClr val="000000"/>
                        </a:solidFill>
                        <a:effectLst/>
                        <a:latin typeface="+mj-lt"/>
                      </a:endParaRPr>
                    </a:p>
                  </a:txBody>
                  <a:tcPr marL="9525" marR="9525" marT="9525" marB="0" anchor="ctr"/>
                </a:tc>
                <a:tc>
                  <a:txBody>
                    <a:bodyPr/>
                    <a:lstStyle/>
                    <a:p>
                      <a:pPr algn="r" fontAlgn="b"/>
                      <a:r>
                        <a:rPr lang="en-US" sz="1800" b="0" i="0" u="none" strike="noStrike" dirty="0" smtClean="0">
                          <a:solidFill>
                            <a:srgbClr val="000000"/>
                          </a:solidFill>
                          <a:effectLst/>
                          <a:latin typeface="+mj-lt"/>
                        </a:rPr>
                        <a:t>1.53%</a:t>
                      </a:r>
                      <a:endParaRPr lang="en-US" sz="1800" b="0" i="0" u="none" strike="noStrike" dirty="0">
                        <a:solidFill>
                          <a:srgbClr val="000000"/>
                        </a:solidFill>
                        <a:effectLst/>
                        <a:latin typeface="+mj-lt"/>
                      </a:endParaRPr>
                    </a:p>
                  </a:txBody>
                  <a:tcPr marL="9525" marR="9525" marT="9525" marB="0" anchor="ctr"/>
                </a:tc>
                <a:extLst>
                  <a:ext uri="{0D108BD9-81ED-4DB2-BD59-A6C34878D82A}">
                    <a16:rowId xmlns:a16="http://schemas.microsoft.com/office/drawing/2014/main" val="10001"/>
                  </a:ext>
                </a:extLst>
              </a:tr>
              <a:tr h="460375">
                <a:tc>
                  <a:txBody>
                    <a:bodyPr/>
                    <a:lstStyle/>
                    <a:p>
                      <a:r>
                        <a:rPr lang="en-US" dirty="0" smtClean="0">
                          <a:latin typeface="+mj-lt"/>
                        </a:rPr>
                        <a:t>Benefits</a:t>
                      </a:r>
                      <a:endParaRPr lang="en-US" dirty="0">
                        <a:latin typeface="+mj-lt"/>
                      </a:endParaRPr>
                    </a:p>
                  </a:txBody>
                  <a:tcPr/>
                </a:tc>
                <a:tc>
                  <a:txBody>
                    <a:bodyPr/>
                    <a:lstStyle/>
                    <a:p>
                      <a:pPr algn="r" fontAlgn="b"/>
                      <a:r>
                        <a:rPr lang="en-US" sz="1800" b="0" i="0" u="none" strike="noStrike" dirty="0" smtClean="0">
                          <a:solidFill>
                            <a:srgbClr val="000000"/>
                          </a:solidFill>
                          <a:effectLst/>
                          <a:latin typeface="+mj-lt"/>
                        </a:rPr>
                        <a:t>$51,176,731</a:t>
                      </a:r>
                      <a:endParaRPr lang="en-US" sz="1800" b="0" i="0" u="none" strike="noStrike" dirty="0">
                        <a:solidFill>
                          <a:srgbClr val="000000"/>
                        </a:solidFill>
                        <a:effectLst/>
                        <a:latin typeface="+mj-lt"/>
                      </a:endParaRPr>
                    </a:p>
                  </a:txBody>
                  <a:tcPr marL="9525" marR="9525" marT="9525" marB="0" anchor="ctr"/>
                </a:tc>
                <a:tc>
                  <a:txBody>
                    <a:bodyPr/>
                    <a:lstStyle/>
                    <a:p>
                      <a:pPr algn="r" fontAlgn="b"/>
                      <a:r>
                        <a:rPr lang="en-US" sz="1800" b="0" i="0" u="none" strike="noStrike" dirty="0" smtClean="0">
                          <a:solidFill>
                            <a:srgbClr val="000000"/>
                          </a:solidFill>
                          <a:effectLst/>
                          <a:latin typeface="+mj-lt"/>
                        </a:rPr>
                        <a:t>$53,593,785</a:t>
                      </a:r>
                      <a:endParaRPr lang="en-US" sz="1800" b="0" i="0" u="none" strike="noStrike" dirty="0">
                        <a:solidFill>
                          <a:srgbClr val="000000"/>
                        </a:solidFill>
                        <a:effectLst/>
                        <a:latin typeface="+mj-lt"/>
                      </a:endParaRPr>
                    </a:p>
                  </a:txBody>
                  <a:tcPr marL="9525" marR="9525" marT="9525" marB="0" anchor="ctr"/>
                </a:tc>
                <a:tc>
                  <a:txBody>
                    <a:bodyPr/>
                    <a:lstStyle/>
                    <a:p>
                      <a:pPr algn="r" fontAlgn="b"/>
                      <a:r>
                        <a:rPr lang="en-US" sz="1800" b="0" i="0" u="none" strike="noStrike" dirty="0" smtClean="0">
                          <a:solidFill>
                            <a:srgbClr val="000000"/>
                          </a:solidFill>
                          <a:effectLst/>
                          <a:latin typeface="+mj-lt"/>
                        </a:rPr>
                        <a:t>$2,417,054 </a:t>
                      </a:r>
                      <a:endParaRPr lang="en-US" sz="1800" b="0" i="0" u="none" strike="noStrike" dirty="0">
                        <a:solidFill>
                          <a:srgbClr val="000000"/>
                        </a:solidFill>
                        <a:effectLst/>
                        <a:latin typeface="+mj-lt"/>
                      </a:endParaRPr>
                    </a:p>
                  </a:txBody>
                  <a:tcPr marL="9525" marR="9525" marT="9525" marB="0" anchor="ctr"/>
                </a:tc>
                <a:tc>
                  <a:txBody>
                    <a:bodyPr/>
                    <a:lstStyle/>
                    <a:p>
                      <a:pPr algn="r" fontAlgn="b"/>
                      <a:r>
                        <a:rPr lang="en-US" sz="1800" b="0" i="0" u="none" strike="noStrike" dirty="0" smtClean="0">
                          <a:solidFill>
                            <a:srgbClr val="000000"/>
                          </a:solidFill>
                          <a:effectLst/>
                          <a:latin typeface="+mj-lt"/>
                        </a:rPr>
                        <a:t>4.72%</a:t>
                      </a:r>
                      <a:endParaRPr lang="en-US" sz="1800" b="0" i="0" u="none" strike="noStrike" dirty="0">
                        <a:solidFill>
                          <a:srgbClr val="000000"/>
                        </a:solidFill>
                        <a:effectLst/>
                        <a:latin typeface="+mj-lt"/>
                      </a:endParaRPr>
                    </a:p>
                  </a:txBody>
                  <a:tcPr marL="9525" marR="9525" marT="9525" marB="0" anchor="ctr"/>
                </a:tc>
                <a:extLst>
                  <a:ext uri="{0D108BD9-81ED-4DB2-BD59-A6C34878D82A}">
                    <a16:rowId xmlns:a16="http://schemas.microsoft.com/office/drawing/2014/main" val="10002"/>
                  </a:ext>
                </a:extLst>
              </a:tr>
              <a:tr h="460375">
                <a:tc>
                  <a:txBody>
                    <a:bodyPr/>
                    <a:lstStyle/>
                    <a:p>
                      <a:r>
                        <a:rPr lang="en-US" dirty="0" smtClean="0">
                          <a:latin typeface="+mj-lt"/>
                        </a:rPr>
                        <a:t>Debt</a:t>
                      </a:r>
                      <a:r>
                        <a:rPr lang="en-US" baseline="0" dirty="0" smtClean="0">
                          <a:latin typeface="+mj-lt"/>
                        </a:rPr>
                        <a:t> Service</a:t>
                      </a:r>
                      <a:endParaRPr lang="en-US" dirty="0">
                        <a:latin typeface="+mj-lt"/>
                      </a:endParaRPr>
                    </a:p>
                  </a:txBody>
                  <a:tcPr/>
                </a:tc>
                <a:tc>
                  <a:txBody>
                    <a:bodyPr/>
                    <a:lstStyle/>
                    <a:p>
                      <a:pPr algn="r" fontAlgn="b"/>
                      <a:r>
                        <a:rPr lang="en-US" sz="1800" b="0" i="0" u="none" strike="noStrike" dirty="0" smtClean="0">
                          <a:solidFill>
                            <a:srgbClr val="000000"/>
                          </a:solidFill>
                          <a:effectLst/>
                          <a:latin typeface="+mj-lt"/>
                        </a:rPr>
                        <a:t>$7,583,653</a:t>
                      </a:r>
                      <a:endParaRPr lang="en-US" sz="1800" b="0" i="0" u="none" strike="noStrike" dirty="0">
                        <a:solidFill>
                          <a:srgbClr val="000000"/>
                        </a:solidFill>
                        <a:effectLst/>
                        <a:latin typeface="+mj-lt"/>
                      </a:endParaRPr>
                    </a:p>
                  </a:txBody>
                  <a:tcPr marL="9525" marR="9525" marT="9525" marB="0" anchor="ctr"/>
                </a:tc>
                <a:tc>
                  <a:txBody>
                    <a:bodyPr/>
                    <a:lstStyle/>
                    <a:p>
                      <a:pPr algn="r" fontAlgn="b"/>
                      <a:r>
                        <a:rPr lang="en-US" sz="1800" b="0" i="0" u="none" strike="noStrike" dirty="0" smtClean="0">
                          <a:solidFill>
                            <a:srgbClr val="000000"/>
                          </a:solidFill>
                          <a:effectLst/>
                          <a:latin typeface="+mj-lt"/>
                        </a:rPr>
                        <a:t>$7,286,719</a:t>
                      </a:r>
                      <a:endParaRPr lang="en-US" sz="1800" b="0" i="0" u="none" strike="noStrike" dirty="0">
                        <a:solidFill>
                          <a:srgbClr val="000000"/>
                        </a:solidFill>
                        <a:effectLst/>
                        <a:latin typeface="+mj-lt"/>
                      </a:endParaRPr>
                    </a:p>
                  </a:txBody>
                  <a:tcPr marL="9525" marR="9525" marT="9525" marB="0" anchor="ctr"/>
                </a:tc>
                <a:tc>
                  <a:txBody>
                    <a:bodyPr/>
                    <a:lstStyle/>
                    <a:p>
                      <a:pPr algn="r" fontAlgn="b"/>
                      <a:r>
                        <a:rPr lang="en-US" sz="1800" b="0" i="0" u="none" strike="noStrike" dirty="0" smtClean="0">
                          <a:solidFill>
                            <a:srgbClr val="000000"/>
                          </a:solidFill>
                          <a:effectLst/>
                          <a:latin typeface="+mj-lt"/>
                        </a:rPr>
                        <a:t>($296,934)</a:t>
                      </a:r>
                      <a:endParaRPr lang="en-US" sz="1800" b="0" i="0" u="none" strike="noStrike" dirty="0">
                        <a:solidFill>
                          <a:srgbClr val="000000"/>
                        </a:solidFill>
                        <a:effectLst/>
                        <a:latin typeface="+mj-lt"/>
                      </a:endParaRPr>
                    </a:p>
                  </a:txBody>
                  <a:tcPr marL="9525" marR="9525" marT="9525" marB="0" anchor="ctr"/>
                </a:tc>
                <a:tc>
                  <a:txBody>
                    <a:bodyPr/>
                    <a:lstStyle/>
                    <a:p>
                      <a:pPr algn="r" fontAlgn="b"/>
                      <a:r>
                        <a:rPr lang="en-US" sz="1800" b="0" i="0" u="none" strike="noStrike" dirty="0" smtClean="0">
                          <a:solidFill>
                            <a:srgbClr val="000000"/>
                          </a:solidFill>
                          <a:effectLst/>
                          <a:latin typeface="+mj-lt"/>
                        </a:rPr>
                        <a:t>(3.92%)</a:t>
                      </a:r>
                      <a:endParaRPr lang="en-US" sz="1800" b="0" i="0" u="none" strike="noStrike" dirty="0">
                        <a:solidFill>
                          <a:srgbClr val="000000"/>
                        </a:solidFill>
                        <a:effectLst/>
                        <a:latin typeface="+mj-lt"/>
                      </a:endParaRPr>
                    </a:p>
                  </a:txBody>
                  <a:tcPr marL="9525" marR="9525" marT="9525" marB="0" anchor="ctr"/>
                </a:tc>
                <a:extLst>
                  <a:ext uri="{0D108BD9-81ED-4DB2-BD59-A6C34878D82A}">
                    <a16:rowId xmlns:a16="http://schemas.microsoft.com/office/drawing/2014/main" val="10003"/>
                  </a:ext>
                </a:extLst>
              </a:tr>
              <a:tr h="460375">
                <a:tc>
                  <a:txBody>
                    <a:bodyPr/>
                    <a:lstStyle/>
                    <a:p>
                      <a:r>
                        <a:rPr lang="en-US" dirty="0" smtClean="0">
                          <a:latin typeface="+mj-lt"/>
                        </a:rPr>
                        <a:t>Contractual</a:t>
                      </a:r>
                      <a:endParaRPr lang="en-US" dirty="0">
                        <a:latin typeface="+mj-lt"/>
                      </a:endParaRPr>
                    </a:p>
                  </a:txBody>
                  <a:tcPr/>
                </a:tc>
                <a:tc>
                  <a:txBody>
                    <a:bodyPr/>
                    <a:lstStyle/>
                    <a:p>
                      <a:pPr algn="r" fontAlgn="b"/>
                      <a:r>
                        <a:rPr lang="en-US" sz="1800" b="0" i="0" u="none" strike="noStrike" dirty="0" smtClean="0">
                          <a:solidFill>
                            <a:srgbClr val="000000"/>
                          </a:solidFill>
                          <a:effectLst/>
                          <a:latin typeface="+mj-lt"/>
                        </a:rPr>
                        <a:t>$7,259,062</a:t>
                      </a:r>
                      <a:endParaRPr lang="en-US" sz="1800" b="0" i="0" u="none" strike="noStrike" dirty="0">
                        <a:solidFill>
                          <a:srgbClr val="000000"/>
                        </a:solidFill>
                        <a:effectLst/>
                        <a:latin typeface="+mj-lt"/>
                      </a:endParaRPr>
                    </a:p>
                  </a:txBody>
                  <a:tcPr marL="9525" marR="9525" marT="9525" marB="0" anchor="ctr"/>
                </a:tc>
                <a:tc>
                  <a:txBody>
                    <a:bodyPr/>
                    <a:lstStyle/>
                    <a:p>
                      <a:pPr algn="r" fontAlgn="b"/>
                      <a:r>
                        <a:rPr lang="en-US" sz="1800" b="0" i="0" u="none" strike="noStrike" dirty="0" smtClean="0">
                          <a:solidFill>
                            <a:srgbClr val="000000"/>
                          </a:solidFill>
                          <a:effectLst/>
                          <a:latin typeface="+mj-lt"/>
                        </a:rPr>
                        <a:t>$8,671,646</a:t>
                      </a:r>
                      <a:endParaRPr lang="en-US" sz="1800" b="0" i="0" u="none" strike="noStrike" dirty="0">
                        <a:solidFill>
                          <a:srgbClr val="000000"/>
                        </a:solidFill>
                        <a:effectLst/>
                        <a:latin typeface="+mj-lt"/>
                      </a:endParaRPr>
                    </a:p>
                  </a:txBody>
                  <a:tcPr marL="9525" marR="9525" marT="9525" marB="0" anchor="ctr"/>
                </a:tc>
                <a:tc>
                  <a:txBody>
                    <a:bodyPr/>
                    <a:lstStyle/>
                    <a:p>
                      <a:pPr algn="r" fontAlgn="b"/>
                      <a:r>
                        <a:rPr lang="en-US" sz="1800" b="0" i="0" u="none" strike="noStrike" dirty="0" smtClean="0">
                          <a:solidFill>
                            <a:srgbClr val="000000"/>
                          </a:solidFill>
                          <a:effectLst/>
                          <a:latin typeface="+mj-lt"/>
                        </a:rPr>
                        <a:t>$1,412,584 </a:t>
                      </a:r>
                      <a:endParaRPr lang="en-US" sz="1800" b="0" i="0" u="none" strike="noStrike" dirty="0">
                        <a:solidFill>
                          <a:srgbClr val="000000"/>
                        </a:solidFill>
                        <a:effectLst/>
                        <a:latin typeface="+mj-lt"/>
                      </a:endParaRPr>
                    </a:p>
                  </a:txBody>
                  <a:tcPr marL="9525" marR="9525" marT="9525" marB="0" anchor="ctr"/>
                </a:tc>
                <a:tc>
                  <a:txBody>
                    <a:bodyPr/>
                    <a:lstStyle/>
                    <a:p>
                      <a:pPr algn="r" fontAlgn="b"/>
                      <a:r>
                        <a:rPr lang="en-US" sz="1800" b="0" i="0" u="none" strike="noStrike" dirty="0" smtClean="0">
                          <a:solidFill>
                            <a:srgbClr val="000000"/>
                          </a:solidFill>
                          <a:effectLst/>
                          <a:latin typeface="+mj-lt"/>
                        </a:rPr>
                        <a:t>19.46%</a:t>
                      </a:r>
                      <a:endParaRPr lang="en-US" sz="1800" b="0" i="0" u="none" strike="noStrike" dirty="0">
                        <a:solidFill>
                          <a:srgbClr val="000000"/>
                        </a:solidFill>
                        <a:effectLst/>
                        <a:latin typeface="+mj-lt"/>
                      </a:endParaRPr>
                    </a:p>
                  </a:txBody>
                  <a:tcPr marL="9525" marR="9525" marT="9525" marB="0" anchor="ctr"/>
                </a:tc>
                <a:extLst>
                  <a:ext uri="{0D108BD9-81ED-4DB2-BD59-A6C34878D82A}">
                    <a16:rowId xmlns:a16="http://schemas.microsoft.com/office/drawing/2014/main" val="10004"/>
                  </a:ext>
                </a:extLst>
              </a:tr>
              <a:tr h="460375">
                <a:tc>
                  <a:txBody>
                    <a:bodyPr/>
                    <a:lstStyle/>
                    <a:p>
                      <a:r>
                        <a:rPr lang="en-US" dirty="0" smtClean="0">
                          <a:latin typeface="+mj-lt"/>
                        </a:rPr>
                        <a:t>BOCES</a:t>
                      </a:r>
                      <a:endParaRPr lang="en-US" dirty="0">
                        <a:latin typeface="+mj-lt"/>
                      </a:endParaRPr>
                    </a:p>
                  </a:txBody>
                  <a:tcPr/>
                </a:tc>
                <a:tc>
                  <a:txBody>
                    <a:bodyPr/>
                    <a:lstStyle/>
                    <a:p>
                      <a:pPr algn="r" fontAlgn="b"/>
                      <a:r>
                        <a:rPr lang="en-US" sz="1800" b="0" i="0" u="none" strike="noStrike" dirty="0">
                          <a:solidFill>
                            <a:srgbClr val="000000"/>
                          </a:solidFill>
                          <a:effectLst/>
                          <a:latin typeface="+mj-lt"/>
                        </a:rPr>
                        <a:t>$</a:t>
                      </a:r>
                      <a:r>
                        <a:rPr lang="en-US" sz="1800" b="0" i="0" u="none" strike="noStrike" dirty="0" smtClean="0">
                          <a:solidFill>
                            <a:srgbClr val="000000"/>
                          </a:solidFill>
                          <a:effectLst/>
                          <a:latin typeface="+mj-lt"/>
                        </a:rPr>
                        <a:t>16,827,615</a:t>
                      </a:r>
                      <a:endParaRPr lang="en-US" sz="1800" b="0" i="0" u="none" strike="noStrike" dirty="0">
                        <a:solidFill>
                          <a:srgbClr val="000000"/>
                        </a:solidFill>
                        <a:effectLst/>
                        <a:latin typeface="+mj-lt"/>
                      </a:endParaRPr>
                    </a:p>
                  </a:txBody>
                  <a:tcPr marL="9525" marR="9525" marT="9525" marB="0" anchor="ctr"/>
                </a:tc>
                <a:tc>
                  <a:txBody>
                    <a:bodyPr/>
                    <a:lstStyle/>
                    <a:p>
                      <a:pPr algn="r" fontAlgn="b"/>
                      <a:r>
                        <a:rPr lang="en-US" sz="1800" b="0" i="0" u="none" strike="noStrike" dirty="0" smtClean="0">
                          <a:solidFill>
                            <a:srgbClr val="000000"/>
                          </a:solidFill>
                          <a:effectLst/>
                          <a:latin typeface="+mj-lt"/>
                        </a:rPr>
                        <a:t>$17,725,000</a:t>
                      </a:r>
                      <a:endParaRPr lang="en-US" sz="1800" b="0" i="0" u="none" strike="noStrike" dirty="0">
                        <a:solidFill>
                          <a:srgbClr val="000000"/>
                        </a:solidFill>
                        <a:effectLst/>
                        <a:latin typeface="+mj-lt"/>
                      </a:endParaRPr>
                    </a:p>
                  </a:txBody>
                  <a:tcPr marL="9525" marR="9525" marT="9525" marB="0" anchor="ctr"/>
                </a:tc>
                <a:tc>
                  <a:txBody>
                    <a:bodyPr/>
                    <a:lstStyle/>
                    <a:p>
                      <a:pPr algn="r" fontAlgn="b"/>
                      <a:r>
                        <a:rPr lang="en-US" sz="1800" b="0" i="0" u="none" strike="noStrike" dirty="0" smtClean="0">
                          <a:solidFill>
                            <a:srgbClr val="000000"/>
                          </a:solidFill>
                          <a:effectLst/>
                          <a:latin typeface="+mj-lt"/>
                        </a:rPr>
                        <a:t>$897,385 </a:t>
                      </a:r>
                      <a:endParaRPr lang="en-US" sz="1800" b="0" i="0" u="none" strike="noStrike" dirty="0">
                        <a:solidFill>
                          <a:srgbClr val="000000"/>
                        </a:solidFill>
                        <a:effectLst/>
                        <a:latin typeface="+mj-lt"/>
                      </a:endParaRPr>
                    </a:p>
                  </a:txBody>
                  <a:tcPr marL="9525" marR="9525" marT="9525" marB="0" anchor="ctr"/>
                </a:tc>
                <a:tc>
                  <a:txBody>
                    <a:bodyPr/>
                    <a:lstStyle/>
                    <a:p>
                      <a:pPr algn="r" fontAlgn="b"/>
                      <a:r>
                        <a:rPr lang="en-US" sz="1800" b="0" i="0" u="none" strike="noStrike" dirty="0" smtClean="0">
                          <a:solidFill>
                            <a:srgbClr val="000000"/>
                          </a:solidFill>
                          <a:effectLst/>
                          <a:latin typeface="+mj-lt"/>
                        </a:rPr>
                        <a:t>5.33%</a:t>
                      </a:r>
                      <a:endParaRPr lang="en-US" sz="1800" b="0" i="0" u="none" strike="noStrike" dirty="0">
                        <a:solidFill>
                          <a:srgbClr val="000000"/>
                        </a:solidFill>
                        <a:effectLst/>
                        <a:latin typeface="+mj-lt"/>
                      </a:endParaRPr>
                    </a:p>
                  </a:txBody>
                  <a:tcPr marL="9525" marR="9525" marT="9525" marB="0" anchor="ctr"/>
                </a:tc>
                <a:extLst>
                  <a:ext uri="{0D108BD9-81ED-4DB2-BD59-A6C34878D82A}">
                    <a16:rowId xmlns:a16="http://schemas.microsoft.com/office/drawing/2014/main" val="10005"/>
                  </a:ext>
                </a:extLst>
              </a:tr>
              <a:tr h="460375">
                <a:tc>
                  <a:txBody>
                    <a:bodyPr/>
                    <a:lstStyle/>
                    <a:p>
                      <a:r>
                        <a:rPr lang="en-US" dirty="0" smtClean="0">
                          <a:latin typeface="+mj-lt"/>
                        </a:rPr>
                        <a:t>Equipment</a:t>
                      </a:r>
                      <a:endParaRPr lang="en-US" dirty="0">
                        <a:latin typeface="+mj-lt"/>
                      </a:endParaRPr>
                    </a:p>
                  </a:txBody>
                  <a:tcPr/>
                </a:tc>
                <a:tc>
                  <a:txBody>
                    <a:bodyPr/>
                    <a:lstStyle/>
                    <a:p>
                      <a:pPr algn="r" fontAlgn="b"/>
                      <a:r>
                        <a:rPr lang="en-US" sz="1800" b="0" i="0" u="none" strike="noStrike" dirty="0" smtClean="0">
                          <a:solidFill>
                            <a:srgbClr val="000000"/>
                          </a:solidFill>
                          <a:effectLst/>
                          <a:latin typeface="+mj-lt"/>
                        </a:rPr>
                        <a:t>$616,840</a:t>
                      </a:r>
                      <a:endParaRPr lang="en-US" sz="1800" b="0" i="0" u="none" strike="noStrike" dirty="0">
                        <a:solidFill>
                          <a:srgbClr val="000000"/>
                        </a:solidFill>
                        <a:effectLst/>
                        <a:latin typeface="+mj-lt"/>
                      </a:endParaRPr>
                    </a:p>
                  </a:txBody>
                  <a:tcPr marL="9525" marR="9525" marT="9525" marB="0" anchor="ctr"/>
                </a:tc>
                <a:tc>
                  <a:txBody>
                    <a:bodyPr/>
                    <a:lstStyle/>
                    <a:p>
                      <a:pPr algn="r" fontAlgn="b"/>
                      <a:r>
                        <a:rPr lang="en-US" sz="1800" b="0" i="0" u="none" strike="noStrike" dirty="0" smtClean="0">
                          <a:solidFill>
                            <a:srgbClr val="000000"/>
                          </a:solidFill>
                          <a:effectLst/>
                          <a:latin typeface="+mj-lt"/>
                        </a:rPr>
                        <a:t>$616,400</a:t>
                      </a:r>
                      <a:endParaRPr lang="en-US" sz="1800" b="0" i="0" u="none" strike="noStrike" dirty="0">
                        <a:solidFill>
                          <a:srgbClr val="000000"/>
                        </a:solidFill>
                        <a:effectLst/>
                        <a:latin typeface="+mj-lt"/>
                      </a:endParaRPr>
                    </a:p>
                  </a:txBody>
                  <a:tcPr marL="9525" marR="9525" marT="9525" marB="0" anchor="ctr"/>
                </a:tc>
                <a:tc>
                  <a:txBody>
                    <a:bodyPr/>
                    <a:lstStyle/>
                    <a:p>
                      <a:pPr algn="r" fontAlgn="b"/>
                      <a:r>
                        <a:rPr lang="en-US" sz="1800" b="0" i="0" u="none" strike="noStrike" dirty="0" smtClean="0">
                          <a:solidFill>
                            <a:srgbClr val="000000"/>
                          </a:solidFill>
                          <a:effectLst/>
                          <a:latin typeface="+mj-lt"/>
                        </a:rPr>
                        <a:t>($440) </a:t>
                      </a:r>
                      <a:endParaRPr lang="en-US" sz="1800" b="0" i="0" u="none" strike="noStrike" dirty="0">
                        <a:solidFill>
                          <a:srgbClr val="000000"/>
                        </a:solidFill>
                        <a:effectLst/>
                        <a:latin typeface="+mj-lt"/>
                      </a:endParaRPr>
                    </a:p>
                  </a:txBody>
                  <a:tcPr marL="9525" marR="9525" marT="9525" marB="0" anchor="ctr"/>
                </a:tc>
                <a:tc>
                  <a:txBody>
                    <a:bodyPr/>
                    <a:lstStyle/>
                    <a:p>
                      <a:pPr algn="r" fontAlgn="b"/>
                      <a:r>
                        <a:rPr lang="en-US" sz="1800" b="0" i="0" u="none" strike="noStrike" dirty="0" smtClean="0">
                          <a:solidFill>
                            <a:srgbClr val="000000"/>
                          </a:solidFill>
                          <a:effectLst/>
                          <a:latin typeface="+mj-lt"/>
                        </a:rPr>
                        <a:t>(0.07%)</a:t>
                      </a:r>
                      <a:endParaRPr lang="en-US" sz="1800" b="0" i="0" u="none" strike="noStrike" dirty="0">
                        <a:solidFill>
                          <a:srgbClr val="000000"/>
                        </a:solidFill>
                        <a:effectLst/>
                        <a:latin typeface="+mj-lt"/>
                      </a:endParaRPr>
                    </a:p>
                  </a:txBody>
                  <a:tcPr marL="9525" marR="9525" marT="9525" marB="0" anchor="ctr"/>
                </a:tc>
                <a:extLst>
                  <a:ext uri="{0D108BD9-81ED-4DB2-BD59-A6C34878D82A}">
                    <a16:rowId xmlns:a16="http://schemas.microsoft.com/office/drawing/2014/main" val="10006"/>
                  </a:ext>
                </a:extLst>
              </a:tr>
              <a:tr h="460375">
                <a:tc>
                  <a:txBody>
                    <a:bodyPr/>
                    <a:lstStyle/>
                    <a:p>
                      <a:r>
                        <a:rPr lang="en-US" dirty="0" smtClean="0">
                          <a:latin typeface="+mj-lt"/>
                        </a:rPr>
                        <a:t>Supplies &amp; Other</a:t>
                      </a:r>
                      <a:endParaRPr lang="en-US" dirty="0">
                        <a:latin typeface="+mj-lt"/>
                      </a:endParaRPr>
                    </a:p>
                  </a:txBody>
                  <a:tcPr/>
                </a:tc>
                <a:tc>
                  <a:txBody>
                    <a:bodyPr/>
                    <a:lstStyle/>
                    <a:p>
                      <a:pPr algn="r" fontAlgn="b"/>
                      <a:r>
                        <a:rPr lang="en-US" sz="1800" b="0" i="0" u="none" strike="noStrike" dirty="0">
                          <a:solidFill>
                            <a:srgbClr val="000000"/>
                          </a:solidFill>
                          <a:effectLst/>
                          <a:latin typeface="+mj-lt"/>
                        </a:rPr>
                        <a:t>$</a:t>
                      </a:r>
                      <a:r>
                        <a:rPr lang="en-US" sz="1800" b="0" i="0" u="none" strike="noStrike" dirty="0" smtClean="0">
                          <a:solidFill>
                            <a:srgbClr val="000000"/>
                          </a:solidFill>
                          <a:effectLst/>
                          <a:latin typeface="+mj-lt"/>
                        </a:rPr>
                        <a:t>3,536,133</a:t>
                      </a:r>
                      <a:endParaRPr lang="en-US" sz="1800" b="0" i="0" u="none" strike="noStrike" dirty="0">
                        <a:solidFill>
                          <a:srgbClr val="000000"/>
                        </a:solidFill>
                        <a:effectLst/>
                        <a:latin typeface="+mj-lt"/>
                      </a:endParaRPr>
                    </a:p>
                  </a:txBody>
                  <a:tcPr marL="9525" marR="9525" marT="9525" marB="0" anchor="ctr"/>
                </a:tc>
                <a:tc>
                  <a:txBody>
                    <a:bodyPr/>
                    <a:lstStyle/>
                    <a:p>
                      <a:pPr algn="r" fontAlgn="b"/>
                      <a:r>
                        <a:rPr lang="en-US" sz="1800" b="0" i="0" u="none" strike="noStrike" dirty="0" smtClean="0">
                          <a:solidFill>
                            <a:srgbClr val="000000"/>
                          </a:solidFill>
                          <a:effectLst/>
                          <a:latin typeface="+mj-lt"/>
                        </a:rPr>
                        <a:t>$3,694,029</a:t>
                      </a:r>
                      <a:endParaRPr lang="en-US" sz="1800" b="0" i="0" u="none" strike="noStrike" dirty="0">
                        <a:solidFill>
                          <a:srgbClr val="000000"/>
                        </a:solidFill>
                        <a:effectLst/>
                        <a:latin typeface="+mj-lt"/>
                      </a:endParaRPr>
                    </a:p>
                  </a:txBody>
                  <a:tcPr marL="9525" marR="9525" marT="9525" marB="0" anchor="ctr"/>
                </a:tc>
                <a:tc>
                  <a:txBody>
                    <a:bodyPr/>
                    <a:lstStyle/>
                    <a:p>
                      <a:pPr algn="r" fontAlgn="b"/>
                      <a:r>
                        <a:rPr lang="en-US" sz="1800" b="0" i="0" u="none" strike="noStrike" dirty="0" smtClean="0">
                          <a:solidFill>
                            <a:srgbClr val="000000"/>
                          </a:solidFill>
                          <a:effectLst/>
                          <a:latin typeface="+mj-lt"/>
                        </a:rPr>
                        <a:t>$157,896 </a:t>
                      </a:r>
                      <a:endParaRPr lang="en-US" sz="1800" b="0" i="0" u="none" strike="noStrike" dirty="0">
                        <a:solidFill>
                          <a:srgbClr val="000000"/>
                        </a:solidFill>
                        <a:effectLst/>
                        <a:latin typeface="+mj-lt"/>
                      </a:endParaRPr>
                    </a:p>
                  </a:txBody>
                  <a:tcPr marL="9525" marR="9525" marT="9525" marB="0" anchor="ctr"/>
                </a:tc>
                <a:tc>
                  <a:txBody>
                    <a:bodyPr/>
                    <a:lstStyle/>
                    <a:p>
                      <a:pPr algn="r" fontAlgn="b"/>
                      <a:r>
                        <a:rPr lang="en-US" sz="1800" b="0" i="0" u="none" strike="noStrike" dirty="0" smtClean="0">
                          <a:solidFill>
                            <a:srgbClr val="000000"/>
                          </a:solidFill>
                          <a:effectLst/>
                          <a:latin typeface="+mj-lt"/>
                        </a:rPr>
                        <a:t>4.47%</a:t>
                      </a:r>
                      <a:endParaRPr lang="en-US" sz="1800" b="0" i="0" u="none" strike="noStrike" dirty="0">
                        <a:solidFill>
                          <a:srgbClr val="000000"/>
                        </a:solidFill>
                        <a:effectLst/>
                        <a:latin typeface="+mj-lt"/>
                      </a:endParaRPr>
                    </a:p>
                  </a:txBody>
                  <a:tcPr marL="9525" marR="9525" marT="9525" marB="0" anchor="ctr"/>
                </a:tc>
                <a:extLst>
                  <a:ext uri="{0D108BD9-81ED-4DB2-BD59-A6C34878D82A}">
                    <a16:rowId xmlns:a16="http://schemas.microsoft.com/office/drawing/2014/main" val="10007"/>
                  </a:ext>
                </a:extLst>
              </a:tr>
              <a:tr h="460375">
                <a:tc>
                  <a:txBody>
                    <a:bodyPr/>
                    <a:lstStyle/>
                    <a:p>
                      <a:r>
                        <a:rPr lang="en-US" b="0" dirty="0" smtClean="0">
                          <a:latin typeface="+mj-lt"/>
                        </a:rPr>
                        <a:t>Special Project</a:t>
                      </a:r>
                      <a:endParaRPr lang="en-US" b="0" dirty="0">
                        <a:latin typeface="+mj-lt"/>
                      </a:endParaRPr>
                    </a:p>
                  </a:txBody>
                  <a:tcPr/>
                </a:tc>
                <a:tc>
                  <a:txBody>
                    <a:bodyPr/>
                    <a:lstStyle/>
                    <a:p>
                      <a:pPr algn="r" fontAlgn="b"/>
                      <a:r>
                        <a:rPr lang="en-US" sz="1800" b="0" i="0" u="none" strike="noStrike" dirty="0">
                          <a:solidFill>
                            <a:srgbClr val="000000"/>
                          </a:solidFill>
                          <a:effectLst/>
                          <a:latin typeface="+mj-lt"/>
                        </a:rPr>
                        <a:t>$100,000</a:t>
                      </a:r>
                    </a:p>
                  </a:txBody>
                  <a:tcPr marL="9525" marR="9525" marT="9525" marB="0" anchor="ctr"/>
                </a:tc>
                <a:tc>
                  <a:txBody>
                    <a:bodyPr/>
                    <a:lstStyle/>
                    <a:p>
                      <a:pPr algn="r" fontAlgn="b"/>
                      <a:r>
                        <a:rPr lang="en-US" sz="1800" b="0" i="0" u="none" strike="noStrike" dirty="0">
                          <a:solidFill>
                            <a:srgbClr val="000000"/>
                          </a:solidFill>
                          <a:effectLst/>
                          <a:latin typeface="+mj-lt"/>
                        </a:rPr>
                        <a:t>$100,000</a:t>
                      </a:r>
                    </a:p>
                  </a:txBody>
                  <a:tcPr marL="9525" marR="9525" marT="9525" marB="0" anchor="ctr"/>
                </a:tc>
                <a:tc>
                  <a:txBody>
                    <a:bodyPr/>
                    <a:lstStyle/>
                    <a:p>
                      <a:pPr algn="r" fontAlgn="b"/>
                      <a:r>
                        <a:rPr lang="en-US" sz="1800" b="0" i="0" u="none" strike="noStrike" dirty="0">
                          <a:solidFill>
                            <a:srgbClr val="000000"/>
                          </a:solidFill>
                          <a:effectLst/>
                          <a:latin typeface="+mj-lt"/>
                        </a:rPr>
                        <a:t>$0 </a:t>
                      </a:r>
                    </a:p>
                  </a:txBody>
                  <a:tcPr marL="9525" marR="9525" marT="9525" marB="0" anchor="ctr"/>
                </a:tc>
                <a:tc>
                  <a:txBody>
                    <a:bodyPr/>
                    <a:lstStyle/>
                    <a:p>
                      <a:pPr algn="r" fontAlgn="b"/>
                      <a:r>
                        <a:rPr lang="en-US" sz="1800" b="0" i="0" u="none" strike="noStrike" dirty="0">
                          <a:solidFill>
                            <a:srgbClr val="000000"/>
                          </a:solidFill>
                          <a:effectLst/>
                          <a:latin typeface="+mj-lt"/>
                        </a:rPr>
                        <a:t>0.00%</a:t>
                      </a:r>
                    </a:p>
                  </a:txBody>
                  <a:tcPr marL="9525" marR="9525" marT="9525" marB="0" anchor="ctr"/>
                </a:tc>
                <a:extLst>
                  <a:ext uri="{0D108BD9-81ED-4DB2-BD59-A6C34878D82A}">
                    <a16:rowId xmlns:a16="http://schemas.microsoft.com/office/drawing/2014/main" val="10008"/>
                  </a:ext>
                </a:extLst>
              </a:tr>
              <a:tr h="460375">
                <a:tc>
                  <a:txBody>
                    <a:bodyPr/>
                    <a:lstStyle/>
                    <a:p>
                      <a:r>
                        <a:rPr lang="en-US" b="1" baseline="0" dirty="0" smtClean="0">
                          <a:latin typeface="+mj-lt"/>
                        </a:rPr>
                        <a:t>Total </a:t>
                      </a:r>
                      <a:endParaRPr lang="en-US" b="1" dirty="0">
                        <a:latin typeface="+mj-lt"/>
                      </a:endParaRPr>
                    </a:p>
                  </a:txBody>
                  <a:tcPr/>
                </a:tc>
                <a:tc>
                  <a:txBody>
                    <a:bodyPr/>
                    <a:lstStyle/>
                    <a:p>
                      <a:pPr algn="r" fontAlgn="b"/>
                      <a:r>
                        <a:rPr lang="en-US" sz="1800" b="1" i="0" u="none" strike="noStrike" dirty="0">
                          <a:solidFill>
                            <a:srgbClr val="000000"/>
                          </a:solidFill>
                          <a:effectLst/>
                          <a:latin typeface="+mj-lt"/>
                        </a:rPr>
                        <a:t>$</a:t>
                      </a:r>
                      <a:r>
                        <a:rPr lang="en-US" sz="1800" b="1" i="0" u="none" strike="noStrike" dirty="0" smtClean="0">
                          <a:solidFill>
                            <a:srgbClr val="000000"/>
                          </a:solidFill>
                          <a:effectLst/>
                          <a:latin typeface="+mj-lt"/>
                        </a:rPr>
                        <a:t>166,760,407</a:t>
                      </a:r>
                      <a:endParaRPr lang="en-US" sz="1800" b="1" i="0" u="none" strike="noStrike" dirty="0">
                        <a:solidFill>
                          <a:srgbClr val="000000"/>
                        </a:solidFill>
                        <a:effectLst/>
                        <a:latin typeface="+mj-lt"/>
                      </a:endParaRPr>
                    </a:p>
                  </a:txBody>
                  <a:tcPr marL="9525" marR="9525" marT="9525" marB="0" anchor="ctr"/>
                </a:tc>
                <a:tc>
                  <a:txBody>
                    <a:bodyPr/>
                    <a:lstStyle/>
                    <a:p>
                      <a:pPr algn="r" fontAlgn="b"/>
                      <a:r>
                        <a:rPr lang="en-US" sz="1800" b="1" i="0" u="none" strike="noStrike" dirty="0">
                          <a:solidFill>
                            <a:srgbClr val="000000"/>
                          </a:solidFill>
                          <a:effectLst/>
                          <a:latin typeface="+mj-lt"/>
                        </a:rPr>
                        <a:t>$</a:t>
                      </a:r>
                      <a:r>
                        <a:rPr lang="en-US" sz="1800" b="1" i="0" u="none" strike="noStrike" dirty="0" smtClean="0">
                          <a:solidFill>
                            <a:srgbClr val="000000"/>
                          </a:solidFill>
                          <a:effectLst/>
                          <a:latin typeface="+mj-lt"/>
                        </a:rPr>
                        <a:t>172,567,744</a:t>
                      </a:r>
                      <a:endParaRPr lang="en-US" sz="1800" b="1" i="0" u="none" strike="noStrike" dirty="0">
                        <a:solidFill>
                          <a:srgbClr val="000000"/>
                        </a:solidFill>
                        <a:effectLst/>
                        <a:latin typeface="+mj-lt"/>
                      </a:endParaRPr>
                    </a:p>
                  </a:txBody>
                  <a:tcPr marL="9525" marR="9525" marT="9525" marB="0" anchor="ctr"/>
                </a:tc>
                <a:tc>
                  <a:txBody>
                    <a:bodyPr/>
                    <a:lstStyle/>
                    <a:p>
                      <a:pPr algn="r" fontAlgn="b"/>
                      <a:r>
                        <a:rPr lang="en-US" sz="1800" b="1" i="0" u="none" strike="noStrike" dirty="0" smtClean="0">
                          <a:solidFill>
                            <a:srgbClr val="000000"/>
                          </a:solidFill>
                          <a:effectLst/>
                          <a:latin typeface="+mj-lt"/>
                        </a:rPr>
                        <a:t>$5,807,337 </a:t>
                      </a:r>
                      <a:endParaRPr lang="en-US" sz="1800" b="1" i="0" u="none" strike="noStrike" dirty="0">
                        <a:solidFill>
                          <a:srgbClr val="000000"/>
                        </a:solidFill>
                        <a:effectLst/>
                        <a:latin typeface="+mj-lt"/>
                      </a:endParaRPr>
                    </a:p>
                  </a:txBody>
                  <a:tcPr marL="9525" marR="9525" marT="9525" marB="0" anchor="ctr"/>
                </a:tc>
                <a:tc>
                  <a:txBody>
                    <a:bodyPr/>
                    <a:lstStyle/>
                    <a:p>
                      <a:pPr algn="r" fontAlgn="b"/>
                      <a:r>
                        <a:rPr lang="en-US" sz="1800" b="0" i="0" u="none" strike="noStrike" dirty="0" smtClean="0">
                          <a:solidFill>
                            <a:srgbClr val="000000"/>
                          </a:solidFill>
                          <a:effectLst/>
                          <a:latin typeface="+mj-lt"/>
                        </a:rPr>
                        <a:t>3.48%</a:t>
                      </a:r>
                      <a:endParaRPr lang="en-US" sz="1800" b="0" i="0" u="none" strike="noStrike" dirty="0">
                        <a:solidFill>
                          <a:srgbClr val="000000"/>
                        </a:solidFill>
                        <a:effectLst/>
                        <a:latin typeface="+mj-lt"/>
                      </a:endParaRPr>
                    </a:p>
                  </a:txBody>
                  <a:tcPr marL="9525" marR="9525" marT="9525" marB="0" anchor="ctr"/>
                </a:tc>
                <a:extLst>
                  <a:ext uri="{0D108BD9-81ED-4DB2-BD59-A6C34878D82A}">
                    <a16:rowId xmlns:a16="http://schemas.microsoft.com/office/drawing/2014/main" val="10009"/>
                  </a:ext>
                </a:extLst>
              </a:tr>
            </a:tbl>
          </a:graphicData>
        </a:graphic>
      </p:graphicFrame>
      <p:sp>
        <p:nvSpPr>
          <p:cNvPr id="3" name="Slide Number Placeholder 2"/>
          <p:cNvSpPr>
            <a:spLocks noGrp="1"/>
          </p:cNvSpPr>
          <p:nvPr>
            <p:ph type="sldNum" sz="quarter" idx="12"/>
          </p:nvPr>
        </p:nvSpPr>
        <p:spPr/>
        <p:txBody>
          <a:bodyPr/>
          <a:lstStyle/>
          <a:p>
            <a:fld id="{694BCFE7-4AFA-457E-9B3C-1E0D36885875}" type="slidenum">
              <a:rPr lang="en-US" smtClean="0"/>
              <a:t>19</a:t>
            </a:fld>
            <a:endParaRPr lang="en-US" dirty="0"/>
          </a:p>
        </p:txBody>
      </p:sp>
    </p:spTree>
    <p:extLst>
      <p:ext uri="{BB962C8B-B14F-4D97-AF65-F5344CB8AC3E}">
        <p14:creationId xmlns:p14="http://schemas.microsoft.com/office/powerpoint/2010/main" val="7457437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duotone>
              <a:schemeClr val="bg1">
                <a:shade val="90000"/>
                <a:satMod val="150000"/>
              </a:schemeClr>
              <a:schemeClr val="bg1">
                <a:tint val="88000"/>
                <a:satMod val="150000"/>
              </a:schemeClr>
            </a:duotone>
            <a:lum/>
          </a:blip>
          <a:srcRect/>
          <a:tile tx="0" ty="0" sx="65000" sy="65000" flip="none" algn="tl"/>
        </a:blip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83634" y="1078668"/>
            <a:ext cx="9060366" cy="5572125"/>
          </a:xfrm>
          <a:prstGeom prst="rect">
            <a:avLst/>
          </a:prstGeom>
          <a:effectLst>
            <a:glow rad="127000">
              <a:schemeClr val="accent1">
                <a:alpha val="0"/>
              </a:schemeClr>
            </a:glow>
          </a:effectLst>
        </p:spPr>
      </p:pic>
      <p:sp>
        <p:nvSpPr>
          <p:cNvPr id="2" name="Slide Number Placeholder 1"/>
          <p:cNvSpPr>
            <a:spLocks noGrp="1"/>
          </p:cNvSpPr>
          <p:nvPr>
            <p:ph type="sldNum" sz="quarter" idx="12"/>
          </p:nvPr>
        </p:nvSpPr>
        <p:spPr/>
        <p:txBody>
          <a:bodyPr/>
          <a:lstStyle/>
          <a:p>
            <a:fld id="{694BCFE7-4AFA-457E-9B3C-1E0D36885875}" type="slidenum">
              <a:rPr lang="en-US" smtClean="0"/>
              <a:t>2</a:t>
            </a:fld>
            <a:endParaRPr lang="en-US" dirty="0"/>
          </a:p>
        </p:txBody>
      </p:sp>
      <p:sp>
        <p:nvSpPr>
          <p:cNvPr id="3" name="Rectangle 2"/>
          <p:cNvSpPr/>
          <p:nvPr/>
        </p:nvSpPr>
        <p:spPr>
          <a:xfrm>
            <a:off x="617035" y="2988485"/>
            <a:ext cx="4572000" cy="64633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spAutoFit/>
          </a:bodyPr>
          <a:lstStyle/>
          <a:p>
            <a:r>
              <a:rPr lang="en-US" b="1" dirty="0">
                <a:solidFill>
                  <a:srgbClr val="222222"/>
                </a:solidFill>
                <a:latin typeface="Lato"/>
              </a:rPr>
              <a:t>Coronavirus Increases New York State Budget Deficit</a:t>
            </a:r>
            <a:endParaRPr lang="en-US" b="1" i="0" dirty="0">
              <a:solidFill>
                <a:srgbClr val="222222"/>
              </a:solidFill>
              <a:effectLst/>
              <a:latin typeface="Lato"/>
            </a:endParaRPr>
          </a:p>
        </p:txBody>
      </p:sp>
      <p:sp>
        <p:nvSpPr>
          <p:cNvPr id="6" name="Rectangle 5"/>
          <p:cNvSpPr/>
          <p:nvPr/>
        </p:nvSpPr>
        <p:spPr>
          <a:xfrm>
            <a:off x="617035" y="3604289"/>
            <a:ext cx="4572000" cy="92333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spAutoFit/>
          </a:bodyPr>
          <a:lstStyle/>
          <a:p>
            <a:pPr lvl="0"/>
            <a:r>
              <a:rPr lang="en-US" dirty="0">
                <a:solidFill>
                  <a:srgbClr val="3D3D3D"/>
                </a:solidFill>
                <a:latin typeface="Lato"/>
              </a:rPr>
              <a:t>State Comptroller Tom </a:t>
            </a:r>
            <a:r>
              <a:rPr lang="en-US" dirty="0" err="1">
                <a:solidFill>
                  <a:srgbClr val="3D3D3D"/>
                </a:solidFill>
                <a:latin typeface="Lato"/>
              </a:rPr>
              <a:t>DiNapoli</a:t>
            </a:r>
            <a:r>
              <a:rPr lang="en-US" dirty="0">
                <a:solidFill>
                  <a:srgbClr val="3D3D3D"/>
                </a:solidFill>
                <a:latin typeface="Lato"/>
              </a:rPr>
              <a:t> says the current $6 billion deficit will grow to $10 or $13 billion.</a:t>
            </a:r>
            <a:endParaRPr lang="en-US" dirty="0">
              <a:solidFill>
                <a:prstClr val="black"/>
              </a:solidFill>
            </a:endParaRPr>
          </a:p>
        </p:txBody>
      </p:sp>
      <p:sp>
        <p:nvSpPr>
          <p:cNvPr id="9" name="Rectangle 8"/>
          <p:cNvSpPr/>
          <p:nvPr/>
        </p:nvSpPr>
        <p:spPr>
          <a:xfrm>
            <a:off x="1219200" y="5854779"/>
            <a:ext cx="5638800" cy="369332"/>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r>
              <a:rPr lang="en-US" dirty="0">
                <a:latin typeface="proximanova-regular-webfont"/>
              </a:rPr>
              <a:t>The State is Broke And Upstate Counties Are Worried</a:t>
            </a:r>
            <a:endParaRPr lang="en-US" dirty="0"/>
          </a:p>
        </p:txBody>
      </p:sp>
      <p:sp>
        <p:nvSpPr>
          <p:cNvPr id="11" name="Rectangle 10"/>
          <p:cNvSpPr/>
          <p:nvPr/>
        </p:nvSpPr>
        <p:spPr>
          <a:xfrm>
            <a:off x="83634" y="1236242"/>
            <a:ext cx="4572000" cy="64633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spAutoFit/>
          </a:bodyPr>
          <a:lstStyle/>
          <a:p>
            <a:r>
              <a:rPr lang="en-US" b="1" dirty="0">
                <a:solidFill>
                  <a:srgbClr val="333333"/>
                </a:solidFill>
                <a:latin typeface="helvetica" panose="020B0604020202020204" pitchFamily="34" charset="0"/>
              </a:rPr>
              <a:t>New York faces its largest budget crisis in a decade.</a:t>
            </a:r>
            <a:endParaRPr lang="en-US" b="1" dirty="0">
              <a:solidFill>
                <a:srgbClr val="333333"/>
              </a:solidFill>
              <a:effectLst/>
              <a:latin typeface="helvetica" panose="020B0604020202020204" pitchFamily="34" charset="0"/>
            </a:endParaRPr>
          </a:p>
        </p:txBody>
      </p:sp>
      <p:sp>
        <p:nvSpPr>
          <p:cNvPr id="12" name="TextBox 11"/>
          <p:cNvSpPr txBox="1"/>
          <p:nvPr/>
        </p:nvSpPr>
        <p:spPr>
          <a:xfrm>
            <a:off x="204500" y="428862"/>
            <a:ext cx="8818633" cy="523220"/>
          </a:xfrm>
          <a:prstGeom prst="rect">
            <a:avLst/>
          </a:prstGeom>
          <a:noFill/>
        </p:spPr>
        <p:txBody>
          <a:bodyPr wrap="none" rtlCol="0">
            <a:spAutoFit/>
          </a:bodyPr>
          <a:lstStyle/>
          <a:p>
            <a:pPr lvl="0" algn="ctr">
              <a:spcBef>
                <a:spcPct val="0"/>
              </a:spcBef>
            </a:pPr>
            <a:r>
              <a:rPr lang="en-US" sz="2800" b="1" dirty="0">
                <a:solidFill>
                  <a:srgbClr val="0F6FC6">
                    <a:lumMod val="75000"/>
                  </a:srgbClr>
                </a:solidFill>
                <a:latin typeface="Calibri"/>
              </a:rPr>
              <a:t>Headlines – Events Impacting Schools and School Budgets </a:t>
            </a:r>
          </a:p>
        </p:txBody>
      </p:sp>
      <p:sp>
        <p:nvSpPr>
          <p:cNvPr id="14" name="Rectangle 13"/>
          <p:cNvSpPr/>
          <p:nvPr/>
        </p:nvSpPr>
        <p:spPr>
          <a:xfrm>
            <a:off x="4127810" y="2112363"/>
            <a:ext cx="4572000" cy="64633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glow rad="127000">
              <a:srgbClr val="00B050"/>
            </a:glow>
          </a:effectLst>
        </p:spPr>
        <p:txBody>
          <a:bodyPr>
            <a:spAutoFit/>
          </a:bodyPr>
          <a:lstStyle/>
          <a:p>
            <a:r>
              <a:rPr lang="en-US" dirty="0">
                <a:solidFill>
                  <a:srgbClr val="000000"/>
                </a:solidFill>
                <a:latin typeface="Circular"/>
              </a:rPr>
              <a:t>WHO declares the coronavirus outbreak a pandemic</a:t>
            </a:r>
            <a:endParaRPr lang="en-US" dirty="0"/>
          </a:p>
        </p:txBody>
      </p:sp>
      <p:sp>
        <p:nvSpPr>
          <p:cNvPr id="15" name="Rectangle 14"/>
          <p:cNvSpPr/>
          <p:nvPr/>
        </p:nvSpPr>
        <p:spPr>
          <a:xfrm>
            <a:off x="4613816" y="4846003"/>
            <a:ext cx="4282551" cy="646331"/>
          </a:xfrm>
          <a:prstGeom prst="rect">
            <a:avLst/>
          </a:prstGeom>
          <a:gradFill>
            <a:gsLst>
              <a:gs pos="7000">
                <a:srgbClr val="00B050"/>
              </a:gs>
              <a:gs pos="12000">
                <a:schemeClr val="accent1">
                  <a:lumMod val="45000"/>
                  <a:lumOff val="55000"/>
                </a:schemeClr>
              </a:gs>
              <a:gs pos="28000">
                <a:schemeClr val="accent1">
                  <a:lumMod val="30000"/>
                  <a:lumOff val="70000"/>
                </a:schemeClr>
              </a:gs>
            </a:gsLst>
            <a:lin ang="5400000" scaled="1"/>
          </a:gradFill>
        </p:spPr>
        <p:txBody>
          <a:bodyPr wrap="square">
            <a:spAutoFit/>
          </a:bodyPr>
          <a:lstStyle/>
          <a:p>
            <a:pPr fontAlgn="base"/>
            <a:r>
              <a:rPr lang="en-US" b="1" dirty="0">
                <a:solidFill>
                  <a:srgbClr val="1E1E1E"/>
                </a:solidFill>
                <a:latin typeface="Helmet"/>
              </a:rPr>
              <a:t>Coronavirus: New York has more cases than any country</a:t>
            </a:r>
            <a:endParaRPr lang="en-US" b="1" i="0" dirty="0">
              <a:solidFill>
                <a:srgbClr val="1E1E1E"/>
              </a:solidFill>
              <a:effectLst/>
              <a:latin typeface="Helmet"/>
            </a:endParaRPr>
          </a:p>
        </p:txBody>
      </p:sp>
    </p:spTree>
    <p:extLst>
      <p:ext uri="{BB962C8B-B14F-4D97-AF65-F5344CB8AC3E}">
        <p14:creationId xmlns:p14="http://schemas.microsoft.com/office/powerpoint/2010/main" val="24690070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b="1" dirty="0">
                <a:solidFill>
                  <a:schemeClr val="accent1">
                    <a:lumMod val="75000"/>
                  </a:schemeClr>
                </a:solidFill>
              </a:rPr>
              <a:t>Required Budget Reduction</a:t>
            </a:r>
            <a:br>
              <a:rPr lang="en-US" sz="4000" b="1" dirty="0">
                <a:solidFill>
                  <a:schemeClr val="accent1">
                    <a:lumMod val="75000"/>
                  </a:schemeClr>
                </a:solidFill>
              </a:rPr>
            </a:br>
            <a:r>
              <a:rPr lang="en-US" sz="4000" b="1" dirty="0">
                <a:solidFill>
                  <a:schemeClr val="accent1">
                    <a:lumMod val="75000"/>
                  </a:schemeClr>
                </a:solidFill>
              </a:rPr>
              <a:t>Elementary Enrollment Related (K-6)</a:t>
            </a:r>
          </a:p>
        </p:txBody>
      </p:sp>
      <p:sp>
        <p:nvSpPr>
          <p:cNvPr id="3" name="Content Placeholder 2"/>
          <p:cNvSpPr>
            <a:spLocks noGrp="1"/>
          </p:cNvSpPr>
          <p:nvPr>
            <p:ph idx="1"/>
          </p:nvPr>
        </p:nvSpPr>
        <p:spPr>
          <a:xfrm>
            <a:off x="457200" y="2057400"/>
            <a:ext cx="8229600" cy="4617720"/>
          </a:xfrm>
        </p:spPr>
        <p:txBody>
          <a:bodyPr>
            <a:normAutofit fontScale="92500" lnSpcReduction="10000"/>
          </a:bodyPr>
          <a:lstStyle/>
          <a:p>
            <a:r>
              <a:rPr lang="en-US" dirty="0" smtClean="0">
                <a:latin typeface="+mj-lt"/>
              </a:rPr>
              <a:t>Class Sizes have been declining for the past few years due to staff additions along with declining enrollment.</a:t>
            </a:r>
          </a:p>
          <a:p>
            <a:pPr lvl="1"/>
            <a:r>
              <a:rPr lang="en-US" dirty="0" smtClean="0">
                <a:latin typeface="+mj-lt"/>
              </a:rPr>
              <a:t>Elementary  enrollment </a:t>
            </a:r>
            <a:r>
              <a:rPr lang="en-US" dirty="0" smtClean="0">
                <a:solidFill>
                  <a:srgbClr val="FF0000"/>
                </a:solidFill>
                <a:latin typeface="+mj-lt"/>
              </a:rPr>
              <a:t>declined</a:t>
            </a:r>
            <a:r>
              <a:rPr lang="en-US" dirty="0" smtClean="0">
                <a:latin typeface="+mj-lt"/>
              </a:rPr>
              <a:t> from 4,580 in 2015-16 to 4,226 in 2019-20 or (</a:t>
            </a:r>
            <a:r>
              <a:rPr lang="en-US" dirty="0" smtClean="0">
                <a:solidFill>
                  <a:srgbClr val="FF0000"/>
                </a:solidFill>
                <a:latin typeface="+mj-lt"/>
              </a:rPr>
              <a:t>7.7%</a:t>
            </a:r>
            <a:r>
              <a:rPr lang="en-US" dirty="0" smtClean="0">
                <a:latin typeface="+mj-lt"/>
              </a:rPr>
              <a:t>).</a:t>
            </a:r>
          </a:p>
          <a:p>
            <a:pPr lvl="1"/>
            <a:r>
              <a:rPr lang="en-US" dirty="0" smtClean="0">
                <a:latin typeface="+mj-lt"/>
              </a:rPr>
              <a:t>Elementary staffing (teachers) increased from 202 in 2015-16 to 217 in 2019-20 or 7.5%. </a:t>
            </a:r>
          </a:p>
          <a:p>
            <a:r>
              <a:rPr lang="en-US" dirty="0" smtClean="0">
                <a:latin typeface="+mj-lt"/>
              </a:rPr>
              <a:t>For 2020-21 we are proposing a reduction of 7 teacher positions. </a:t>
            </a:r>
          </a:p>
          <a:p>
            <a:r>
              <a:rPr lang="en-US" dirty="0" smtClean="0">
                <a:latin typeface="+mj-lt"/>
              </a:rPr>
              <a:t>Class sizes for 2020-21 remain well below both guidelines and contractual requirements.  The projected student teacher ratios are conducive to meeting the needs of both students &amp; District staff.     </a:t>
            </a:r>
            <a:endParaRPr lang="en-US" dirty="0">
              <a:latin typeface="+mj-lt"/>
            </a:endParaRPr>
          </a:p>
        </p:txBody>
      </p:sp>
    </p:spTree>
    <p:extLst>
      <p:ext uri="{BB962C8B-B14F-4D97-AF65-F5344CB8AC3E}">
        <p14:creationId xmlns:p14="http://schemas.microsoft.com/office/powerpoint/2010/main" val="3813219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b="1" dirty="0">
                <a:solidFill>
                  <a:schemeClr val="accent1">
                    <a:lumMod val="75000"/>
                  </a:schemeClr>
                </a:solidFill>
              </a:rPr>
              <a:t>Required Budget Reduction</a:t>
            </a:r>
            <a:br>
              <a:rPr lang="en-US" sz="4000" b="1" dirty="0">
                <a:solidFill>
                  <a:schemeClr val="accent1">
                    <a:lumMod val="75000"/>
                  </a:schemeClr>
                </a:solidFill>
              </a:rPr>
            </a:br>
            <a:r>
              <a:rPr lang="en-US" sz="4000" b="1" dirty="0">
                <a:solidFill>
                  <a:schemeClr val="accent1">
                    <a:lumMod val="75000"/>
                  </a:schemeClr>
                </a:solidFill>
              </a:rPr>
              <a:t>Middle School Schedule</a:t>
            </a:r>
          </a:p>
        </p:txBody>
      </p:sp>
      <p:sp>
        <p:nvSpPr>
          <p:cNvPr id="3" name="Content Placeholder 2"/>
          <p:cNvSpPr>
            <a:spLocks noGrp="1"/>
          </p:cNvSpPr>
          <p:nvPr>
            <p:ph idx="1"/>
          </p:nvPr>
        </p:nvSpPr>
        <p:spPr>
          <a:xfrm>
            <a:off x="628650" y="2226469"/>
            <a:ext cx="7886700" cy="4326731"/>
          </a:xfrm>
        </p:spPr>
        <p:txBody>
          <a:bodyPr>
            <a:normAutofit fontScale="85000" lnSpcReduction="20000"/>
          </a:bodyPr>
          <a:lstStyle/>
          <a:p>
            <a:pPr>
              <a:lnSpc>
                <a:spcPct val="120000"/>
              </a:lnSpc>
            </a:pPr>
            <a:r>
              <a:rPr lang="en-US" dirty="0" smtClean="0">
                <a:latin typeface="+mj-lt"/>
              </a:rPr>
              <a:t>The Middle School Schedule PILOT which occurred during the 2019-20 school year allowed us to offer students a broader offering of  academic opportunities.</a:t>
            </a:r>
          </a:p>
          <a:p>
            <a:pPr>
              <a:lnSpc>
                <a:spcPct val="120000"/>
              </a:lnSpc>
            </a:pPr>
            <a:r>
              <a:rPr lang="en-US" dirty="0" smtClean="0">
                <a:latin typeface="+mj-lt"/>
              </a:rPr>
              <a:t>However, the additional courses offered were not required by NYS and the cost of the program exceeds the financial capacity of the District. </a:t>
            </a:r>
          </a:p>
          <a:p>
            <a:pPr>
              <a:lnSpc>
                <a:spcPct val="120000"/>
              </a:lnSpc>
            </a:pPr>
            <a:r>
              <a:rPr lang="en-US" dirty="0" smtClean="0">
                <a:latin typeface="+mj-lt"/>
              </a:rPr>
              <a:t>Therefore, in light of the current budget deficit, 9 middle school positions that were created to facilitate the new schedule will be eliminated and the Middle School Schedule will revert back to the 2018-19 schedule and staffing.   </a:t>
            </a:r>
          </a:p>
          <a:p>
            <a:pPr>
              <a:lnSpc>
                <a:spcPct val="120000"/>
              </a:lnSpc>
            </a:pPr>
            <a:r>
              <a:rPr lang="en-US" dirty="0" smtClean="0">
                <a:latin typeface="+mj-lt"/>
              </a:rPr>
              <a:t>State mandated counselors and ENL positions hired over the past year will remain.  </a:t>
            </a:r>
            <a:endParaRPr lang="en-US" dirty="0">
              <a:latin typeface="+mj-lt"/>
            </a:endParaRPr>
          </a:p>
        </p:txBody>
      </p:sp>
    </p:spTree>
    <p:extLst>
      <p:ext uri="{BB962C8B-B14F-4D97-AF65-F5344CB8AC3E}">
        <p14:creationId xmlns:p14="http://schemas.microsoft.com/office/powerpoint/2010/main" val="36928186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b="1" dirty="0">
                <a:solidFill>
                  <a:schemeClr val="accent1">
                    <a:lumMod val="75000"/>
                  </a:schemeClr>
                </a:solidFill>
              </a:rPr>
              <a:t>Required Budget Reduction</a:t>
            </a:r>
            <a:br>
              <a:rPr lang="en-US" sz="4000" b="1" dirty="0">
                <a:solidFill>
                  <a:schemeClr val="accent1">
                    <a:lumMod val="75000"/>
                  </a:schemeClr>
                </a:solidFill>
              </a:rPr>
            </a:br>
            <a:r>
              <a:rPr lang="en-US" sz="4000" b="1" dirty="0">
                <a:solidFill>
                  <a:schemeClr val="accent1">
                    <a:lumMod val="75000"/>
                  </a:schemeClr>
                </a:solidFill>
              </a:rPr>
              <a:t>Secondary Enrollment Related </a:t>
            </a:r>
          </a:p>
        </p:txBody>
      </p:sp>
      <p:sp>
        <p:nvSpPr>
          <p:cNvPr id="3" name="Content Placeholder 2"/>
          <p:cNvSpPr>
            <a:spLocks noGrp="1"/>
          </p:cNvSpPr>
          <p:nvPr>
            <p:ph idx="1"/>
          </p:nvPr>
        </p:nvSpPr>
        <p:spPr>
          <a:xfrm>
            <a:off x="457200" y="2133600"/>
            <a:ext cx="8229600" cy="4267200"/>
          </a:xfrm>
        </p:spPr>
        <p:txBody>
          <a:bodyPr>
            <a:normAutofit/>
          </a:bodyPr>
          <a:lstStyle/>
          <a:p>
            <a:r>
              <a:rPr lang="en-US" dirty="0" smtClean="0">
                <a:latin typeface="+mj-lt"/>
              </a:rPr>
              <a:t>We have worked hard to expand offerings for students at C-NS and NSJH as part of </a:t>
            </a:r>
            <a:r>
              <a:rPr lang="en-US" i="1" dirty="0" smtClean="0">
                <a:latin typeface="+mj-lt"/>
              </a:rPr>
              <a:t>Vision 2020 </a:t>
            </a:r>
            <a:r>
              <a:rPr lang="en-US" dirty="0" smtClean="0">
                <a:latin typeface="+mj-lt"/>
              </a:rPr>
              <a:t>to prepare students for college and careers.</a:t>
            </a:r>
          </a:p>
          <a:p>
            <a:r>
              <a:rPr lang="en-US" dirty="0" smtClean="0">
                <a:latin typeface="+mj-lt"/>
              </a:rPr>
              <a:t>Due to declining enrollment over the past 4 years, the proposed budget eliminates 7.65 positions in various tenure areas.</a:t>
            </a:r>
          </a:p>
          <a:p>
            <a:r>
              <a:rPr lang="en-US" dirty="0" smtClean="0">
                <a:latin typeface="+mj-lt"/>
              </a:rPr>
              <a:t>Student/teacher ratios, class sizes and case loads will still remain well within guidelines and contractual requirements.  </a:t>
            </a:r>
            <a:endParaRPr lang="en-US" dirty="0">
              <a:latin typeface="+mj-lt"/>
            </a:endParaRPr>
          </a:p>
        </p:txBody>
      </p:sp>
    </p:spTree>
    <p:extLst>
      <p:ext uri="{BB962C8B-B14F-4D97-AF65-F5344CB8AC3E}">
        <p14:creationId xmlns:p14="http://schemas.microsoft.com/office/powerpoint/2010/main" val="5398960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b="1" dirty="0">
                <a:solidFill>
                  <a:schemeClr val="accent1">
                    <a:lumMod val="75000"/>
                  </a:schemeClr>
                </a:solidFill>
              </a:rPr>
              <a:t>Required Budget Reduction</a:t>
            </a:r>
            <a:br>
              <a:rPr lang="en-US" sz="4000" b="1" dirty="0">
                <a:solidFill>
                  <a:schemeClr val="accent1">
                    <a:lumMod val="75000"/>
                  </a:schemeClr>
                </a:solidFill>
              </a:rPr>
            </a:br>
            <a:r>
              <a:rPr lang="en-US" sz="4000" b="1" dirty="0">
                <a:solidFill>
                  <a:schemeClr val="accent1">
                    <a:lumMod val="75000"/>
                  </a:schemeClr>
                </a:solidFill>
              </a:rPr>
              <a:t>Teachers on Special Assignment </a:t>
            </a:r>
          </a:p>
        </p:txBody>
      </p:sp>
      <p:sp>
        <p:nvSpPr>
          <p:cNvPr id="3" name="Content Placeholder 2"/>
          <p:cNvSpPr>
            <a:spLocks noGrp="1"/>
          </p:cNvSpPr>
          <p:nvPr>
            <p:ph idx="1"/>
          </p:nvPr>
        </p:nvSpPr>
        <p:spPr>
          <a:xfrm>
            <a:off x="457200" y="2209800"/>
            <a:ext cx="8229600" cy="4389120"/>
          </a:xfrm>
        </p:spPr>
        <p:txBody>
          <a:bodyPr>
            <a:normAutofit lnSpcReduction="10000"/>
          </a:bodyPr>
          <a:lstStyle/>
          <a:p>
            <a:r>
              <a:rPr lang="en-US" dirty="0" smtClean="0">
                <a:latin typeface="+mj-lt"/>
              </a:rPr>
              <a:t>Over the past four years, we have invested heavily in teacher training and support in several areas through the use of instructional coaches. </a:t>
            </a:r>
          </a:p>
          <a:p>
            <a:r>
              <a:rPr lang="en-US" dirty="0" smtClean="0">
                <a:latin typeface="+mj-lt"/>
              </a:rPr>
              <a:t>This training and support has been valuable to teachers and has improved instruction. We are proud and appreciative of the important work the teachers on special assignment have achieved.</a:t>
            </a:r>
          </a:p>
          <a:p>
            <a:r>
              <a:rPr lang="en-US" dirty="0" smtClean="0">
                <a:latin typeface="+mj-lt"/>
              </a:rPr>
              <a:t>Due to the budget deficit, the following teachers on special assignment would return to the classroom:</a:t>
            </a:r>
          </a:p>
          <a:p>
            <a:pPr lvl="1"/>
            <a:r>
              <a:rPr lang="en-US" dirty="0" smtClean="0">
                <a:latin typeface="+mj-lt"/>
              </a:rPr>
              <a:t>1 Co-Teaching Coach</a:t>
            </a:r>
          </a:p>
          <a:p>
            <a:pPr lvl="1"/>
            <a:r>
              <a:rPr lang="en-US" dirty="0">
                <a:latin typeface="+mj-lt"/>
              </a:rPr>
              <a:t>2</a:t>
            </a:r>
            <a:r>
              <a:rPr lang="en-US" dirty="0" smtClean="0">
                <a:latin typeface="+mj-lt"/>
              </a:rPr>
              <a:t> Literacy Coaches </a:t>
            </a:r>
          </a:p>
        </p:txBody>
      </p:sp>
    </p:spTree>
    <p:extLst>
      <p:ext uri="{BB962C8B-B14F-4D97-AF65-F5344CB8AC3E}">
        <p14:creationId xmlns:p14="http://schemas.microsoft.com/office/powerpoint/2010/main" val="30224972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368" y="609600"/>
            <a:ext cx="8229600" cy="1143000"/>
          </a:xfrm>
        </p:spPr>
        <p:txBody>
          <a:bodyPr>
            <a:noAutofit/>
          </a:bodyPr>
          <a:lstStyle/>
          <a:p>
            <a:pPr algn="ctr"/>
            <a:r>
              <a:rPr lang="en-US" sz="4000" b="1" dirty="0">
                <a:solidFill>
                  <a:schemeClr val="accent1">
                    <a:lumMod val="75000"/>
                  </a:schemeClr>
                </a:solidFill>
              </a:rPr>
              <a:t>Required Budget Reductions</a:t>
            </a:r>
            <a:br>
              <a:rPr lang="en-US" sz="4000" b="1" dirty="0">
                <a:solidFill>
                  <a:schemeClr val="accent1">
                    <a:lumMod val="75000"/>
                  </a:schemeClr>
                </a:solidFill>
              </a:rPr>
            </a:br>
            <a:r>
              <a:rPr lang="en-US" sz="4000" b="1" dirty="0">
                <a:solidFill>
                  <a:schemeClr val="accent1">
                    <a:lumMod val="75000"/>
                  </a:schemeClr>
                </a:solidFill>
              </a:rPr>
              <a:t>Special Education  </a:t>
            </a:r>
          </a:p>
        </p:txBody>
      </p:sp>
      <p:sp>
        <p:nvSpPr>
          <p:cNvPr id="3" name="Content Placeholder 2"/>
          <p:cNvSpPr>
            <a:spLocks noGrp="1"/>
          </p:cNvSpPr>
          <p:nvPr>
            <p:ph idx="1"/>
          </p:nvPr>
        </p:nvSpPr>
        <p:spPr>
          <a:xfrm>
            <a:off x="457200" y="2057400"/>
            <a:ext cx="8229600" cy="4617720"/>
          </a:xfrm>
        </p:spPr>
        <p:txBody>
          <a:bodyPr>
            <a:normAutofit fontScale="85000" lnSpcReduction="20000"/>
          </a:bodyPr>
          <a:lstStyle/>
          <a:p>
            <a:r>
              <a:rPr lang="en-US" dirty="0" smtClean="0">
                <a:latin typeface="+mj-lt"/>
              </a:rPr>
              <a:t>Over the past 4 years, the District has significantly increased staffing associated with our special education programs despite a nominal increase in the special education student population. </a:t>
            </a:r>
          </a:p>
          <a:p>
            <a:pPr marL="0" indent="0">
              <a:buNone/>
            </a:pPr>
            <a:endParaRPr lang="en-US" dirty="0" smtClean="0">
              <a:latin typeface="+mj-lt"/>
            </a:endParaRPr>
          </a:p>
          <a:p>
            <a:r>
              <a:rPr lang="en-US" dirty="0">
                <a:latin typeface="+mj-lt"/>
              </a:rPr>
              <a:t>The </a:t>
            </a:r>
            <a:r>
              <a:rPr lang="en-US" dirty="0" smtClean="0">
                <a:latin typeface="+mj-lt"/>
              </a:rPr>
              <a:t>District has increased the number of special </a:t>
            </a:r>
            <a:r>
              <a:rPr lang="en-US" dirty="0">
                <a:latin typeface="+mj-lt"/>
              </a:rPr>
              <a:t>education teachers </a:t>
            </a:r>
            <a:r>
              <a:rPr lang="en-US" dirty="0" smtClean="0">
                <a:latin typeface="+mj-lt"/>
              </a:rPr>
              <a:t>by 21 positions and the number of teaching assistants by 27, increases of </a:t>
            </a:r>
            <a:r>
              <a:rPr lang="en-US" dirty="0">
                <a:latin typeface="+mj-lt"/>
              </a:rPr>
              <a:t>29% and 30% </a:t>
            </a:r>
            <a:r>
              <a:rPr lang="en-US" dirty="0" smtClean="0">
                <a:latin typeface="+mj-lt"/>
              </a:rPr>
              <a:t>respectively.</a:t>
            </a:r>
          </a:p>
          <a:p>
            <a:pPr marL="0" indent="0">
              <a:buNone/>
            </a:pPr>
            <a:r>
              <a:rPr lang="en-US" dirty="0" smtClean="0">
                <a:latin typeface="+mj-lt"/>
              </a:rPr>
              <a:t> </a:t>
            </a:r>
          </a:p>
          <a:p>
            <a:r>
              <a:rPr lang="en-US" dirty="0" smtClean="0">
                <a:latin typeface="+mj-lt"/>
              </a:rPr>
              <a:t>In order to improve the economic efficiency of delivering special education services, while still meeting the student needs as documented in the Individual Education Plans (IEPs), the following reductions are proposed:</a:t>
            </a:r>
          </a:p>
          <a:p>
            <a:pPr lvl="1"/>
            <a:r>
              <a:rPr lang="en-US" dirty="0" smtClean="0">
                <a:latin typeface="+mj-lt"/>
              </a:rPr>
              <a:t>10 Teaching Assistant positions </a:t>
            </a:r>
          </a:p>
          <a:p>
            <a:pPr lvl="1"/>
            <a:r>
              <a:rPr lang="en-US" dirty="0" smtClean="0">
                <a:latin typeface="+mj-lt"/>
              </a:rPr>
              <a:t>4 Consultant Teacher Direct (CTD) Teacher positions </a:t>
            </a:r>
            <a:r>
              <a:rPr lang="en-US" dirty="0" smtClean="0"/>
              <a:t>    </a:t>
            </a:r>
            <a:endParaRPr lang="en-US" dirty="0"/>
          </a:p>
        </p:txBody>
      </p:sp>
    </p:spTree>
    <p:extLst>
      <p:ext uri="{BB962C8B-B14F-4D97-AF65-F5344CB8AC3E}">
        <p14:creationId xmlns:p14="http://schemas.microsoft.com/office/powerpoint/2010/main" val="7568989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b="1" dirty="0">
                <a:solidFill>
                  <a:schemeClr val="accent1">
                    <a:lumMod val="75000"/>
                  </a:schemeClr>
                </a:solidFill>
              </a:rPr>
              <a:t>Required Budget Reductions</a:t>
            </a:r>
            <a:br>
              <a:rPr lang="en-US" sz="4000" b="1" dirty="0">
                <a:solidFill>
                  <a:schemeClr val="accent1">
                    <a:lumMod val="75000"/>
                  </a:schemeClr>
                </a:solidFill>
              </a:rPr>
            </a:br>
            <a:r>
              <a:rPr lang="en-US" sz="4000" b="1" dirty="0">
                <a:solidFill>
                  <a:schemeClr val="accent1">
                    <a:lumMod val="75000"/>
                  </a:schemeClr>
                </a:solidFill>
              </a:rPr>
              <a:t>PAR Panel – Consultant Teachers </a:t>
            </a:r>
          </a:p>
        </p:txBody>
      </p:sp>
      <p:sp>
        <p:nvSpPr>
          <p:cNvPr id="3" name="Content Placeholder 2"/>
          <p:cNvSpPr>
            <a:spLocks noGrp="1"/>
          </p:cNvSpPr>
          <p:nvPr>
            <p:ph idx="1"/>
          </p:nvPr>
        </p:nvSpPr>
        <p:spPr>
          <a:xfrm>
            <a:off x="457200" y="2133600"/>
            <a:ext cx="8229600" cy="4389120"/>
          </a:xfrm>
        </p:spPr>
        <p:txBody>
          <a:bodyPr>
            <a:normAutofit fontScale="85000" lnSpcReduction="10000"/>
          </a:bodyPr>
          <a:lstStyle/>
          <a:p>
            <a:r>
              <a:rPr lang="en-US" dirty="0" smtClean="0">
                <a:latin typeface="+mj-lt"/>
              </a:rPr>
              <a:t>Through the Peer Assistance &amp; Review (PAR) process, NSCSD has done an outstanding job supporting new teachers during their first years with the District leading up to the granting of tenure. </a:t>
            </a:r>
          </a:p>
          <a:p>
            <a:r>
              <a:rPr lang="en-US" dirty="0" smtClean="0">
                <a:latin typeface="+mj-lt"/>
              </a:rPr>
              <a:t>Due to the decline in hiring along with position eliminations proposed in the 2020-21 budget, the number of Consultant Teacher (CT) positions required to support our newest teachers has declined.</a:t>
            </a:r>
          </a:p>
          <a:p>
            <a:r>
              <a:rPr lang="en-US" dirty="0" smtClean="0">
                <a:latin typeface="+mj-lt"/>
              </a:rPr>
              <a:t>In addition, we propose reduces the coaching period to the first 2 years that a teacher works for NSCSD, further reducing the need for CT. </a:t>
            </a:r>
          </a:p>
          <a:p>
            <a:r>
              <a:rPr lang="en-US" dirty="0" smtClean="0">
                <a:latin typeface="+mj-lt"/>
              </a:rPr>
              <a:t>The 2020-21 Budget proposal includes the elimination of 5 CT  positions.  </a:t>
            </a:r>
          </a:p>
          <a:p>
            <a:r>
              <a:rPr lang="en-US" dirty="0" smtClean="0">
                <a:latin typeface="+mj-lt"/>
              </a:rPr>
              <a:t>The remaining 4 CTs will be able to meet the needs of our newest teachers.  </a:t>
            </a:r>
            <a:endParaRPr lang="en-US" dirty="0">
              <a:latin typeface="+mj-lt"/>
            </a:endParaRPr>
          </a:p>
        </p:txBody>
      </p:sp>
    </p:spTree>
    <p:extLst>
      <p:ext uri="{BB962C8B-B14F-4D97-AF65-F5344CB8AC3E}">
        <p14:creationId xmlns:p14="http://schemas.microsoft.com/office/powerpoint/2010/main" val="17212501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825637"/>
            <a:ext cx="7886700" cy="774563"/>
          </a:xfrm>
        </p:spPr>
        <p:txBody>
          <a:bodyPr>
            <a:noAutofit/>
          </a:bodyPr>
          <a:lstStyle/>
          <a:p>
            <a:pPr algn="ctr"/>
            <a:r>
              <a:rPr lang="en-US" sz="4000" b="1" dirty="0">
                <a:solidFill>
                  <a:schemeClr val="accent1">
                    <a:lumMod val="75000"/>
                  </a:schemeClr>
                </a:solidFill>
              </a:rPr>
              <a:t>Required Budget Reductions</a:t>
            </a:r>
            <a:br>
              <a:rPr lang="en-US" sz="4000" b="1" dirty="0">
                <a:solidFill>
                  <a:schemeClr val="accent1">
                    <a:lumMod val="75000"/>
                  </a:schemeClr>
                </a:solidFill>
              </a:rPr>
            </a:br>
            <a:r>
              <a:rPr lang="en-US" sz="4000" b="1" dirty="0">
                <a:solidFill>
                  <a:schemeClr val="accent1">
                    <a:lumMod val="75000"/>
                  </a:schemeClr>
                </a:solidFill>
              </a:rPr>
              <a:t>Administration  </a:t>
            </a:r>
          </a:p>
        </p:txBody>
      </p:sp>
      <p:sp>
        <p:nvSpPr>
          <p:cNvPr id="3" name="Content Placeholder 2"/>
          <p:cNvSpPr>
            <a:spLocks noGrp="1"/>
          </p:cNvSpPr>
          <p:nvPr>
            <p:ph idx="1"/>
          </p:nvPr>
        </p:nvSpPr>
        <p:spPr>
          <a:xfrm>
            <a:off x="628650" y="1828800"/>
            <a:ext cx="7886700" cy="5257800"/>
          </a:xfrm>
        </p:spPr>
        <p:txBody>
          <a:bodyPr>
            <a:noAutofit/>
          </a:bodyPr>
          <a:lstStyle/>
          <a:p>
            <a:r>
              <a:rPr lang="en-US" sz="2000" dirty="0" smtClean="0">
                <a:latin typeface="+mj-lt"/>
              </a:rPr>
              <a:t>During the last financial crisis, several administrative cuts were made along with cuts to instructional programs and positions. Appropriately, instructional programs and positions, including athletics, were fully restored as a priority over the past 5 years. </a:t>
            </a:r>
          </a:p>
          <a:p>
            <a:r>
              <a:rPr lang="en-US" sz="2000" dirty="0" smtClean="0">
                <a:latin typeface="+mj-lt"/>
              </a:rPr>
              <a:t>On the operations side, the District still lacks Directors of Security and Technology and does not have a Grounds Crew Leader.</a:t>
            </a:r>
          </a:p>
          <a:p>
            <a:r>
              <a:rPr lang="en-US" sz="2000" dirty="0" smtClean="0">
                <a:latin typeface="+mj-lt"/>
              </a:rPr>
              <a:t>The District’s administrative ratio continues to be less favorable than its peers, due to administrative position cuts made but not restored; for example, middle school assistant principals cut in 2010-11 &amp; 2013-14.</a:t>
            </a:r>
          </a:p>
          <a:p>
            <a:pPr lvl="0">
              <a:buClr>
                <a:srgbClr val="0BD0D9"/>
              </a:buClr>
            </a:pPr>
            <a:r>
              <a:rPr lang="en-US" sz="2000" dirty="0">
                <a:solidFill>
                  <a:prstClr val="black"/>
                </a:solidFill>
                <a:latin typeface="Calibri"/>
              </a:rPr>
              <a:t>The Board previously approved the addition of a Math Director but the hiring of this position will be delayed until the District is in a better financial position. </a:t>
            </a:r>
          </a:p>
          <a:p>
            <a:pPr lvl="0">
              <a:buClr>
                <a:srgbClr val="0BD0D9"/>
              </a:buClr>
            </a:pPr>
            <a:r>
              <a:rPr lang="en-US" sz="2000" dirty="0">
                <a:solidFill>
                  <a:prstClr val="black"/>
                </a:solidFill>
                <a:latin typeface="Calibri"/>
              </a:rPr>
              <a:t>The IT Systems Administrator will be retiring in </a:t>
            </a:r>
            <a:r>
              <a:rPr lang="en-US" sz="2000" dirty="0" smtClean="0">
                <a:solidFill>
                  <a:prstClr val="black"/>
                </a:solidFill>
                <a:latin typeface="Calibri"/>
              </a:rPr>
              <a:t>2020-21 </a:t>
            </a:r>
            <a:r>
              <a:rPr lang="en-US" sz="2000" dirty="0">
                <a:solidFill>
                  <a:prstClr val="black"/>
                </a:solidFill>
                <a:latin typeface="Calibri"/>
              </a:rPr>
              <a:t>and the position will be eliminated.        </a:t>
            </a:r>
          </a:p>
        </p:txBody>
      </p:sp>
    </p:spTree>
    <p:extLst>
      <p:ext uri="{BB962C8B-B14F-4D97-AF65-F5344CB8AC3E}">
        <p14:creationId xmlns:p14="http://schemas.microsoft.com/office/powerpoint/2010/main" val="41374925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2060999816"/>
              </p:ext>
            </p:extLst>
          </p:nvPr>
        </p:nvGraphicFramePr>
        <p:xfrm>
          <a:off x="381000" y="1186840"/>
          <a:ext cx="8534400" cy="521396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1581786" y="6086016"/>
            <a:ext cx="908142" cy="577081"/>
          </a:xfrm>
          <a:prstGeom prst="rect">
            <a:avLst/>
          </a:prstGeom>
          <a:noFill/>
        </p:spPr>
        <p:txBody>
          <a:bodyPr wrap="square" rtlCol="0">
            <a:spAutoFit/>
          </a:bodyPr>
          <a:lstStyle/>
          <a:p>
            <a:r>
              <a:rPr lang="en-US" b="1" dirty="0">
                <a:latin typeface="+mj-lt"/>
              </a:rPr>
              <a:t>161.2:1</a:t>
            </a:r>
          </a:p>
          <a:p>
            <a:endParaRPr lang="en-US" sz="1350" b="1" dirty="0"/>
          </a:p>
        </p:txBody>
      </p:sp>
      <p:sp>
        <p:nvSpPr>
          <p:cNvPr id="4" name="TextBox 3"/>
          <p:cNvSpPr txBox="1"/>
          <p:nvPr/>
        </p:nvSpPr>
        <p:spPr>
          <a:xfrm>
            <a:off x="4330188" y="6066398"/>
            <a:ext cx="1020017" cy="369332"/>
          </a:xfrm>
          <a:prstGeom prst="rect">
            <a:avLst/>
          </a:prstGeom>
          <a:noFill/>
        </p:spPr>
        <p:txBody>
          <a:bodyPr wrap="square" rtlCol="0">
            <a:spAutoFit/>
          </a:bodyPr>
          <a:lstStyle/>
          <a:p>
            <a:r>
              <a:rPr lang="en-US" b="1" dirty="0">
                <a:latin typeface="+mj-lt"/>
              </a:rPr>
              <a:t>190.0:1</a:t>
            </a:r>
          </a:p>
        </p:txBody>
      </p:sp>
      <p:sp>
        <p:nvSpPr>
          <p:cNvPr id="5" name="TextBox 4"/>
          <p:cNvSpPr txBox="1"/>
          <p:nvPr/>
        </p:nvSpPr>
        <p:spPr>
          <a:xfrm flipH="1">
            <a:off x="5350204" y="6058742"/>
            <a:ext cx="892571" cy="369332"/>
          </a:xfrm>
          <a:prstGeom prst="rect">
            <a:avLst/>
          </a:prstGeom>
          <a:noFill/>
        </p:spPr>
        <p:txBody>
          <a:bodyPr wrap="square" rtlCol="0">
            <a:spAutoFit/>
          </a:bodyPr>
          <a:lstStyle/>
          <a:p>
            <a:r>
              <a:rPr lang="en-US" b="1" dirty="0">
                <a:latin typeface="+mj-lt"/>
              </a:rPr>
              <a:t>175.5:1</a:t>
            </a:r>
          </a:p>
        </p:txBody>
      </p:sp>
      <p:sp>
        <p:nvSpPr>
          <p:cNvPr id="6" name="TextBox 5"/>
          <p:cNvSpPr txBox="1"/>
          <p:nvPr/>
        </p:nvSpPr>
        <p:spPr>
          <a:xfrm flipH="1">
            <a:off x="7108989" y="6045105"/>
            <a:ext cx="989618" cy="369332"/>
          </a:xfrm>
          <a:prstGeom prst="rect">
            <a:avLst/>
          </a:prstGeom>
          <a:noFill/>
        </p:spPr>
        <p:txBody>
          <a:bodyPr wrap="square" rtlCol="0">
            <a:spAutoFit/>
          </a:bodyPr>
          <a:lstStyle/>
          <a:p>
            <a:r>
              <a:rPr lang="en-US" b="1" dirty="0">
                <a:latin typeface="+mj-lt"/>
              </a:rPr>
              <a:t>171.7:1</a:t>
            </a:r>
          </a:p>
        </p:txBody>
      </p:sp>
      <p:sp>
        <p:nvSpPr>
          <p:cNvPr id="7" name="TextBox 6"/>
          <p:cNvSpPr txBox="1"/>
          <p:nvPr/>
        </p:nvSpPr>
        <p:spPr>
          <a:xfrm>
            <a:off x="794121" y="6086016"/>
            <a:ext cx="787665" cy="369332"/>
          </a:xfrm>
          <a:prstGeom prst="rect">
            <a:avLst/>
          </a:prstGeom>
          <a:noFill/>
        </p:spPr>
        <p:txBody>
          <a:bodyPr wrap="square" rtlCol="0">
            <a:spAutoFit/>
          </a:bodyPr>
          <a:lstStyle/>
          <a:p>
            <a:r>
              <a:rPr lang="en-US" b="1" dirty="0"/>
              <a:t>Ratio</a:t>
            </a:r>
          </a:p>
        </p:txBody>
      </p:sp>
      <p:sp>
        <p:nvSpPr>
          <p:cNvPr id="8" name="Title 7"/>
          <p:cNvSpPr>
            <a:spLocks noGrp="1"/>
          </p:cNvSpPr>
          <p:nvPr>
            <p:ph type="title"/>
          </p:nvPr>
        </p:nvSpPr>
        <p:spPr>
          <a:xfrm>
            <a:off x="255024" y="823374"/>
            <a:ext cx="8859982" cy="363465"/>
          </a:xfrm>
        </p:spPr>
        <p:txBody>
          <a:bodyPr>
            <a:noAutofit/>
          </a:bodyPr>
          <a:lstStyle/>
          <a:p>
            <a:pPr algn="ctr"/>
            <a:r>
              <a:rPr lang="en-US" sz="3200" b="1" dirty="0">
                <a:solidFill>
                  <a:schemeClr val="accent1">
                    <a:lumMod val="75000"/>
                  </a:schemeClr>
                </a:solidFill>
              </a:rPr>
              <a:t>Administrative Ratios – Large </a:t>
            </a:r>
            <a:r>
              <a:rPr lang="en-US" sz="3200" b="1" dirty="0" smtClean="0">
                <a:solidFill>
                  <a:schemeClr val="accent1">
                    <a:lumMod val="75000"/>
                  </a:schemeClr>
                </a:solidFill>
              </a:rPr>
              <a:t>CNY Districts</a:t>
            </a:r>
            <a:r>
              <a:rPr lang="en-US" sz="3200" b="1" dirty="0">
                <a:solidFill>
                  <a:schemeClr val="accent1">
                    <a:lumMod val="75000"/>
                  </a:schemeClr>
                </a:solidFill>
              </a:rPr>
              <a:t/>
            </a:r>
            <a:br>
              <a:rPr lang="en-US" sz="3200" b="1" dirty="0">
                <a:solidFill>
                  <a:schemeClr val="accent1">
                    <a:lumMod val="75000"/>
                  </a:schemeClr>
                </a:solidFill>
              </a:rPr>
            </a:br>
            <a:r>
              <a:rPr lang="en-US" sz="3200" b="1" dirty="0">
                <a:solidFill>
                  <a:schemeClr val="accent1">
                    <a:lumMod val="75000"/>
                  </a:schemeClr>
                </a:solidFill>
              </a:rPr>
              <a:t>Ratio of Students Per Administrator</a:t>
            </a:r>
          </a:p>
        </p:txBody>
      </p:sp>
      <p:sp>
        <p:nvSpPr>
          <p:cNvPr id="9" name="TextBox 8"/>
          <p:cNvSpPr txBox="1"/>
          <p:nvPr/>
        </p:nvSpPr>
        <p:spPr>
          <a:xfrm>
            <a:off x="6193354" y="6293765"/>
            <a:ext cx="915635" cy="369332"/>
          </a:xfrm>
          <a:prstGeom prst="rect">
            <a:avLst/>
          </a:prstGeom>
          <a:noFill/>
        </p:spPr>
        <p:txBody>
          <a:bodyPr wrap="none" rtlCol="0">
            <a:spAutoFit/>
          </a:bodyPr>
          <a:lstStyle/>
          <a:p>
            <a:r>
              <a:rPr lang="en-US" dirty="0" smtClean="0"/>
              <a:t>NSCSD</a:t>
            </a:r>
            <a:endParaRPr lang="en-US" dirty="0"/>
          </a:p>
        </p:txBody>
      </p:sp>
    </p:spTree>
    <p:extLst>
      <p:ext uri="{BB962C8B-B14F-4D97-AF65-F5344CB8AC3E}">
        <p14:creationId xmlns:p14="http://schemas.microsoft.com/office/powerpoint/2010/main" val="20951921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46658"/>
            <a:ext cx="8229600" cy="1048512"/>
          </a:xfrm>
        </p:spPr>
        <p:txBody>
          <a:bodyPr>
            <a:noAutofit/>
          </a:bodyPr>
          <a:lstStyle/>
          <a:p>
            <a:pPr algn="ctr"/>
            <a:r>
              <a:rPr lang="en-US" sz="4000" b="1" i="1" dirty="0">
                <a:solidFill>
                  <a:schemeClr val="accent1">
                    <a:lumMod val="75000"/>
                  </a:schemeClr>
                </a:solidFill>
              </a:rPr>
              <a:t>Vision 2020 </a:t>
            </a:r>
            <a:r>
              <a:rPr lang="en-US" sz="4000" b="1" dirty="0">
                <a:solidFill>
                  <a:schemeClr val="accent1">
                    <a:lumMod val="75000"/>
                  </a:schemeClr>
                </a:solidFill>
              </a:rPr>
              <a:t>Initiative</a:t>
            </a:r>
            <a:br>
              <a:rPr lang="en-US" sz="4000" b="1" dirty="0">
                <a:solidFill>
                  <a:schemeClr val="accent1">
                    <a:lumMod val="75000"/>
                  </a:schemeClr>
                </a:solidFill>
              </a:rPr>
            </a:br>
            <a:r>
              <a:rPr lang="en-US" sz="4000" b="1" dirty="0">
                <a:solidFill>
                  <a:schemeClr val="accent1">
                    <a:lumMod val="75000"/>
                  </a:schemeClr>
                </a:solidFill>
              </a:rPr>
              <a:t>Social Emotional Learning </a:t>
            </a:r>
          </a:p>
        </p:txBody>
      </p:sp>
      <p:sp>
        <p:nvSpPr>
          <p:cNvPr id="3" name="Content Placeholder 2"/>
          <p:cNvSpPr>
            <a:spLocks noGrp="1"/>
          </p:cNvSpPr>
          <p:nvPr>
            <p:ph idx="1"/>
          </p:nvPr>
        </p:nvSpPr>
        <p:spPr>
          <a:xfrm>
            <a:off x="462116" y="2133600"/>
            <a:ext cx="8224684" cy="4084320"/>
          </a:xfrm>
        </p:spPr>
        <p:txBody>
          <a:bodyPr>
            <a:normAutofit lnSpcReduction="10000"/>
          </a:bodyPr>
          <a:lstStyle/>
          <a:p>
            <a:r>
              <a:rPr lang="en-US" dirty="0" smtClean="0">
                <a:latin typeface="+mj-lt"/>
              </a:rPr>
              <a:t>Increase Social Emotional support for students at C-NS.</a:t>
            </a:r>
          </a:p>
          <a:p>
            <a:r>
              <a:rPr lang="en-US" dirty="0" smtClean="0">
                <a:latin typeface="+mj-lt"/>
              </a:rPr>
              <a:t>Add an Administrative Assistant for Student Services at </a:t>
            </a:r>
            <a:r>
              <a:rPr lang="en-US" dirty="0">
                <a:latin typeface="+mj-lt"/>
              </a:rPr>
              <a:t> </a:t>
            </a:r>
            <a:r>
              <a:rPr lang="en-US" dirty="0" smtClean="0">
                <a:latin typeface="+mj-lt"/>
              </a:rPr>
              <a:t>  C-NS to meet the increased needs of the building.</a:t>
            </a:r>
          </a:p>
          <a:p>
            <a:r>
              <a:rPr lang="en-US" dirty="0" smtClean="0">
                <a:latin typeface="+mj-lt"/>
              </a:rPr>
              <a:t>Provide additional social worker or counselor support for  Cicero and Allen Road Elementary.</a:t>
            </a:r>
          </a:p>
          <a:p>
            <a:r>
              <a:rPr lang="en-US" dirty="0" smtClean="0">
                <a:latin typeface="+mj-lt"/>
              </a:rPr>
              <a:t>2 psychologist interns will support students District-wide. </a:t>
            </a:r>
          </a:p>
          <a:p>
            <a:r>
              <a:rPr lang="en-US" dirty="0" smtClean="0">
                <a:latin typeface="+mj-lt"/>
              </a:rPr>
              <a:t>Continue partnerships with Liberty Resources and Contact.</a:t>
            </a:r>
          </a:p>
          <a:p>
            <a:r>
              <a:rPr lang="en-US" dirty="0" smtClean="0">
                <a:latin typeface="+mj-lt"/>
              </a:rPr>
              <a:t>The proposed increase in counselor staffing will allow ADA-PEP to function with greater focus.   </a:t>
            </a:r>
          </a:p>
        </p:txBody>
      </p:sp>
      <p:sp>
        <p:nvSpPr>
          <p:cNvPr id="4" name="Slide Number Placeholder 3"/>
          <p:cNvSpPr>
            <a:spLocks noGrp="1"/>
          </p:cNvSpPr>
          <p:nvPr>
            <p:ph type="sldNum" sz="quarter" idx="12"/>
          </p:nvPr>
        </p:nvSpPr>
        <p:spPr/>
        <p:txBody>
          <a:bodyPr/>
          <a:lstStyle/>
          <a:p>
            <a:fld id="{694BCFE7-4AFA-457E-9B3C-1E0D36885875}" type="slidenum">
              <a:rPr lang="en-US" smtClean="0"/>
              <a:t>28</a:t>
            </a:fld>
            <a:endParaRPr lang="en-US" dirty="0"/>
          </a:p>
        </p:txBody>
      </p:sp>
    </p:spTree>
    <p:extLst>
      <p:ext uri="{BB962C8B-B14F-4D97-AF65-F5344CB8AC3E}">
        <p14:creationId xmlns:p14="http://schemas.microsoft.com/office/powerpoint/2010/main" val="413639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757" y="938972"/>
            <a:ext cx="8229600" cy="1143000"/>
          </a:xfrm>
        </p:spPr>
        <p:txBody>
          <a:bodyPr>
            <a:noAutofit/>
          </a:bodyPr>
          <a:lstStyle/>
          <a:p>
            <a:pPr algn="ctr"/>
            <a:r>
              <a:rPr lang="en-US" sz="4000" b="1" i="1" dirty="0">
                <a:solidFill>
                  <a:schemeClr val="accent1">
                    <a:lumMod val="75000"/>
                  </a:schemeClr>
                </a:solidFill>
              </a:rPr>
              <a:t>Vision 2020 </a:t>
            </a:r>
            <a:r>
              <a:rPr lang="en-US" sz="4000" b="1" dirty="0">
                <a:solidFill>
                  <a:schemeClr val="accent1">
                    <a:lumMod val="75000"/>
                  </a:schemeClr>
                </a:solidFill>
              </a:rPr>
              <a:t>Initiative </a:t>
            </a:r>
            <a:br>
              <a:rPr lang="en-US" sz="4000" b="1" dirty="0">
                <a:solidFill>
                  <a:schemeClr val="accent1">
                    <a:lumMod val="75000"/>
                  </a:schemeClr>
                </a:solidFill>
              </a:rPr>
            </a:br>
            <a:r>
              <a:rPr lang="en-US" sz="4000" b="1" dirty="0">
                <a:solidFill>
                  <a:schemeClr val="accent1">
                    <a:lumMod val="75000"/>
                  </a:schemeClr>
                </a:solidFill>
              </a:rPr>
              <a:t>Career &amp; Technical Education</a:t>
            </a:r>
          </a:p>
        </p:txBody>
      </p:sp>
      <p:sp>
        <p:nvSpPr>
          <p:cNvPr id="3" name="Content Placeholder 2"/>
          <p:cNvSpPr>
            <a:spLocks noGrp="1"/>
          </p:cNvSpPr>
          <p:nvPr>
            <p:ph idx="1"/>
          </p:nvPr>
        </p:nvSpPr>
        <p:spPr>
          <a:xfrm>
            <a:off x="471948" y="2347912"/>
            <a:ext cx="8229600" cy="4191000"/>
          </a:xfrm>
        </p:spPr>
        <p:txBody>
          <a:bodyPr>
            <a:normAutofit lnSpcReduction="10000"/>
          </a:bodyPr>
          <a:lstStyle/>
          <a:p>
            <a:r>
              <a:rPr lang="en-US" dirty="0" smtClean="0">
                <a:latin typeface="+mj-lt"/>
              </a:rPr>
              <a:t>Additional course offerings at C-NS.</a:t>
            </a:r>
          </a:p>
          <a:p>
            <a:pPr lvl="1"/>
            <a:r>
              <a:rPr lang="en-US" dirty="0" smtClean="0">
                <a:latin typeface="+mj-lt"/>
              </a:rPr>
              <a:t>Expand </a:t>
            </a:r>
            <a:r>
              <a:rPr lang="en-US" dirty="0">
                <a:latin typeface="+mj-lt"/>
              </a:rPr>
              <a:t>Live Event Production </a:t>
            </a:r>
            <a:r>
              <a:rPr lang="en-US" dirty="0" smtClean="0">
                <a:latin typeface="+mj-lt"/>
              </a:rPr>
              <a:t>courses.</a:t>
            </a:r>
            <a:endParaRPr lang="en-US" dirty="0">
              <a:latin typeface="+mj-lt"/>
            </a:endParaRPr>
          </a:p>
          <a:p>
            <a:pPr lvl="1"/>
            <a:r>
              <a:rPr lang="en-US" dirty="0">
                <a:latin typeface="+mj-lt"/>
              </a:rPr>
              <a:t>Courses under development for new technologies such as </a:t>
            </a:r>
            <a:r>
              <a:rPr lang="en-US" dirty="0" smtClean="0">
                <a:latin typeface="+mj-lt"/>
              </a:rPr>
              <a:t>drones.</a:t>
            </a:r>
          </a:p>
          <a:p>
            <a:r>
              <a:rPr lang="en-US" dirty="0" smtClean="0">
                <a:latin typeface="+mj-lt"/>
              </a:rPr>
              <a:t>C-NS Career Center will continue to provide opportunities for students to explore career options.</a:t>
            </a:r>
          </a:p>
          <a:p>
            <a:r>
              <a:rPr lang="en-US" dirty="0" smtClean="0">
                <a:latin typeface="+mj-lt"/>
              </a:rPr>
              <a:t>Continue to foster opportunities for students through  BOCES programs – 47 students earned CTE endorsements on their HS diplomas in 2019.    </a:t>
            </a:r>
          </a:p>
          <a:p>
            <a:pPr marL="0" indent="0">
              <a:buNone/>
            </a:pPr>
            <a:r>
              <a:rPr lang="en-US" dirty="0" smtClean="0"/>
              <a:t> </a:t>
            </a:r>
            <a:endParaRPr lang="en-US" dirty="0"/>
          </a:p>
        </p:txBody>
      </p:sp>
      <p:sp>
        <p:nvSpPr>
          <p:cNvPr id="4" name="Slide Number Placeholder 3"/>
          <p:cNvSpPr>
            <a:spLocks noGrp="1"/>
          </p:cNvSpPr>
          <p:nvPr>
            <p:ph type="sldNum" sz="quarter" idx="12"/>
          </p:nvPr>
        </p:nvSpPr>
        <p:spPr/>
        <p:txBody>
          <a:bodyPr/>
          <a:lstStyle/>
          <a:p>
            <a:fld id="{694BCFE7-4AFA-457E-9B3C-1E0D36885875}" type="slidenum">
              <a:rPr lang="en-US" smtClean="0"/>
              <a:t>29</a:t>
            </a:fld>
            <a:endParaRPr lang="en-US" dirty="0"/>
          </a:p>
        </p:txBody>
      </p:sp>
    </p:spTree>
    <p:extLst>
      <p:ext uri="{BB962C8B-B14F-4D97-AF65-F5344CB8AC3E}">
        <p14:creationId xmlns:p14="http://schemas.microsoft.com/office/powerpoint/2010/main" val="21432306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94BCFE7-4AFA-457E-9B3C-1E0D36885875}" type="slidenum">
              <a:rPr lang="en-US" smtClean="0"/>
              <a:t>3</a:t>
            </a:fld>
            <a:endParaRPr lang="en-US" dirty="0"/>
          </a:p>
        </p:txBody>
      </p:sp>
      <p:pic>
        <p:nvPicPr>
          <p:cNvPr id="3" name="Picture 2"/>
          <p:cNvPicPr>
            <a:picLocks noChangeAspect="1"/>
          </p:cNvPicPr>
          <p:nvPr/>
        </p:nvPicPr>
        <p:blipFill>
          <a:blip r:embed="rId2"/>
          <a:stretch>
            <a:fillRect/>
          </a:stretch>
        </p:blipFill>
        <p:spPr>
          <a:xfrm>
            <a:off x="0" y="0"/>
            <a:ext cx="4661980" cy="6858000"/>
          </a:xfrm>
          <a:prstGeom prst="rect">
            <a:avLst/>
          </a:prstGeom>
        </p:spPr>
      </p:pic>
      <p:pic>
        <p:nvPicPr>
          <p:cNvPr id="4" name="Picture 3"/>
          <p:cNvPicPr>
            <a:picLocks noChangeAspect="1"/>
          </p:cNvPicPr>
          <p:nvPr/>
        </p:nvPicPr>
        <p:blipFill>
          <a:blip r:embed="rId3"/>
          <a:stretch>
            <a:fillRect/>
          </a:stretch>
        </p:blipFill>
        <p:spPr>
          <a:xfrm>
            <a:off x="4419600" y="0"/>
            <a:ext cx="4724400" cy="6852424"/>
          </a:xfrm>
          <a:prstGeom prst="rect">
            <a:avLst/>
          </a:prstGeom>
        </p:spPr>
      </p:pic>
    </p:spTree>
    <p:extLst>
      <p:ext uri="{BB962C8B-B14F-4D97-AF65-F5344CB8AC3E}">
        <p14:creationId xmlns:p14="http://schemas.microsoft.com/office/powerpoint/2010/main" val="41479671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a:bodyPr>
          <a:lstStyle/>
          <a:p>
            <a:pPr algn="ctr"/>
            <a:r>
              <a:rPr lang="en-US" sz="3600" b="1" dirty="0">
                <a:solidFill>
                  <a:schemeClr val="accent1">
                    <a:lumMod val="75000"/>
                  </a:schemeClr>
                </a:solidFill>
              </a:rPr>
              <a:t>BOCES </a:t>
            </a:r>
            <a:r>
              <a:rPr lang="en-US" sz="3600" b="1" dirty="0" smtClean="0">
                <a:solidFill>
                  <a:schemeClr val="accent1">
                    <a:lumMod val="75000"/>
                  </a:schemeClr>
                </a:solidFill>
              </a:rPr>
              <a:t>CTE &amp; New Visions Programs</a:t>
            </a:r>
            <a:endParaRPr lang="en-US" sz="3600" b="1" dirty="0">
              <a:solidFill>
                <a:schemeClr val="accent1">
                  <a:lumMod val="75000"/>
                </a:schemeClr>
              </a:solidFill>
            </a:endParaRPr>
          </a:p>
        </p:txBody>
      </p:sp>
      <p:sp>
        <p:nvSpPr>
          <p:cNvPr id="4" name="Slide Number Placeholder 3"/>
          <p:cNvSpPr>
            <a:spLocks noGrp="1"/>
          </p:cNvSpPr>
          <p:nvPr>
            <p:ph type="sldNum" sz="quarter" idx="12"/>
          </p:nvPr>
        </p:nvSpPr>
        <p:spPr/>
        <p:txBody>
          <a:bodyPr/>
          <a:lstStyle/>
          <a:p>
            <a:fld id="{694BCFE7-4AFA-457E-9B3C-1E0D36885875}" type="slidenum">
              <a:rPr lang="en-US" smtClean="0"/>
              <a:t>30</a:t>
            </a:fld>
            <a:endParaRPr lang="en-US" dirty="0"/>
          </a:p>
        </p:txBody>
      </p:sp>
      <p:pic>
        <p:nvPicPr>
          <p:cNvPr id="5" name="Picture 4"/>
          <p:cNvPicPr>
            <a:picLocks noChangeAspect="1"/>
          </p:cNvPicPr>
          <p:nvPr/>
        </p:nvPicPr>
        <p:blipFill>
          <a:blip r:embed="rId2"/>
          <a:stretch>
            <a:fillRect/>
          </a:stretch>
        </p:blipFill>
        <p:spPr>
          <a:xfrm>
            <a:off x="367396" y="1905000"/>
            <a:ext cx="8150298" cy="2405743"/>
          </a:xfrm>
          <a:prstGeom prst="rect">
            <a:avLst/>
          </a:prstGeom>
        </p:spPr>
      </p:pic>
      <p:pic>
        <p:nvPicPr>
          <p:cNvPr id="6" name="Picture 5"/>
          <p:cNvPicPr>
            <a:picLocks noChangeAspect="1"/>
          </p:cNvPicPr>
          <p:nvPr/>
        </p:nvPicPr>
        <p:blipFill>
          <a:blip r:embed="rId3"/>
          <a:stretch>
            <a:fillRect/>
          </a:stretch>
        </p:blipFill>
        <p:spPr>
          <a:xfrm>
            <a:off x="2808139" y="4343400"/>
            <a:ext cx="3268812" cy="2423813"/>
          </a:xfrm>
          <a:prstGeom prst="rect">
            <a:avLst/>
          </a:prstGeom>
        </p:spPr>
      </p:pic>
    </p:spTree>
    <p:extLst>
      <p:ext uri="{BB962C8B-B14F-4D97-AF65-F5344CB8AC3E}">
        <p14:creationId xmlns:p14="http://schemas.microsoft.com/office/powerpoint/2010/main" val="16397620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574" y="762000"/>
            <a:ext cx="8610600" cy="541825"/>
          </a:xfrm>
        </p:spPr>
        <p:txBody>
          <a:bodyPr>
            <a:noAutofit/>
          </a:bodyPr>
          <a:lstStyle/>
          <a:p>
            <a:pPr algn="ctr"/>
            <a:r>
              <a:rPr lang="en-US" sz="4000" b="1" dirty="0">
                <a:solidFill>
                  <a:schemeClr val="accent1">
                    <a:lumMod val="75000"/>
                  </a:schemeClr>
                </a:solidFill>
              </a:rPr>
              <a:t>Summary of Proposed Budget Additions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15408013"/>
              </p:ext>
            </p:extLst>
          </p:nvPr>
        </p:nvGraphicFramePr>
        <p:xfrm>
          <a:off x="420948" y="1276786"/>
          <a:ext cx="8265851" cy="4596010"/>
        </p:xfrm>
        <a:graphic>
          <a:graphicData uri="http://schemas.openxmlformats.org/drawingml/2006/table">
            <a:tbl>
              <a:tblPr firstRow="1" bandRow="1">
                <a:tableStyleId>{5C22544A-7EE6-4342-B048-85BDC9FD1C3A}</a:tableStyleId>
              </a:tblPr>
              <a:tblGrid>
                <a:gridCol w="4119277">
                  <a:extLst>
                    <a:ext uri="{9D8B030D-6E8A-4147-A177-3AD203B41FA5}">
                      <a16:colId xmlns:a16="http://schemas.microsoft.com/office/drawing/2014/main" val="1963130893"/>
                    </a:ext>
                  </a:extLst>
                </a:gridCol>
                <a:gridCol w="2239150">
                  <a:extLst>
                    <a:ext uri="{9D8B030D-6E8A-4147-A177-3AD203B41FA5}">
                      <a16:colId xmlns:a16="http://schemas.microsoft.com/office/drawing/2014/main" val="2695904444"/>
                    </a:ext>
                  </a:extLst>
                </a:gridCol>
                <a:gridCol w="1907424">
                  <a:extLst>
                    <a:ext uri="{9D8B030D-6E8A-4147-A177-3AD203B41FA5}">
                      <a16:colId xmlns:a16="http://schemas.microsoft.com/office/drawing/2014/main" val="2960382022"/>
                    </a:ext>
                  </a:extLst>
                </a:gridCol>
              </a:tblGrid>
              <a:tr h="320618">
                <a:tc>
                  <a:txBody>
                    <a:bodyPr/>
                    <a:lstStyle/>
                    <a:p>
                      <a:pPr algn="ctr"/>
                      <a:r>
                        <a:rPr lang="en-US" sz="1400" dirty="0" smtClean="0"/>
                        <a:t>What</a:t>
                      </a:r>
                      <a:endParaRPr lang="en-US" sz="1400" dirty="0"/>
                    </a:p>
                  </a:txBody>
                  <a:tcPr marL="68580" marR="68580" marT="34290" marB="34290"/>
                </a:tc>
                <a:tc>
                  <a:txBody>
                    <a:bodyPr/>
                    <a:lstStyle/>
                    <a:p>
                      <a:pPr algn="ctr"/>
                      <a:r>
                        <a:rPr lang="en-US" sz="1400" dirty="0" smtClean="0"/>
                        <a:t>Where </a:t>
                      </a:r>
                      <a:endParaRPr lang="en-US" sz="1400" dirty="0"/>
                    </a:p>
                  </a:txBody>
                  <a:tcPr marL="68580" marR="68580" marT="34290" marB="34290"/>
                </a:tc>
                <a:tc>
                  <a:txBody>
                    <a:bodyPr/>
                    <a:lstStyle/>
                    <a:p>
                      <a:pPr algn="ctr"/>
                      <a:r>
                        <a:rPr lang="en-US" sz="1400" dirty="0" smtClean="0"/>
                        <a:t>Dollar Amount</a:t>
                      </a:r>
                      <a:endParaRPr lang="en-US" sz="1400" dirty="0"/>
                    </a:p>
                  </a:txBody>
                  <a:tcPr marL="68580" marR="68580" marT="34290" marB="34290"/>
                </a:tc>
                <a:extLst>
                  <a:ext uri="{0D108BD9-81ED-4DB2-BD59-A6C34878D82A}">
                    <a16:rowId xmlns:a16="http://schemas.microsoft.com/office/drawing/2014/main" val="640251934"/>
                  </a:ext>
                </a:extLst>
              </a:tr>
              <a:tr h="400933">
                <a:tc>
                  <a:txBody>
                    <a:bodyPr/>
                    <a:lstStyle/>
                    <a:p>
                      <a:r>
                        <a:rPr lang="en-US" sz="1400" dirty="0" smtClean="0">
                          <a:latin typeface="+mj-lt"/>
                        </a:rPr>
                        <a:t>Administrative</a:t>
                      </a:r>
                      <a:r>
                        <a:rPr lang="en-US" sz="1400" baseline="0" dirty="0" smtClean="0">
                          <a:latin typeface="+mj-lt"/>
                        </a:rPr>
                        <a:t> Assistant for Student Support</a:t>
                      </a:r>
                      <a:endParaRPr lang="en-US" sz="1400" dirty="0">
                        <a:latin typeface="+mj-lt"/>
                      </a:endParaRPr>
                    </a:p>
                  </a:txBody>
                  <a:tcPr marL="68580" marR="68580" marT="34290" marB="34290"/>
                </a:tc>
                <a:tc>
                  <a:txBody>
                    <a:bodyPr/>
                    <a:lstStyle/>
                    <a:p>
                      <a:r>
                        <a:rPr lang="en-US" sz="1400" dirty="0" smtClean="0">
                          <a:latin typeface="+mj-lt"/>
                        </a:rPr>
                        <a:t>C-NS</a:t>
                      </a:r>
                      <a:endParaRPr lang="en-US" sz="1400" dirty="0">
                        <a:latin typeface="+mj-lt"/>
                      </a:endParaRPr>
                    </a:p>
                  </a:txBody>
                  <a:tcPr marL="68580" marR="68580" marT="34290" marB="34290"/>
                </a:tc>
                <a:tc>
                  <a:txBody>
                    <a:bodyPr/>
                    <a:lstStyle/>
                    <a:p>
                      <a:pPr algn="ctr"/>
                      <a:r>
                        <a:rPr lang="en-US" sz="1400" dirty="0" smtClean="0">
                          <a:latin typeface="+mj-lt"/>
                        </a:rPr>
                        <a:t>$81,865</a:t>
                      </a:r>
                      <a:endParaRPr lang="en-US" sz="1400" dirty="0">
                        <a:latin typeface="+mj-lt"/>
                      </a:endParaRPr>
                    </a:p>
                  </a:txBody>
                  <a:tcPr marL="68580" marR="68580" marT="34290" marB="34290"/>
                </a:tc>
                <a:extLst>
                  <a:ext uri="{0D108BD9-81ED-4DB2-BD59-A6C34878D82A}">
                    <a16:rowId xmlns:a16="http://schemas.microsoft.com/office/drawing/2014/main" val="2850022985"/>
                  </a:ext>
                </a:extLst>
              </a:tr>
              <a:tr h="320618">
                <a:tc>
                  <a:txBody>
                    <a:bodyPr/>
                    <a:lstStyle/>
                    <a:p>
                      <a:r>
                        <a:rPr lang="en-US" sz="1400" dirty="0" smtClean="0">
                          <a:latin typeface="+mj-lt"/>
                        </a:rPr>
                        <a:t>Master Mind Competition Advisor  </a:t>
                      </a:r>
                      <a:endParaRPr lang="en-US" sz="1400" dirty="0">
                        <a:latin typeface="+mj-lt"/>
                      </a:endParaRPr>
                    </a:p>
                  </a:txBody>
                  <a:tcPr marL="68580" marR="68580" marT="34290" marB="34290"/>
                </a:tc>
                <a:tc>
                  <a:txBody>
                    <a:bodyPr/>
                    <a:lstStyle/>
                    <a:p>
                      <a:r>
                        <a:rPr lang="en-US" sz="1400" dirty="0" smtClean="0">
                          <a:latin typeface="+mj-lt"/>
                        </a:rPr>
                        <a:t>C-NS</a:t>
                      </a:r>
                      <a:endParaRPr lang="en-US" sz="1400" dirty="0">
                        <a:latin typeface="+mj-lt"/>
                      </a:endParaRPr>
                    </a:p>
                  </a:txBody>
                  <a:tcPr marL="68580" marR="68580" marT="34290" marB="34290"/>
                </a:tc>
                <a:tc>
                  <a:txBody>
                    <a:bodyPr/>
                    <a:lstStyle/>
                    <a:p>
                      <a:pPr algn="ctr"/>
                      <a:r>
                        <a:rPr lang="en-US" sz="1400" dirty="0" smtClean="0">
                          <a:latin typeface="+mj-lt"/>
                        </a:rPr>
                        <a:t>$2,380</a:t>
                      </a:r>
                      <a:endParaRPr lang="en-US" sz="1400" dirty="0">
                        <a:latin typeface="+mj-lt"/>
                      </a:endParaRPr>
                    </a:p>
                  </a:txBody>
                  <a:tcPr marL="68580" marR="68580" marT="34290" marB="34290"/>
                </a:tc>
                <a:extLst>
                  <a:ext uri="{0D108BD9-81ED-4DB2-BD59-A6C34878D82A}">
                    <a16:rowId xmlns:a16="http://schemas.microsoft.com/office/drawing/2014/main" val="3295214441"/>
                  </a:ext>
                </a:extLst>
              </a:tr>
              <a:tr h="320618">
                <a:tc>
                  <a:txBody>
                    <a:bodyPr/>
                    <a:lstStyle/>
                    <a:p>
                      <a:r>
                        <a:rPr lang="en-US" sz="1400" dirty="0" smtClean="0">
                          <a:latin typeface="+mj-lt"/>
                        </a:rPr>
                        <a:t>Unified Bowling </a:t>
                      </a:r>
                      <a:endParaRPr lang="en-US" sz="1400" dirty="0">
                        <a:latin typeface="+mj-lt"/>
                      </a:endParaRPr>
                    </a:p>
                  </a:txBody>
                  <a:tcPr marL="68580" marR="68580" marT="34290" marB="34290"/>
                </a:tc>
                <a:tc>
                  <a:txBody>
                    <a:bodyPr/>
                    <a:lstStyle/>
                    <a:p>
                      <a:r>
                        <a:rPr lang="en-US" sz="1400" dirty="0" smtClean="0">
                          <a:latin typeface="+mj-lt"/>
                        </a:rPr>
                        <a:t>C-NS</a:t>
                      </a:r>
                      <a:endParaRPr lang="en-US" sz="1400" dirty="0">
                        <a:latin typeface="+mj-lt"/>
                      </a:endParaRPr>
                    </a:p>
                  </a:txBody>
                  <a:tcPr marL="68580" marR="68580" marT="34290" marB="34290"/>
                </a:tc>
                <a:tc>
                  <a:txBody>
                    <a:bodyPr/>
                    <a:lstStyle/>
                    <a:p>
                      <a:pPr algn="ctr"/>
                      <a:r>
                        <a:rPr lang="en-US" sz="1400" dirty="0" smtClean="0">
                          <a:latin typeface="+mj-lt"/>
                        </a:rPr>
                        <a:t>$2,200</a:t>
                      </a:r>
                      <a:endParaRPr lang="en-US" sz="1400" dirty="0">
                        <a:latin typeface="+mj-lt"/>
                      </a:endParaRPr>
                    </a:p>
                  </a:txBody>
                  <a:tcPr marL="68580" marR="68580" marT="34290" marB="34290"/>
                </a:tc>
                <a:extLst>
                  <a:ext uri="{0D108BD9-81ED-4DB2-BD59-A6C34878D82A}">
                    <a16:rowId xmlns:a16="http://schemas.microsoft.com/office/drawing/2014/main" val="2573989048"/>
                  </a:ext>
                </a:extLst>
              </a:tr>
              <a:tr h="386339">
                <a:tc>
                  <a:txBody>
                    <a:bodyPr/>
                    <a:lstStyle/>
                    <a:p>
                      <a:r>
                        <a:rPr lang="en-US" sz="1400" dirty="0" smtClean="0">
                          <a:latin typeface="+mj-lt"/>
                        </a:rPr>
                        <a:t>Grade 7 Teachers due to Enrollment (1.0 FTE)</a:t>
                      </a:r>
                      <a:endParaRPr lang="en-US" sz="1400" dirty="0">
                        <a:latin typeface="+mj-lt"/>
                      </a:endParaRPr>
                    </a:p>
                  </a:txBody>
                  <a:tcPr marL="68580" marR="68580" marT="34290" marB="34290"/>
                </a:tc>
                <a:tc>
                  <a:txBody>
                    <a:bodyPr/>
                    <a:lstStyle/>
                    <a:p>
                      <a:r>
                        <a:rPr lang="en-US" sz="1400" dirty="0" smtClean="0">
                          <a:latin typeface="+mj-lt"/>
                        </a:rPr>
                        <a:t>GRMS</a:t>
                      </a:r>
                      <a:endParaRPr lang="en-US" sz="1400" dirty="0">
                        <a:latin typeface="+mj-lt"/>
                      </a:endParaRPr>
                    </a:p>
                  </a:txBody>
                  <a:tcPr marL="68580" marR="68580" marT="34290" marB="34290"/>
                </a:tc>
                <a:tc>
                  <a:txBody>
                    <a:bodyPr/>
                    <a:lstStyle/>
                    <a:p>
                      <a:pPr algn="ctr"/>
                      <a:r>
                        <a:rPr lang="en-US" sz="1400" dirty="0" smtClean="0">
                          <a:latin typeface="+mj-lt"/>
                        </a:rPr>
                        <a:t>$81,865</a:t>
                      </a:r>
                      <a:endParaRPr lang="en-US" sz="1400" dirty="0">
                        <a:latin typeface="+mj-lt"/>
                      </a:endParaRPr>
                    </a:p>
                  </a:txBody>
                  <a:tcPr marL="68580" marR="68580" marT="34290" marB="34290"/>
                </a:tc>
                <a:extLst>
                  <a:ext uri="{0D108BD9-81ED-4DB2-BD59-A6C34878D82A}">
                    <a16:rowId xmlns:a16="http://schemas.microsoft.com/office/drawing/2014/main" val="3031438646"/>
                  </a:ext>
                </a:extLst>
              </a:tr>
              <a:tr h="320618">
                <a:tc>
                  <a:txBody>
                    <a:bodyPr/>
                    <a:lstStyle/>
                    <a:p>
                      <a:r>
                        <a:rPr lang="en-US" sz="1400" dirty="0" smtClean="0">
                          <a:latin typeface="+mj-lt"/>
                        </a:rPr>
                        <a:t>ENL due to Enrollment  (0.3 FTE)</a:t>
                      </a:r>
                      <a:endParaRPr lang="en-US" sz="1400" dirty="0">
                        <a:latin typeface="+mj-lt"/>
                      </a:endParaRPr>
                    </a:p>
                  </a:txBody>
                  <a:tcPr marL="68580" marR="68580" marT="34290" marB="34290"/>
                </a:tc>
                <a:tc>
                  <a:txBody>
                    <a:bodyPr/>
                    <a:lstStyle/>
                    <a:p>
                      <a:r>
                        <a:rPr lang="en-US" sz="1400" dirty="0" smtClean="0">
                          <a:latin typeface="+mj-lt"/>
                        </a:rPr>
                        <a:t>GRMS</a:t>
                      </a:r>
                      <a:endParaRPr lang="en-US" sz="1400" dirty="0">
                        <a:latin typeface="+mj-lt"/>
                      </a:endParaRPr>
                    </a:p>
                  </a:txBody>
                  <a:tcPr marL="68580" marR="68580" marT="34290" marB="34290"/>
                </a:tc>
                <a:tc>
                  <a:txBody>
                    <a:bodyPr/>
                    <a:lstStyle/>
                    <a:p>
                      <a:pPr algn="ctr"/>
                      <a:r>
                        <a:rPr lang="en-US" sz="1400" dirty="0" smtClean="0">
                          <a:latin typeface="+mj-lt"/>
                        </a:rPr>
                        <a:t>$24,559</a:t>
                      </a:r>
                      <a:endParaRPr lang="en-US" sz="1400" dirty="0">
                        <a:latin typeface="+mj-lt"/>
                      </a:endParaRPr>
                    </a:p>
                  </a:txBody>
                  <a:tcPr marL="68580" marR="68580" marT="34290" marB="34290"/>
                </a:tc>
                <a:extLst>
                  <a:ext uri="{0D108BD9-81ED-4DB2-BD59-A6C34878D82A}">
                    <a16:rowId xmlns:a16="http://schemas.microsoft.com/office/drawing/2014/main" val="3851438542"/>
                  </a:ext>
                </a:extLst>
              </a:tr>
              <a:tr h="320618">
                <a:tc>
                  <a:txBody>
                    <a:bodyPr/>
                    <a:lstStyle/>
                    <a:p>
                      <a:r>
                        <a:rPr lang="en-US" sz="1400" dirty="0" smtClean="0">
                          <a:latin typeface="+mj-lt"/>
                        </a:rPr>
                        <a:t>School Psychologist Interns (2.0 FTE)</a:t>
                      </a:r>
                      <a:endParaRPr lang="en-US" sz="1400" dirty="0">
                        <a:latin typeface="+mj-lt"/>
                      </a:endParaRPr>
                    </a:p>
                  </a:txBody>
                  <a:tcPr marL="68580" marR="68580" marT="34290" marB="34290"/>
                </a:tc>
                <a:tc>
                  <a:txBody>
                    <a:bodyPr/>
                    <a:lstStyle/>
                    <a:p>
                      <a:r>
                        <a:rPr lang="en-US" sz="1400" dirty="0" smtClean="0">
                          <a:latin typeface="+mj-lt"/>
                        </a:rPr>
                        <a:t>District-wide</a:t>
                      </a:r>
                      <a:endParaRPr lang="en-US" sz="1400" dirty="0">
                        <a:latin typeface="+mj-lt"/>
                      </a:endParaRPr>
                    </a:p>
                  </a:txBody>
                  <a:tcPr marL="68580" marR="68580" marT="34290" marB="34290"/>
                </a:tc>
                <a:tc>
                  <a:txBody>
                    <a:bodyPr/>
                    <a:lstStyle/>
                    <a:p>
                      <a:pPr algn="ctr"/>
                      <a:r>
                        <a:rPr lang="en-US" sz="1400" dirty="0" smtClean="0">
                          <a:latin typeface="+mj-lt"/>
                        </a:rPr>
                        <a:t>$30,000</a:t>
                      </a:r>
                      <a:endParaRPr lang="en-US" sz="1400" dirty="0">
                        <a:latin typeface="+mj-lt"/>
                      </a:endParaRPr>
                    </a:p>
                  </a:txBody>
                  <a:tcPr marL="68580" marR="68580" marT="34290" marB="34290"/>
                </a:tc>
                <a:extLst>
                  <a:ext uri="{0D108BD9-81ED-4DB2-BD59-A6C34878D82A}">
                    <a16:rowId xmlns:a16="http://schemas.microsoft.com/office/drawing/2014/main" val="1535449619"/>
                  </a:ext>
                </a:extLst>
              </a:tr>
              <a:tr h="94912">
                <a:tc>
                  <a:txBody>
                    <a:bodyPr/>
                    <a:lstStyle/>
                    <a:p>
                      <a:r>
                        <a:rPr lang="en-US" sz="1400" dirty="0" smtClean="0">
                          <a:latin typeface="+mj-lt"/>
                        </a:rPr>
                        <a:t>RTI/ELA Coordinator</a:t>
                      </a:r>
                      <a:endParaRPr lang="en-US" sz="1400" dirty="0">
                        <a:latin typeface="+mj-lt"/>
                      </a:endParaRPr>
                    </a:p>
                  </a:txBody>
                  <a:tcPr marL="68580" marR="68580" marT="34290" marB="34290"/>
                </a:tc>
                <a:tc>
                  <a:txBody>
                    <a:bodyPr/>
                    <a:lstStyle/>
                    <a:p>
                      <a:r>
                        <a:rPr lang="en-US" sz="1400" dirty="0" smtClean="0">
                          <a:latin typeface="+mj-lt"/>
                        </a:rPr>
                        <a:t>District-wide</a:t>
                      </a:r>
                      <a:endParaRPr lang="en-US" sz="1400" dirty="0">
                        <a:latin typeface="+mj-lt"/>
                      </a:endParaRPr>
                    </a:p>
                  </a:txBody>
                  <a:tcPr marL="68580" marR="68580" marT="34290" marB="34290"/>
                </a:tc>
                <a:tc>
                  <a:txBody>
                    <a:bodyPr/>
                    <a:lstStyle/>
                    <a:p>
                      <a:pPr algn="ctr"/>
                      <a:r>
                        <a:rPr lang="en-US" sz="1400" dirty="0" smtClean="0">
                          <a:latin typeface="+mj-lt"/>
                        </a:rPr>
                        <a:t>$81,865</a:t>
                      </a:r>
                      <a:endParaRPr lang="en-US" sz="1400" dirty="0">
                        <a:latin typeface="+mj-lt"/>
                      </a:endParaRPr>
                    </a:p>
                  </a:txBody>
                  <a:tcPr marL="68580" marR="68580" marT="34290" marB="34290"/>
                </a:tc>
                <a:extLst>
                  <a:ext uri="{0D108BD9-81ED-4DB2-BD59-A6C34878D82A}">
                    <a16:rowId xmlns:a16="http://schemas.microsoft.com/office/drawing/2014/main" val="2005081015"/>
                  </a:ext>
                </a:extLst>
              </a:tr>
              <a:tr h="320618">
                <a:tc>
                  <a:txBody>
                    <a:bodyPr/>
                    <a:lstStyle/>
                    <a:p>
                      <a:r>
                        <a:rPr lang="en-US" sz="1400" dirty="0" smtClean="0">
                          <a:latin typeface="+mj-lt"/>
                        </a:rPr>
                        <a:t>Social Worker *</a:t>
                      </a:r>
                      <a:endParaRPr lang="en-US" sz="1400" dirty="0">
                        <a:latin typeface="+mj-lt"/>
                      </a:endParaRPr>
                    </a:p>
                  </a:txBody>
                  <a:tcPr marL="68580" marR="68580" marT="34290" marB="34290"/>
                </a:tc>
                <a:tc>
                  <a:txBody>
                    <a:bodyPr/>
                    <a:lstStyle/>
                    <a:p>
                      <a:r>
                        <a:rPr lang="en-US" sz="1400" dirty="0" smtClean="0">
                          <a:latin typeface="+mj-lt"/>
                        </a:rPr>
                        <a:t>Allen Road </a:t>
                      </a:r>
                      <a:endParaRPr lang="en-US" sz="1400" dirty="0">
                        <a:latin typeface="+mj-lt"/>
                      </a:endParaRPr>
                    </a:p>
                  </a:txBody>
                  <a:tcPr marL="68580" marR="68580" marT="34290" marB="34290"/>
                </a:tc>
                <a:tc>
                  <a:txBody>
                    <a:bodyPr/>
                    <a:lstStyle/>
                    <a:p>
                      <a:pPr algn="ctr"/>
                      <a:r>
                        <a:rPr lang="en-US" sz="1400" dirty="0" smtClean="0">
                          <a:latin typeface="+mj-lt"/>
                        </a:rPr>
                        <a:t>$81,865</a:t>
                      </a:r>
                      <a:endParaRPr lang="en-US" sz="1400" dirty="0">
                        <a:latin typeface="+mj-lt"/>
                      </a:endParaRPr>
                    </a:p>
                  </a:txBody>
                  <a:tcPr marL="68580" marR="68580" marT="34290" marB="34290"/>
                </a:tc>
                <a:extLst>
                  <a:ext uri="{0D108BD9-81ED-4DB2-BD59-A6C34878D82A}">
                    <a16:rowId xmlns:a16="http://schemas.microsoft.com/office/drawing/2014/main" val="4290741996"/>
                  </a:ext>
                </a:extLst>
              </a:tr>
              <a:tr h="320618">
                <a:tc>
                  <a:txBody>
                    <a:bodyPr/>
                    <a:lstStyle/>
                    <a:p>
                      <a:r>
                        <a:rPr lang="en-US" sz="1400" dirty="0" smtClean="0">
                          <a:latin typeface="+mj-lt"/>
                        </a:rPr>
                        <a:t>Social Worker (0.5</a:t>
                      </a:r>
                      <a:r>
                        <a:rPr lang="en-US" sz="1400" baseline="0" dirty="0" smtClean="0">
                          <a:latin typeface="+mj-lt"/>
                        </a:rPr>
                        <a:t> FTE) </a:t>
                      </a:r>
                      <a:r>
                        <a:rPr lang="en-US" sz="1400" dirty="0" smtClean="0">
                          <a:latin typeface="+mj-lt"/>
                        </a:rPr>
                        <a:t>**</a:t>
                      </a:r>
                      <a:endParaRPr lang="en-US" sz="1400" dirty="0">
                        <a:latin typeface="+mj-lt"/>
                      </a:endParaRPr>
                    </a:p>
                  </a:txBody>
                  <a:tcPr marL="68580" marR="68580" marT="34290" marB="34290"/>
                </a:tc>
                <a:tc>
                  <a:txBody>
                    <a:bodyPr/>
                    <a:lstStyle/>
                    <a:p>
                      <a:r>
                        <a:rPr lang="en-US" sz="1400" dirty="0" smtClean="0">
                          <a:latin typeface="+mj-lt"/>
                        </a:rPr>
                        <a:t>Lakeshore Road</a:t>
                      </a:r>
                      <a:endParaRPr lang="en-US" sz="1400" dirty="0">
                        <a:latin typeface="+mj-lt"/>
                      </a:endParaRPr>
                    </a:p>
                  </a:txBody>
                  <a:tcPr marL="68580" marR="68580" marT="34290" marB="34290"/>
                </a:tc>
                <a:tc>
                  <a:txBody>
                    <a:bodyPr/>
                    <a:lstStyle/>
                    <a:p>
                      <a:pPr algn="ctr"/>
                      <a:r>
                        <a:rPr lang="en-US" sz="1400" dirty="0" smtClean="0">
                          <a:latin typeface="+mj-lt"/>
                        </a:rPr>
                        <a:t>$40,932</a:t>
                      </a:r>
                      <a:endParaRPr lang="en-US" sz="1400" dirty="0">
                        <a:latin typeface="+mj-lt"/>
                      </a:endParaRPr>
                    </a:p>
                  </a:txBody>
                  <a:tcPr marL="68580" marR="68580" marT="34290" marB="34290"/>
                </a:tc>
                <a:extLst>
                  <a:ext uri="{0D108BD9-81ED-4DB2-BD59-A6C34878D82A}">
                    <a16:rowId xmlns:a16="http://schemas.microsoft.com/office/drawing/2014/main" val="1710239290"/>
                  </a:ext>
                </a:extLst>
              </a:tr>
              <a:tr h="320618">
                <a:tc>
                  <a:txBody>
                    <a:bodyPr/>
                    <a:lstStyle/>
                    <a:p>
                      <a:r>
                        <a:rPr lang="en-US" sz="1400" dirty="0" smtClean="0">
                          <a:latin typeface="+mj-lt"/>
                        </a:rPr>
                        <a:t>Security Guard **</a:t>
                      </a:r>
                      <a:endParaRPr lang="en-US" sz="1400" dirty="0">
                        <a:latin typeface="+mj-lt"/>
                      </a:endParaRPr>
                    </a:p>
                  </a:txBody>
                  <a:tcPr marL="68580" marR="68580" marT="34290" marB="34290"/>
                </a:tc>
                <a:tc>
                  <a:txBody>
                    <a:bodyPr/>
                    <a:lstStyle/>
                    <a:p>
                      <a:r>
                        <a:rPr lang="en-US" sz="1400" dirty="0" smtClean="0">
                          <a:latin typeface="+mj-lt"/>
                        </a:rPr>
                        <a:t>Lakeshore Road</a:t>
                      </a:r>
                      <a:endParaRPr lang="en-US" sz="1400" dirty="0">
                        <a:latin typeface="+mj-lt"/>
                      </a:endParaRPr>
                    </a:p>
                  </a:txBody>
                  <a:tcPr marL="68580" marR="68580" marT="34290" marB="34290"/>
                </a:tc>
                <a:tc>
                  <a:txBody>
                    <a:bodyPr/>
                    <a:lstStyle/>
                    <a:p>
                      <a:pPr algn="ctr"/>
                      <a:r>
                        <a:rPr lang="en-US" sz="1400" dirty="0" smtClean="0">
                          <a:latin typeface="+mj-lt"/>
                        </a:rPr>
                        <a:t>$47,109</a:t>
                      </a:r>
                      <a:endParaRPr lang="en-US" sz="1400" dirty="0">
                        <a:latin typeface="+mj-lt"/>
                      </a:endParaRPr>
                    </a:p>
                  </a:txBody>
                  <a:tcPr marL="68580" marR="68580" marT="34290" marB="34290"/>
                </a:tc>
                <a:extLst>
                  <a:ext uri="{0D108BD9-81ED-4DB2-BD59-A6C34878D82A}">
                    <a16:rowId xmlns:a16="http://schemas.microsoft.com/office/drawing/2014/main" val="3063163381"/>
                  </a:ext>
                </a:extLst>
              </a:tr>
              <a:tr h="320618">
                <a:tc>
                  <a:txBody>
                    <a:bodyPr/>
                    <a:lstStyle/>
                    <a:p>
                      <a:r>
                        <a:rPr lang="en-US" sz="1400" dirty="0" smtClean="0">
                          <a:latin typeface="+mj-lt"/>
                        </a:rPr>
                        <a:t>Nurse </a:t>
                      </a:r>
                      <a:endParaRPr lang="en-US" sz="1400" dirty="0">
                        <a:latin typeface="+mj-lt"/>
                      </a:endParaRPr>
                    </a:p>
                  </a:txBody>
                  <a:tcPr marL="68580" marR="68580" marT="34290" marB="34290"/>
                </a:tc>
                <a:tc>
                  <a:txBody>
                    <a:bodyPr/>
                    <a:lstStyle/>
                    <a:p>
                      <a:r>
                        <a:rPr lang="en-US" sz="1400" dirty="0" smtClean="0">
                          <a:latin typeface="+mj-lt"/>
                        </a:rPr>
                        <a:t>Lakeshore / District-Wide</a:t>
                      </a:r>
                      <a:endParaRPr lang="en-US" sz="1400" dirty="0">
                        <a:latin typeface="+mj-lt"/>
                      </a:endParaRPr>
                    </a:p>
                  </a:txBody>
                  <a:tcPr marL="68580" marR="68580" marT="34290" marB="34290"/>
                </a:tc>
                <a:tc>
                  <a:txBody>
                    <a:bodyPr/>
                    <a:lstStyle/>
                    <a:p>
                      <a:pPr algn="ctr"/>
                      <a:r>
                        <a:rPr lang="en-US" sz="1400" dirty="0" smtClean="0">
                          <a:latin typeface="+mj-lt"/>
                        </a:rPr>
                        <a:t>$81,865</a:t>
                      </a:r>
                      <a:endParaRPr lang="en-US" sz="1400" dirty="0">
                        <a:latin typeface="+mj-lt"/>
                      </a:endParaRPr>
                    </a:p>
                  </a:txBody>
                  <a:tcPr marL="68580" marR="68580" marT="34290" marB="34290"/>
                </a:tc>
                <a:extLst>
                  <a:ext uri="{0D108BD9-81ED-4DB2-BD59-A6C34878D82A}">
                    <a16:rowId xmlns:a16="http://schemas.microsoft.com/office/drawing/2014/main" val="3255690458"/>
                  </a:ext>
                </a:extLst>
              </a:tr>
              <a:tr h="320618">
                <a:tc>
                  <a:txBody>
                    <a:bodyPr/>
                    <a:lstStyle/>
                    <a:p>
                      <a:r>
                        <a:rPr lang="en-US" sz="1400" dirty="0" smtClean="0">
                          <a:latin typeface="+mj-lt"/>
                        </a:rPr>
                        <a:t>Teacher’s Aide (0.5</a:t>
                      </a:r>
                      <a:r>
                        <a:rPr lang="en-US" sz="1400" baseline="0" dirty="0" smtClean="0">
                          <a:latin typeface="+mj-lt"/>
                        </a:rPr>
                        <a:t> FTE)</a:t>
                      </a:r>
                      <a:r>
                        <a:rPr lang="en-US" sz="1400" dirty="0" smtClean="0">
                          <a:latin typeface="+mj-lt"/>
                        </a:rPr>
                        <a:t> </a:t>
                      </a:r>
                      <a:endParaRPr lang="en-US" sz="1400" dirty="0">
                        <a:latin typeface="+mj-lt"/>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mj-lt"/>
                        </a:rPr>
                        <a:t>Lakeshore Road</a:t>
                      </a:r>
                    </a:p>
                  </a:txBody>
                  <a:tcPr marL="68580" marR="68580" marT="34290" marB="34290"/>
                </a:tc>
                <a:tc>
                  <a:txBody>
                    <a:bodyPr/>
                    <a:lstStyle/>
                    <a:p>
                      <a:pPr algn="ctr"/>
                      <a:r>
                        <a:rPr lang="en-US" sz="1400" dirty="0" smtClean="0">
                          <a:latin typeface="+mj-lt"/>
                        </a:rPr>
                        <a:t>$13,060</a:t>
                      </a:r>
                      <a:endParaRPr lang="en-US" sz="1400" dirty="0">
                        <a:latin typeface="+mj-lt"/>
                      </a:endParaRPr>
                    </a:p>
                  </a:txBody>
                  <a:tcPr marL="68580" marR="68580" marT="34290" marB="34290"/>
                </a:tc>
                <a:extLst>
                  <a:ext uri="{0D108BD9-81ED-4DB2-BD59-A6C34878D82A}">
                    <a16:rowId xmlns:a16="http://schemas.microsoft.com/office/drawing/2014/main" val="1063590204"/>
                  </a:ext>
                </a:extLst>
              </a:tr>
              <a:tr h="320618">
                <a:tc>
                  <a:txBody>
                    <a:bodyPr/>
                    <a:lstStyle/>
                    <a:p>
                      <a:r>
                        <a:rPr lang="en-US" sz="1400" b="1" dirty="0" smtClean="0">
                          <a:latin typeface="+mj-lt"/>
                        </a:rPr>
                        <a:t>Total </a:t>
                      </a:r>
                      <a:endParaRPr lang="en-US" sz="1400" b="1" dirty="0">
                        <a:latin typeface="+mj-lt"/>
                      </a:endParaRPr>
                    </a:p>
                  </a:txBody>
                  <a:tcPr marL="68580" marR="68580" marT="34290" marB="34290"/>
                </a:tc>
                <a:tc>
                  <a:txBody>
                    <a:bodyPr/>
                    <a:lstStyle/>
                    <a:p>
                      <a:endParaRPr lang="en-US" sz="1400" dirty="0">
                        <a:latin typeface="+mj-lt"/>
                      </a:endParaRPr>
                    </a:p>
                  </a:txBody>
                  <a:tcPr marL="68580" marR="68580" marT="34290" marB="34290"/>
                </a:tc>
                <a:tc>
                  <a:txBody>
                    <a:bodyPr/>
                    <a:lstStyle/>
                    <a:p>
                      <a:pPr algn="ctr"/>
                      <a:r>
                        <a:rPr lang="en-US" sz="1400" b="1" dirty="0" smtClean="0">
                          <a:latin typeface="+mj-lt"/>
                        </a:rPr>
                        <a:t>$569,565</a:t>
                      </a:r>
                      <a:endParaRPr lang="en-US" sz="1400" b="1" dirty="0">
                        <a:latin typeface="+mj-lt"/>
                      </a:endParaRPr>
                    </a:p>
                  </a:txBody>
                  <a:tcPr marL="68580" marR="68580" marT="34290" marB="34290"/>
                </a:tc>
                <a:extLst>
                  <a:ext uri="{0D108BD9-81ED-4DB2-BD59-A6C34878D82A}">
                    <a16:rowId xmlns:a16="http://schemas.microsoft.com/office/drawing/2014/main" val="2947727739"/>
                  </a:ext>
                </a:extLst>
              </a:tr>
            </a:tbl>
          </a:graphicData>
        </a:graphic>
      </p:graphicFrame>
      <p:sp>
        <p:nvSpPr>
          <p:cNvPr id="3" name="TextBox 2"/>
          <p:cNvSpPr txBox="1"/>
          <p:nvPr/>
        </p:nvSpPr>
        <p:spPr>
          <a:xfrm>
            <a:off x="420948" y="5909328"/>
            <a:ext cx="8037398" cy="300082"/>
          </a:xfrm>
          <a:prstGeom prst="rect">
            <a:avLst/>
          </a:prstGeom>
          <a:noFill/>
        </p:spPr>
        <p:txBody>
          <a:bodyPr wrap="square" rtlCol="0">
            <a:spAutoFit/>
          </a:bodyPr>
          <a:lstStyle/>
          <a:p>
            <a:r>
              <a:rPr lang="en-US" sz="1350" dirty="0" smtClean="0"/>
              <a:t>* </a:t>
            </a:r>
            <a:r>
              <a:rPr lang="en-US" sz="1350" dirty="0" smtClean="0">
                <a:latin typeface="+mj-lt"/>
              </a:rPr>
              <a:t>the </a:t>
            </a:r>
            <a:r>
              <a:rPr lang="en-US" sz="1350" dirty="0">
                <a:latin typeface="+mj-lt"/>
              </a:rPr>
              <a:t>hiring of this position allows the counselor, who previously service both CE and ARE, to service CE full time.  </a:t>
            </a:r>
          </a:p>
        </p:txBody>
      </p:sp>
      <p:sp>
        <p:nvSpPr>
          <p:cNvPr id="5" name="TextBox 4"/>
          <p:cNvSpPr txBox="1"/>
          <p:nvPr/>
        </p:nvSpPr>
        <p:spPr>
          <a:xfrm flipH="1">
            <a:off x="420949" y="6172200"/>
            <a:ext cx="7599218" cy="300082"/>
          </a:xfrm>
          <a:prstGeom prst="rect">
            <a:avLst/>
          </a:prstGeom>
          <a:noFill/>
        </p:spPr>
        <p:txBody>
          <a:bodyPr wrap="square" rtlCol="0">
            <a:spAutoFit/>
          </a:bodyPr>
          <a:lstStyle/>
          <a:p>
            <a:r>
              <a:rPr lang="en-US" sz="1350" dirty="0"/>
              <a:t>** </a:t>
            </a:r>
            <a:r>
              <a:rPr lang="en-US" sz="1350" dirty="0">
                <a:latin typeface="+mj-lt"/>
              </a:rPr>
              <a:t>temporarily required due to the increased number of students and staff at LRE during BRE construction.  </a:t>
            </a:r>
          </a:p>
        </p:txBody>
      </p:sp>
    </p:spTree>
    <p:extLst>
      <p:ext uri="{BB962C8B-B14F-4D97-AF65-F5344CB8AC3E}">
        <p14:creationId xmlns:p14="http://schemas.microsoft.com/office/powerpoint/2010/main" val="36070949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81837"/>
            <a:ext cx="8305800" cy="515112"/>
          </a:xfrm>
        </p:spPr>
        <p:txBody>
          <a:bodyPr>
            <a:noAutofit/>
          </a:bodyPr>
          <a:lstStyle/>
          <a:p>
            <a:pPr algn="ctr"/>
            <a:r>
              <a:rPr lang="en-US" sz="3600" b="1" dirty="0">
                <a:solidFill>
                  <a:schemeClr val="accent1">
                    <a:lumMod val="75000"/>
                  </a:schemeClr>
                </a:solidFill>
              </a:rPr>
              <a:t>Summary of </a:t>
            </a:r>
            <a:r>
              <a:rPr lang="en-US" sz="3600" b="1" dirty="0" smtClean="0">
                <a:solidFill>
                  <a:schemeClr val="accent1">
                    <a:lumMod val="75000"/>
                  </a:schemeClr>
                </a:solidFill>
              </a:rPr>
              <a:t>Personnel Changes </a:t>
            </a:r>
            <a:endParaRPr lang="en-US" sz="3600" b="1" dirty="0">
              <a:solidFill>
                <a:schemeClr val="accent1">
                  <a:lumMod val="75000"/>
                </a:schemeClr>
              </a:solidFill>
            </a:endParaRPr>
          </a:p>
        </p:txBody>
      </p:sp>
      <p:sp>
        <p:nvSpPr>
          <p:cNvPr id="3" name="Slide Number Placeholder 2"/>
          <p:cNvSpPr>
            <a:spLocks noGrp="1"/>
          </p:cNvSpPr>
          <p:nvPr>
            <p:ph type="sldNum" sz="quarter" idx="12"/>
          </p:nvPr>
        </p:nvSpPr>
        <p:spPr/>
        <p:txBody>
          <a:bodyPr/>
          <a:lstStyle/>
          <a:p>
            <a:fld id="{694BCFE7-4AFA-457E-9B3C-1E0D36885875}" type="slidenum">
              <a:rPr lang="en-US" smtClean="0"/>
              <a:t>32</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658954545"/>
              </p:ext>
            </p:extLst>
          </p:nvPr>
        </p:nvGraphicFramePr>
        <p:xfrm>
          <a:off x="914400" y="1905000"/>
          <a:ext cx="7239000" cy="4516120"/>
        </p:xfrm>
        <a:graphic>
          <a:graphicData uri="http://schemas.openxmlformats.org/drawingml/2006/table">
            <a:tbl>
              <a:tblPr firstRow="1" bandRow="1">
                <a:tableStyleId>{5C22544A-7EE6-4342-B048-85BDC9FD1C3A}</a:tableStyleId>
              </a:tblPr>
              <a:tblGrid>
                <a:gridCol w="2133600">
                  <a:extLst>
                    <a:ext uri="{9D8B030D-6E8A-4147-A177-3AD203B41FA5}">
                      <a16:colId xmlns:a16="http://schemas.microsoft.com/office/drawing/2014/main" val="2728460364"/>
                    </a:ext>
                  </a:extLst>
                </a:gridCol>
                <a:gridCol w="2590800">
                  <a:extLst>
                    <a:ext uri="{9D8B030D-6E8A-4147-A177-3AD203B41FA5}">
                      <a16:colId xmlns:a16="http://schemas.microsoft.com/office/drawing/2014/main" val="1500241608"/>
                    </a:ext>
                  </a:extLst>
                </a:gridCol>
                <a:gridCol w="990600">
                  <a:extLst>
                    <a:ext uri="{9D8B030D-6E8A-4147-A177-3AD203B41FA5}">
                      <a16:colId xmlns:a16="http://schemas.microsoft.com/office/drawing/2014/main" val="75098329"/>
                    </a:ext>
                  </a:extLst>
                </a:gridCol>
                <a:gridCol w="1524000">
                  <a:extLst>
                    <a:ext uri="{9D8B030D-6E8A-4147-A177-3AD203B41FA5}">
                      <a16:colId xmlns:a16="http://schemas.microsoft.com/office/drawing/2014/main" val="3131774413"/>
                    </a:ext>
                  </a:extLst>
                </a:gridCol>
              </a:tblGrid>
              <a:tr h="370840">
                <a:tc>
                  <a:txBody>
                    <a:bodyPr/>
                    <a:lstStyle/>
                    <a:p>
                      <a:pPr algn="ctr"/>
                      <a:r>
                        <a:rPr lang="en-US" dirty="0" smtClean="0"/>
                        <a:t>Area</a:t>
                      </a:r>
                      <a:endParaRPr lang="en-US" dirty="0"/>
                    </a:p>
                  </a:txBody>
                  <a:tcPr/>
                </a:tc>
                <a:tc>
                  <a:txBody>
                    <a:bodyPr/>
                    <a:lstStyle/>
                    <a:p>
                      <a:pPr algn="ctr"/>
                      <a:r>
                        <a:rPr lang="en-US" dirty="0" smtClean="0"/>
                        <a:t>Position</a:t>
                      </a:r>
                      <a:endParaRPr lang="en-US" dirty="0"/>
                    </a:p>
                  </a:txBody>
                  <a:tcPr/>
                </a:tc>
                <a:tc>
                  <a:txBody>
                    <a:bodyPr/>
                    <a:lstStyle/>
                    <a:p>
                      <a:pPr algn="ctr"/>
                      <a:r>
                        <a:rPr lang="en-US" dirty="0" smtClean="0"/>
                        <a:t>FTE</a:t>
                      </a:r>
                      <a:endParaRPr lang="en-US" dirty="0"/>
                    </a:p>
                  </a:txBody>
                  <a:tcPr/>
                </a:tc>
                <a:tc>
                  <a:txBody>
                    <a:bodyPr/>
                    <a:lstStyle/>
                    <a:p>
                      <a:pPr algn="ctr"/>
                      <a:r>
                        <a:rPr lang="en-US" dirty="0" smtClean="0"/>
                        <a:t>Amount</a:t>
                      </a:r>
                      <a:endParaRPr lang="en-US" dirty="0"/>
                    </a:p>
                  </a:txBody>
                  <a:tcPr/>
                </a:tc>
                <a:extLst>
                  <a:ext uri="{0D108BD9-81ED-4DB2-BD59-A6C34878D82A}">
                    <a16:rowId xmlns:a16="http://schemas.microsoft.com/office/drawing/2014/main" val="920125804"/>
                  </a:ext>
                </a:extLst>
              </a:tr>
              <a:tr h="370840">
                <a:tc>
                  <a:txBody>
                    <a:bodyPr/>
                    <a:lstStyle/>
                    <a:p>
                      <a:r>
                        <a:rPr lang="en-US" dirty="0" smtClean="0">
                          <a:latin typeface="+mj-lt"/>
                        </a:rPr>
                        <a:t>Elementary</a:t>
                      </a:r>
                      <a:endParaRPr lang="en-US" dirty="0">
                        <a:latin typeface="+mj-lt"/>
                      </a:endParaRPr>
                    </a:p>
                  </a:txBody>
                  <a:tcPr/>
                </a:tc>
                <a:tc>
                  <a:txBody>
                    <a:bodyPr/>
                    <a:lstStyle/>
                    <a:p>
                      <a:r>
                        <a:rPr lang="en-US" dirty="0" smtClean="0">
                          <a:latin typeface="+mj-lt"/>
                        </a:rPr>
                        <a:t>Teacher</a:t>
                      </a:r>
                      <a:endParaRPr lang="en-US" dirty="0">
                        <a:latin typeface="+mj-lt"/>
                      </a:endParaRPr>
                    </a:p>
                  </a:txBody>
                  <a:tcPr/>
                </a:tc>
                <a:tc>
                  <a:txBody>
                    <a:bodyPr/>
                    <a:lstStyle/>
                    <a:p>
                      <a:r>
                        <a:rPr lang="en-US" dirty="0" smtClean="0">
                          <a:latin typeface="+mj-lt"/>
                        </a:rPr>
                        <a:t>-7.00</a:t>
                      </a:r>
                      <a:endParaRPr lang="en-US" dirty="0">
                        <a:latin typeface="+mj-lt"/>
                      </a:endParaRPr>
                    </a:p>
                  </a:txBody>
                  <a:tcPr/>
                </a:tc>
                <a:tc>
                  <a:txBody>
                    <a:bodyPr/>
                    <a:lstStyle/>
                    <a:p>
                      <a:r>
                        <a:rPr lang="en-US" dirty="0" smtClean="0">
                          <a:latin typeface="+mj-lt"/>
                        </a:rPr>
                        <a:t> -$</a:t>
                      </a:r>
                      <a:r>
                        <a:rPr lang="en-US" dirty="0" smtClean="0">
                          <a:latin typeface="+mj-lt"/>
                        </a:rPr>
                        <a:t>489,037</a:t>
                      </a:r>
                      <a:endParaRPr lang="en-US" dirty="0">
                        <a:latin typeface="+mj-lt"/>
                      </a:endParaRPr>
                    </a:p>
                  </a:txBody>
                  <a:tcPr/>
                </a:tc>
                <a:extLst>
                  <a:ext uri="{0D108BD9-81ED-4DB2-BD59-A6C34878D82A}">
                    <a16:rowId xmlns:a16="http://schemas.microsoft.com/office/drawing/2014/main" val="211005667"/>
                  </a:ext>
                </a:extLst>
              </a:tr>
              <a:tr h="370840">
                <a:tc>
                  <a:txBody>
                    <a:bodyPr/>
                    <a:lstStyle/>
                    <a:p>
                      <a:r>
                        <a:rPr lang="en-US" dirty="0" smtClean="0">
                          <a:latin typeface="+mj-lt"/>
                        </a:rPr>
                        <a:t>Middle School</a:t>
                      </a:r>
                      <a:endParaRPr lang="en-US" dirty="0">
                        <a:latin typeface="+mj-lt"/>
                      </a:endParaRPr>
                    </a:p>
                  </a:txBody>
                  <a:tcPr/>
                </a:tc>
                <a:tc>
                  <a:txBody>
                    <a:bodyPr/>
                    <a:lstStyle/>
                    <a:p>
                      <a:r>
                        <a:rPr lang="en-US" dirty="0" smtClean="0">
                          <a:latin typeface="+mj-lt"/>
                        </a:rPr>
                        <a:t>Teacher</a:t>
                      </a:r>
                      <a:endParaRPr lang="en-US" dirty="0">
                        <a:latin typeface="+mj-lt"/>
                      </a:endParaRPr>
                    </a:p>
                  </a:txBody>
                  <a:tcPr/>
                </a:tc>
                <a:tc>
                  <a:txBody>
                    <a:bodyPr/>
                    <a:lstStyle/>
                    <a:p>
                      <a:r>
                        <a:rPr lang="en-US" dirty="0" smtClean="0">
                          <a:latin typeface="+mj-lt"/>
                        </a:rPr>
                        <a:t>-9.00</a:t>
                      </a:r>
                      <a:endParaRPr lang="en-US" dirty="0">
                        <a:latin typeface="+mj-lt"/>
                      </a:endParaRPr>
                    </a:p>
                  </a:txBody>
                  <a:tcPr/>
                </a:tc>
                <a:tc>
                  <a:txBody>
                    <a:bodyPr/>
                    <a:lstStyle/>
                    <a:p>
                      <a:r>
                        <a:rPr lang="en-US" dirty="0" smtClean="0">
                          <a:latin typeface="+mj-lt"/>
                        </a:rPr>
                        <a:t> -$</a:t>
                      </a:r>
                      <a:r>
                        <a:rPr lang="en-US" dirty="0" smtClean="0">
                          <a:latin typeface="+mj-lt"/>
                        </a:rPr>
                        <a:t>628762</a:t>
                      </a:r>
                      <a:endParaRPr lang="en-US" dirty="0">
                        <a:latin typeface="+mj-lt"/>
                      </a:endParaRPr>
                    </a:p>
                  </a:txBody>
                  <a:tcPr/>
                </a:tc>
                <a:extLst>
                  <a:ext uri="{0D108BD9-81ED-4DB2-BD59-A6C34878D82A}">
                    <a16:rowId xmlns:a16="http://schemas.microsoft.com/office/drawing/2014/main" val="744017923"/>
                  </a:ext>
                </a:extLst>
              </a:tr>
              <a:tr h="370840">
                <a:tc>
                  <a:txBody>
                    <a:bodyPr/>
                    <a:lstStyle/>
                    <a:p>
                      <a:r>
                        <a:rPr lang="en-US" dirty="0" smtClean="0">
                          <a:latin typeface="+mj-lt"/>
                        </a:rPr>
                        <a:t>Secondary</a:t>
                      </a:r>
                      <a:endParaRPr lang="en-US" dirty="0">
                        <a:latin typeface="+mj-lt"/>
                      </a:endParaRPr>
                    </a:p>
                  </a:txBody>
                  <a:tcPr/>
                </a:tc>
                <a:tc>
                  <a:txBody>
                    <a:bodyPr/>
                    <a:lstStyle/>
                    <a:p>
                      <a:r>
                        <a:rPr lang="en-US" dirty="0" smtClean="0">
                          <a:latin typeface="+mj-lt"/>
                        </a:rPr>
                        <a:t>Teacher</a:t>
                      </a:r>
                      <a:endParaRPr lang="en-US" dirty="0">
                        <a:latin typeface="+mj-lt"/>
                      </a:endParaRPr>
                    </a:p>
                  </a:txBody>
                  <a:tcPr/>
                </a:tc>
                <a:tc>
                  <a:txBody>
                    <a:bodyPr/>
                    <a:lstStyle/>
                    <a:p>
                      <a:r>
                        <a:rPr lang="en-US" dirty="0" smtClean="0">
                          <a:latin typeface="+mj-lt"/>
                        </a:rPr>
                        <a:t>-7.65</a:t>
                      </a:r>
                      <a:endParaRPr lang="en-US" dirty="0">
                        <a:latin typeface="+mj-lt"/>
                      </a:endParaRPr>
                    </a:p>
                  </a:txBody>
                  <a:tcPr/>
                </a:tc>
                <a:tc>
                  <a:txBody>
                    <a:bodyPr/>
                    <a:lstStyle/>
                    <a:p>
                      <a:r>
                        <a:rPr lang="en-US" dirty="0" smtClean="0">
                          <a:latin typeface="+mj-lt"/>
                        </a:rPr>
                        <a:t> -$</a:t>
                      </a:r>
                      <a:r>
                        <a:rPr lang="en-US" dirty="0" smtClean="0">
                          <a:latin typeface="+mj-lt"/>
                        </a:rPr>
                        <a:t>534,448</a:t>
                      </a:r>
                      <a:endParaRPr lang="en-US" dirty="0">
                        <a:latin typeface="+mj-lt"/>
                      </a:endParaRPr>
                    </a:p>
                  </a:txBody>
                  <a:tcPr/>
                </a:tc>
                <a:extLst>
                  <a:ext uri="{0D108BD9-81ED-4DB2-BD59-A6C34878D82A}">
                    <a16:rowId xmlns:a16="http://schemas.microsoft.com/office/drawing/2014/main" val="3213218208"/>
                  </a:ext>
                </a:extLst>
              </a:tr>
              <a:tr h="370840">
                <a:tc>
                  <a:txBody>
                    <a:bodyPr/>
                    <a:lstStyle/>
                    <a:p>
                      <a:r>
                        <a:rPr lang="en-US" dirty="0" smtClean="0">
                          <a:latin typeface="+mj-lt"/>
                        </a:rPr>
                        <a:t>Teachers on Special Assignment </a:t>
                      </a:r>
                      <a:endParaRPr lang="en-US" dirty="0">
                        <a:latin typeface="+mj-lt"/>
                      </a:endParaRPr>
                    </a:p>
                  </a:txBody>
                  <a:tcPr/>
                </a:tc>
                <a:tc>
                  <a:txBody>
                    <a:bodyPr/>
                    <a:lstStyle/>
                    <a:p>
                      <a:r>
                        <a:rPr lang="en-US" dirty="0" smtClean="0">
                          <a:latin typeface="+mj-lt"/>
                        </a:rPr>
                        <a:t>Coaches</a:t>
                      </a:r>
                      <a:endParaRPr lang="en-US" dirty="0">
                        <a:latin typeface="+mj-lt"/>
                      </a:endParaRPr>
                    </a:p>
                  </a:txBody>
                  <a:tcPr/>
                </a:tc>
                <a:tc>
                  <a:txBody>
                    <a:bodyPr/>
                    <a:lstStyle/>
                    <a:p>
                      <a:r>
                        <a:rPr lang="en-US" dirty="0" smtClean="0">
                          <a:latin typeface="+mj-lt"/>
                        </a:rPr>
                        <a:t>-3.00</a:t>
                      </a:r>
                      <a:endParaRPr lang="en-US" dirty="0">
                        <a:latin typeface="+mj-lt"/>
                      </a:endParaRPr>
                    </a:p>
                  </a:txBody>
                  <a:tcPr/>
                </a:tc>
                <a:tc>
                  <a:txBody>
                    <a:bodyPr/>
                    <a:lstStyle/>
                    <a:p>
                      <a:r>
                        <a:rPr lang="en-US" dirty="0" smtClean="0">
                          <a:latin typeface="+mj-lt"/>
                        </a:rPr>
                        <a:t> -$</a:t>
                      </a:r>
                      <a:r>
                        <a:rPr lang="en-US" dirty="0" smtClean="0">
                          <a:latin typeface="+mj-lt"/>
                        </a:rPr>
                        <a:t>209,587</a:t>
                      </a:r>
                      <a:endParaRPr lang="en-US" dirty="0">
                        <a:latin typeface="+mj-lt"/>
                      </a:endParaRPr>
                    </a:p>
                  </a:txBody>
                  <a:tcPr/>
                </a:tc>
                <a:extLst>
                  <a:ext uri="{0D108BD9-81ED-4DB2-BD59-A6C34878D82A}">
                    <a16:rowId xmlns:a16="http://schemas.microsoft.com/office/drawing/2014/main" val="4248599318"/>
                  </a:ext>
                </a:extLst>
              </a:tr>
              <a:tr h="370840">
                <a:tc>
                  <a:txBody>
                    <a:bodyPr/>
                    <a:lstStyle/>
                    <a:p>
                      <a:r>
                        <a:rPr lang="en-US" dirty="0" smtClean="0">
                          <a:latin typeface="+mj-lt"/>
                        </a:rPr>
                        <a:t>Special Education </a:t>
                      </a:r>
                      <a:endParaRPr lang="en-US" dirty="0">
                        <a:latin typeface="+mj-lt"/>
                      </a:endParaRPr>
                    </a:p>
                  </a:txBody>
                  <a:tcPr/>
                </a:tc>
                <a:tc>
                  <a:txBody>
                    <a:bodyPr/>
                    <a:lstStyle/>
                    <a:p>
                      <a:r>
                        <a:rPr lang="en-US" dirty="0" smtClean="0">
                          <a:latin typeface="+mj-lt"/>
                        </a:rPr>
                        <a:t>Teaching</a:t>
                      </a:r>
                      <a:r>
                        <a:rPr lang="en-US" baseline="0" dirty="0" smtClean="0">
                          <a:latin typeface="+mj-lt"/>
                        </a:rPr>
                        <a:t> Assistants &amp; </a:t>
                      </a:r>
                      <a:r>
                        <a:rPr lang="en-US" baseline="0" dirty="0" smtClean="0">
                          <a:latin typeface="+mj-lt"/>
                        </a:rPr>
                        <a:t>Teachers</a:t>
                      </a:r>
                      <a:endParaRPr lang="en-US" dirty="0">
                        <a:latin typeface="+mj-lt"/>
                      </a:endParaRPr>
                    </a:p>
                  </a:txBody>
                  <a:tcPr/>
                </a:tc>
                <a:tc>
                  <a:txBody>
                    <a:bodyPr/>
                    <a:lstStyle/>
                    <a:p>
                      <a:r>
                        <a:rPr lang="en-US" dirty="0" smtClean="0">
                          <a:latin typeface="+mj-lt"/>
                        </a:rPr>
                        <a:t>-14.00</a:t>
                      </a:r>
                      <a:endParaRPr lang="en-US" dirty="0">
                        <a:latin typeface="+mj-lt"/>
                      </a:endParaRPr>
                    </a:p>
                  </a:txBody>
                  <a:tcPr/>
                </a:tc>
                <a:tc>
                  <a:txBody>
                    <a:bodyPr/>
                    <a:lstStyle/>
                    <a:p>
                      <a:r>
                        <a:rPr lang="en-US" dirty="0" smtClean="0">
                          <a:latin typeface="+mj-lt"/>
                        </a:rPr>
                        <a:t> -$</a:t>
                      </a:r>
                      <a:r>
                        <a:rPr lang="en-US" dirty="0" smtClean="0">
                          <a:latin typeface="+mj-lt"/>
                        </a:rPr>
                        <a:t>588,570</a:t>
                      </a:r>
                      <a:endParaRPr lang="en-US" dirty="0">
                        <a:latin typeface="+mj-lt"/>
                      </a:endParaRPr>
                    </a:p>
                  </a:txBody>
                  <a:tcPr/>
                </a:tc>
                <a:extLst>
                  <a:ext uri="{0D108BD9-81ED-4DB2-BD59-A6C34878D82A}">
                    <a16:rowId xmlns:a16="http://schemas.microsoft.com/office/drawing/2014/main" val="1111145005"/>
                  </a:ext>
                </a:extLst>
              </a:tr>
              <a:tr h="370840">
                <a:tc>
                  <a:txBody>
                    <a:bodyPr/>
                    <a:lstStyle/>
                    <a:p>
                      <a:r>
                        <a:rPr lang="en-US" dirty="0" smtClean="0">
                          <a:latin typeface="+mj-lt"/>
                        </a:rPr>
                        <a:t>PAR Panel</a:t>
                      </a:r>
                      <a:endParaRPr lang="en-US" dirty="0">
                        <a:latin typeface="+mj-lt"/>
                      </a:endParaRPr>
                    </a:p>
                  </a:txBody>
                  <a:tcPr/>
                </a:tc>
                <a:tc>
                  <a:txBody>
                    <a:bodyPr/>
                    <a:lstStyle/>
                    <a:p>
                      <a:r>
                        <a:rPr lang="en-US" dirty="0" smtClean="0">
                          <a:latin typeface="+mj-lt"/>
                        </a:rPr>
                        <a:t>Consultant Teachers</a:t>
                      </a:r>
                      <a:endParaRPr lang="en-US" dirty="0">
                        <a:latin typeface="+mj-lt"/>
                      </a:endParaRPr>
                    </a:p>
                  </a:txBody>
                  <a:tcPr/>
                </a:tc>
                <a:tc>
                  <a:txBody>
                    <a:bodyPr/>
                    <a:lstStyle/>
                    <a:p>
                      <a:r>
                        <a:rPr lang="en-US" dirty="0" smtClean="0">
                          <a:latin typeface="+mj-lt"/>
                        </a:rPr>
                        <a:t>-5.00</a:t>
                      </a:r>
                      <a:endParaRPr lang="en-US" dirty="0">
                        <a:latin typeface="+mj-lt"/>
                      </a:endParaRPr>
                    </a:p>
                  </a:txBody>
                  <a:tcPr/>
                </a:tc>
                <a:tc>
                  <a:txBody>
                    <a:bodyPr/>
                    <a:lstStyle/>
                    <a:p>
                      <a:r>
                        <a:rPr lang="en-US" dirty="0" smtClean="0">
                          <a:latin typeface="+mj-lt"/>
                        </a:rPr>
                        <a:t> -$</a:t>
                      </a:r>
                      <a:r>
                        <a:rPr lang="en-US" dirty="0" smtClean="0">
                          <a:latin typeface="+mj-lt"/>
                        </a:rPr>
                        <a:t>349,312</a:t>
                      </a:r>
                      <a:endParaRPr lang="en-US" dirty="0">
                        <a:latin typeface="+mj-lt"/>
                      </a:endParaRPr>
                    </a:p>
                  </a:txBody>
                  <a:tcPr/>
                </a:tc>
                <a:extLst>
                  <a:ext uri="{0D108BD9-81ED-4DB2-BD59-A6C34878D82A}">
                    <a16:rowId xmlns:a16="http://schemas.microsoft.com/office/drawing/2014/main" val="3294485897"/>
                  </a:ext>
                </a:extLst>
              </a:tr>
              <a:tr h="370840">
                <a:tc>
                  <a:txBody>
                    <a:bodyPr/>
                    <a:lstStyle/>
                    <a:p>
                      <a:r>
                        <a:rPr lang="en-US" dirty="0" smtClean="0">
                          <a:latin typeface="+mj-lt"/>
                        </a:rPr>
                        <a:t>Administration </a:t>
                      </a:r>
                      <a:endParaRPr lang="en-US" dirty="0">
                        <a:latin typeface="+mj-lt"/>
                      </a:endParaRPr>
                    </a:p>
                  </a:txBody>
                  <a:tcPr/>
                </a:tc>
                <a:tc>
                  <a:txBody>
                    <a:bodyPr/>
                    <a:lstStyle/>
                    <a:p>
                      <a:r>
                        <a:rPr lang="en-US" dirty="0" smtClean="0">
                          <a:latin typeface="+mj-lt"/>
                        </a:rPr>
                        <a:t>Math Director &amp; </a:t>
                      </a:r>
                    </a:p>
                    <a:p>
                      <a:r>
                        <a:rPr lang="en-US" dirty="0" smtClean="0">
                          <a:latin typeface="+mj-lt"/>
                        </a:rPr>
                        <a:t>Systems Administrator </a:t>
                      </a:r>
                      <a:endParaRPr lang="en-US" dirty="0">
                        <a:latin typeface="+mj-lt"/>
                      </a:endParaRPr>
                    </a:p>
                  </a:txBody>
                  <a:tcPr/>
                </a:tc>
                <a:tc>
                  <a:txBody>
                    <a:bodyPr/>
                    <a:lstStyle/>
                    <a:p>
                      <a:r>
                        <a:rPr lang="en-US" dirty="0" smtClean="0">
                          <a:latin typeface="+mj-lt"/>
                        </a:rPr>
                        <a:t>-2.00</a:t>
                      </a:r>
                      <a:endParaRPr lang="en-US" dirty="0">
                        <a:latin typeface="+mj-lt"/>
                      </a:endParaRPr>
                    </a:p>
                  </a:txBody>
                  <a:tcPr/>
                </a:tc>
                <a:tc>
                  <a:txBody>
                    <a:bodyPr/>
                    <a:lstStyle/>
                    <a:p>
                      <a:r>
                        <a:rPr lang="en-US" dirty="0" smtClean="0">
                          <a:latin typeface="+mj-lt"/>
                        </a:rPr>
                        <a:t> -$</a:t>
                      </a:r>
                      <a:r>
                        <a:rPr lang="en-US" dirty="0" smtClean="0">
                          <a:latin typeface="+mj-lt"/>
                        </a:rPr>
                        <a:t>201,700</a:t>
                      </a:r>
                      <a:endParaRPr lang="en-US" dirty="0">
                        <a:latin typeface="+mj-lt"/>
                      </a:endParaRPr>
                    </a:p>
                  </a:txBody>
                  <a:tcPr/>
                </a:tc>
                <a:extLst>
                  <a:ext uri="{0D108BD9-81ED-4DB2-BD59-A6C34878D82A}">
                    <a16:rowId xmlns:a16="http://schemas.microsoft.com/office/drawing/2014/main" val="4066674885"/>
                  </a:ext>
                </a:extLst>
              </a:tr>
              <a:tr h="370840">
                <a:tc>
                  <a:txBody>
                    <a:bodyPr/>
                    <a:lstStyle/>
                    <a:p>
                      <a:r>
                        <a:rPr lang="en-US" dirty="0" smtClean="0">
                          <a:latin typeface="+mj-lt"/>
                        </a:rPr>
                        <a:t>From</a:t>
                      </a:r>
                      <a:r>
                        <a:rPr lang="en-US" baseline="0" dirty="0" smtClean="0">
                          <a:latin typeface="+mj-lt"/>
                        </a:rPr>
                        <a:t> Previous Slide</a:t>
                      </a:r>
                      <a:endParaRPr lang="en-US" dirty="0">
                        <a:latin typeface="+mj-lt"/>
                      </a:endParaRPr>
                    </a:p>
                  </a:txBody>
                  <a:tcPr/>
                </a:tc>
                <a:tc>
                  <a:txBody>
                    <a:bodyPr/>
                    <a:lstStyle/>
                    <a:p>
                      <a:r>
                        <a:rPr lang="en-US" dirty="0" smtClean="0">
                          <a:latin typeface="+mj-lt"/>
                        </a:rPr>
                        <a:t>Various</a:t>
                      </a:r>
                      <a:endParaRPr lang="en-US" dirty="0">
                        <a:latin typeface="+mj-lt"/>
                      </a:endParaRPr>
                    </a:p>
                  </a:txBody>
                  <a:tcPr/>
                </a:tc>
                <a:tc>
                  <a:txBody>
                    <a:bodyPr/>
                    <a:lstStyle/>
                    <a:p>
                      <a:r>
                        <a:rPr lang="en-US" dirty="0" smtClean="0">
                          <a:latin typeface="+mj-lt"/>
                        </a:rPr>
                        <a:t>+7.50</a:t>
                      </a:r>
                      <a:endParaRPr lang="en-US" dirty="0">
                        <a:latin typeface="+mj-lt"/>
                      </a:endParaRPr>
                    </a:p>
                  </a:txBody>
                  <a:tcPr/>
                </a:tc>
                <a:tc>
                  <a:txBody>
                    <a:bodyPr/>
                    <a:lstStyle/>
                    <a:p>
                      <a:r>
                        <a:rPr lang="en-US" dirty="0" smtClean="0">
                          <a:latin typeface="+mj-lt"/>
                        </a:rPr>
                        <a:t>   $569,565</a:t>
                      </a:r>
                      <a:endParaRPr lang="en-US" dirty="0">
                        <a:latin typeface="+mj-lt"/>
                      </a:endParaRPr>
                    </a:p>
                  </a:txBody>
                  <a:tcPr/>
                </a:tc>
                <a:extLst>
                  <a:ext uri="{0D108BD9-81ED-4DB2-BD59-A6C34878D82A}">
                    <a16:rowId xmlns:a16="http://schemas.microsoft.com/office/drawing/2014/main" val="2902366482"/>
                  </a:ext>
                </a:extLst>
              </a:tr>
              <a:tr h="370840">
                <a:tc>
                  <a:txBody>
                    <a:bodyPr/>
                    <a:lstStyle/>
                    <a:p>
                      <a:r>
                        <a:rPr lang="en-US" dirty="0" smtClean="0">
                          <a:latin typeface="+mj-lt"/>
                        </a:rPr>
                        <a:t>Net Reductions</a:t>
                      </a:r>
                      <a:r>
                        <a:rPr lang="en-US" baseline="0" dirty="0" smtClean="0">
                          <a:latin typeface="+mj-lt"/>
                        </a:rPr>
                        <a:t> </a:t>
                      </a:r>
                      <a:endParaRPr lang="en-US" dirty="0">
                        <a:latin typeface="+mj-lt"/>
                      </a:endParaRPr>
                    </a:p>
                  </a:txBody>
                  <a:tcPr/>
                </a:tc>
                <a:tc>
                  <a:txBody>
                    <a:bodyPr/>
                    <a:lstStyle/>
                    <a:p>
                      <a:endParaRPr lang="en-US" dirty="0">
                        <a:latin typeface="+mj-lt"/>
                      </a:endParaRPr>
                    </a:p>
                  </a:txBody>
                  <a:tcPr/>
                </a:tc>
                <a:tc>
                  <a:txBody>
                    <a:bodyPr/>
                    <a:lstStyle/>
                    <a:p>
                      <a:r>
                        <a:rPr lang="en-US" dirty="0" smtClean="0">
                          <a:latin typeface="+mj-lt"/>
                        </a:rPr>
                        <a:t>-40.15</a:t>
                      </a:r>
                      <a:endParaRPr lang="en-US" dirty="0">
                        <a:latin typeface="+mj-lt"/>
                      </a:endParaRPr>
                    </a:p>
                  </a:txBody>
                  <a:tcPr/>
                </a:tc>
                <a:tc>
                  <a:txBody>
                    <a:bodyPr/>
                    <a:lstStyle/>
                    <a:p>
                      <a:r>
                        <a:rPr lang="en-US" dirty="0" smtClean="0">
                          <a:latin typeface="+mj-lt"/>
                        </a:rPr>
                        <a:t>-$2,431,851</a:t>
                      </a:r>
                      <a:endParaRPr lang="en-US" dirty="0">
                        <a:latin typeface="+mj-lt"/>
                      </a:endParaRPr>
                    </a:p>
                  </a:txBody>
                  <a:tcPr/>
                </a:tc>
                <a:extLst>
                  <a:ext uri="{0D108BD9-81ED-4DB2-BD59-A6C34878D82A}">
                    <a16:rowId xmlns:a16="http://schemas.microsoft.com/office/drawing/2014/main" val="3343940160"/>
                  </a:ext>
                </a:extLst>
              </a:tr>
            </a:tbl>
          </a:graphicData>
        </a:graphic>
      </p:graphicFrame>
    </p:spTree>
    <p:extLst>
      <p:ext uri="{BB962C8B-B14F-4D97-AF65-F5344CB8AC3E}">
        <p14:creationId xmlns:p14="http://schemas.microsoft.com/office/powerpoint/2010/main" val="28672671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94BCFE7-4AFA-457E-9B3C-1E0D36885875}" type="slidenum">
              <a:rPr lang="en-US" smtClean="0"/>
              <a:t>33</a:t>
            </a:fld>
            <a:endParaRPr lang="en-US" dirty="0"/>
          </a:p>
        </p:txBody>
      </p:sp>
      <p:pic>
        <p:nvPicPr>
          <p:cNvPr id="5" name="Picture 4"/>
          <p:cNvPicPr>
            <a:picLocks noChangeAspect="1"/>
          </p:cNvPicPr>
          <p:nvPr/>
        </p:nvPicPr>
        <p:blipFill>
          <a:blip r:embed="rId2"/>
          <a:stretch>
            <a:fillRect/>
          </a:stretch>
        </p:blipFill>
        <p:spPr>
          <a:xfrm>
            <a:off x="4267200" y="0"/>
            <a:ext cx="4876800" cy="6838834"/>
          </a:xfrm>
          <a:prstGeom prst="rect">
            <a:avLst/>
          </a:prstGeom>
        </p:spPr>
      </p:pic>
      <p:pic>
        <p:nvPicPr>
          <p:cNvPr id="6" name="Picture 5"/>
          <p:cNvPicPr>
            <a:picLocks noChangeAspect="1"/>
          </p:cNvPicPr>
          <p:nvPr/>
        </p:nvPicPr>
        <p:blipFill>
          <a:blip r:embed="rId3"/>
          <a:stretch>
            <a:fillRect/>
          </a:stretch>
        </p:blipFill>
        <p:spPr>
          <a:xfrm>
            <a:off x="0" y="0"/>
            <a:ext cx="4578699" cy="6833839"/>
          </a:xfrm>
          <a:prstGeom prst="rect">
            <a:avLst/>
          </a:prstGeom>
        </p:spPr>
      </p:pic>
    </p:spTree>
    <p:extLst>
      <p:ext uri="{BB962C8B-B14F-4D97-AF65-F5344CB8AC3E}">
        <p14:creationId xmlns:p14="http://schemas.microsoft.com/office/powerpoint/2010/main" val="2489695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923660"/>
            <a:ext cx="8382000" cy="743712"/>
          </a:xfrm>
        </p:spPr>
        <p:txBody>
          <a:bodyPr>
            <a:noAutofit/>
          </a:bodyPr>
          <a:lstStyle/>
          <a:p>
            <a:pPr algn="ctr"/>
            <a:r>
              <a:rPr lang="en-US" sz="4000" b="1" dirty="0">
                <a:solidFill>
                  <a:schemeClr val="accent1">
                    <a:lumMod val="75000"/>
                  </a:schemeClr>
                </a:solidFill>
              </a:rPr>
              <a:t>Expenditure Per Pupil - OCM BOCES</a:t>
            </a:r>
            <a:br>
              <a:rPr lang="en-US" sz="4000" b="1" dirty="0">
                <a:solidFill>
                  <a:schemeClr val="accent1">
                    <a:lumMod val="75000"/>
                  </a:schemeClr>
                </a:solidFill>
              </a:rPr>
            </a:br>
            <a:r>
              <a:rPr lang="en-US" sz="4000" b="1" dirty="0">
                <a:solidFill>
                  <a:schemeClr val="accent1">
                    <a:lumMod val="75000"/>
                  </a:schemeClr>
                </a:solidFill>
              </a:rPr>
              <a:t>Component Districts Only</a:t>
            </a:r>
          </a:p>
        </p:txBody>
      </p:sp>
      <p:sp>
        <p:nvSpPr>
          <p:cNvPr id="3" name="Slide Number Placeholder 2"/>
          <p:cNvSpPr>
            <a:spLocks noGrp="1"/>
          </p:cNvSpPr>
          <p:nvPr>
            <p:ph type="sldNum" sz="quarter" idx="12"/>
          </p:nvPr>
        </p:nvSpPr>
        <p:spPr/>
        <p:txBody>
          <a:bodyPr/>
          <a:lstStyle/>
          <a:p>
            <a:fld id="{694BCFE7-4AFA-457E-9B3C-1E0D36885875}" type="slidenum">
              <a:rPr lang="en-US" smtClean="0"/>
              <a:t>34</a:t>
            </a:fld>
            <a:endParaRPr lang="en-US" dirty="0"/>
          </a:p>
        </p:txBody>
      </p:sp>
      <p:sp>
        <p:nvSpPr>
          <p:cNvPr id="12" name="TextBox 11"/>
          <p:cNvSpPr txBox="1"/>
          <p:nvPr/>
        </p:nvSpPr>
        <p:spPr>
          <a:xfrm flipH="1">
            <a:off x="704037" y="6288902"/>
            <a:ext cx="7144563" cy="461665"/>
          </a:xfrm>
          <a:prstGeom prst="rect">
            <a:avLst/>
          </a:prstGeom>
          <a:noFill/>
        </p:spPr>
        <p:txBody>
          <a:bodyPr wrap="square" rtlCol="0">
            <a:spAutoFit/>
          </a:bodyPr>
          <a:lstStyle/>
          <a:p>
            <a:r>
              <a:rPr lang="en-US" sz="1200" dirty="0" smtClean="0">
                <a:latin typeface="+mj-lt"/>
              </a:rPr>
              <a:t>Source: Forecast 5 - 5Sight  data from NYSED ST-3 filings for 2018 (General Fund &amp; Special Aid Fund only).</a:t>
            </a:r>
          </a:p>
          <a:p>
            <a:r>
              <a:rPr lang="en-US" sz="1200" b="1" dirty="0" smtClean="0">
                <a:latin typeface="+mj-lt"/>
              </a:rPr>
              <a:t>Large Districts in BOLD 	* denotes districts receiving greater than full phase in level of Foundation Aid</a:t>
            </a:r>
            <a:endParaRPr lang="en-US" sz="1200" b="1" dirty="0">
              <a:latin typeface="+mj-lt"/>
            </a:endParaRPr>
          </a:p>
        </p:txBody>
      </p:sp>
      <p:graphicFrame>
        <p:nvGraphicFramePr>
          <p:cNvPr id="6" name="Content Placeholder 5"/>
          <p:cNvGraphicFramePr>
            <a:graphicFrameLocks noGrp="1"/>
          </p:cNvGraphicFramePr>
          <p:nvPr>
            <p:ph sz="half" idx="1"/>
            <p:extLst>
              <p:ext uri="{D42A27DB-BD31-4B8C-83A1-F6EECF244321}">
                <p14:modId xmlns:p14="http://schemas.microsoft.com/office/powerpoint/2010/main" val="4113906715"/>
              </p:ext>
            </p:extLst>
          </p:nvPr>
        </p:nvGraphicFramePr>
        <p:xfrm>
          <a:off x="304800" y="1981200"/>
          <a:ext cx="4114800" cy="3859401"/>
        </p:xfrm>
        <a:graphic>
          <a:graphicData uri="http://schemas.openxmlformats.org/drawingml/2006/table">
            <a:tbl>
              <a:tblPr/>
              <a:tblGrid>
                <a:gridCol w="1371600">
                  <a:extLst>
                    <a:ext uri="{9D8B030D-6E8A-4147-A177-3AD203B41FA5}">
                      <a16:colId xmlns:a16="http://schemas.microsoft.com/office/drawing/2014/main" val="4029322262"/>
                    </a:ext>
                  </a:extLst>
                </a:gridCol>
                <a:gridCol w="1371600">
                  <a:extLst>
                    <a:ext uri="{9D8B030D-6E8A-4147-A177-3AD203B41FA5}">
                      <a16:colId xmlns:a16="http://schemas.microsoft.com/office/drawing/2014/main" val="3536194512"/>
                    </a:ext>
                  </a:extLst>
                </a:gridCol>
                <a:gridCol w="1371600">
                  <a:extLst>
                    <a:ext uri="{9D8B030D-6E8A-4147-A177-3AD203B41FA5}">
                      <a16:colId xmlns:a16="http://schemas.microsoft.com/office/drawing/2014/main" val="1580718597"/>
                    </a:ext>
                  </a:extLst>
                </a:gridCol>
              </a:tblGrid>
              <a:tr h="444187">
                <a:tc>
                  <a:txBody>
                    <a:bodyPr/>
                    <a:lstStyle/>
                    <a:p>
                      <a:pPr algn="ctr" fontAlgn="b"/>
                      <a:r>
                        <a:rPr lang="en-US" sz="1400" b="0" i="0" u="none" strike="noStrike" dirty="0">
                          <a:solidFill>
                            <a:srgbClr val="000000"/>
                          </a:solidFill>
                          <a:effectLst/>
                          <a:latin typeface="Calibri" panose="020F0502020204030204" pitchFamily="34" charset="0"/>
                        </a:rPr>
                        <a:t>School</a:t>
                      </a:r>
                    </a:p>
                  </a:txBody>
                  <a:tcPr marL="9349" marR="9349" marT="934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Spending Per Pupil </a:t>
                      </a:r>
                    </a:p>
                  </a:txBody>
                  <a:tcPr marL="9349" marR="9349" marT="934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State Rank</a:t>
                      </a:r>
                    </a:p>
                  </a:txBody>
                  <a:tcPr marL="9349" marR="9349" marT="9349"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5682346"/>
                  </a:ext>
                </a:extLst>
              </a:tr>
              <a:tr h="310474">
                <a:tc>
                  <a:txBody>
                    <a:bodyPr/>
                    <a:lstStyle/>
                    <a:p>
                      <a:pPr algn="ctr" fontAlgn="b"/>
                      <a:r>
                        <a:rPr lang="en-US" sz="1400" b="0" i="0" u="none" strike="noStrike" dirty="0">
                          <a:solidFill>
                            <a:srgbClr val="000000"/>
                          </a:solidFill>
                          <a:effectLst/>
                          <a:latin typeface="Calibri" panose="020F0502020204030204" pitchFamily="34" charset="0"/>
                        </a:rPr>
                        <a:t>1</a:t>
                      </a:r>
                    </a:p>
                  </a:txBody>
                  <a:tcPr marL="9349" marR="9349" marT="934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a:t>
                      </a:r>
                      <a:r>
                        <a:rPr lang="en-US" sz="1400" b="0" i="0" u="none" strike="noStrike" dirty="0" smtClean="0">
                          <a:solidFill>
                            <a:srgbClr val="000000"/>
                          </a:solidFill>
                          <a:effectLst/>
                          <a:latin typeface="Calibri" panose="020F0502020204030204" pitchFamily="34" charset="0"/>
                        </a:rPr>
                        <a:t>29,485</a:t>
                      </a:r>
                      <a:endParaRPr lang="en-US" sz="1400" b="0" i="0" u="none" strike="noStrike" dirty="0">
                        <a:solidFill>
                          <a:srgbClr val="000000"/>
                        </a:solidFill>
                        <a:effectLst/>
                        <a:latin typeface="Calibri" panose="020F0502020204030204" pitchFamily="34" charset="0"/>
                      </a:endParaRPr>
                    </a:p>
                  </a:txBody>
                  <a:tcPr marL="9349" marR="9349" marT="934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400" b="0" i="0" u="none" strike="noStrike" dirty="0" smtClean="0">
                          <a:solidFill>
                            <a:srgbClr val="000000"/>
                          </a:solidFill>
                          <a:effectLst/>
                          <a:latin typeface="Calibri" panose="020F0502020204030204" pitchFamily="34" charset="0"/>
                        </a:rPr>
                        <a:t> 183</a:t>
                      </a:r>
                      <a:endParaRPr lang="en-US" sz="1400" b="0" i="0" u="none" strike="noStrike" dirty="0">
                        <a:solidFill>
                          <a:srgbClr val="000000"/>
                        </a:solidFill>
                        <a:effectLst/>
                        <a:latin typeface="Calibri" panose="020F0502020204030204" pitchFamily="34" charset="0"/>
                      </a:endParaRPr>
                    </a:p>
                  </a:txBody>
                  <a:tcPr marL="9349" marR="9349" marT="9349"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509038080"/>
                  </a:ext>
                </a:extLst>
              </a:tr>
              <a:tr h="310474">
                <a:tc>
                  <a:txBody>
                    <a:bodyPr/>
                    <a:lstStyle/>
                    <a:p>
                      <a:pPr algn="ctr" fontAlgn="b"/>
                      <a:r>
                        <a:rPr lang="en-US" sz="1400" b="0" i="0" u="none" strike="noStrike" dirty="0">
                          <a:solidFill>
                            <a:srgbClr val="000000"/>
                          </a:solidFill>
                          <a:effectLst/>
                          <a:latin typeface="Calibri" panose="020F0502020204030204" pitchFamily="34" charset="0"/>
                        </a:rPr>
                        <a:t>2</a:t>
                      </a:r>
                    </a:p>
                  </a:txBody>
                  <a:tcPr marL="9349" marR="9349" marT="9349"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a:t>
                      </a:r>
                      <a:r>
                        <a:rPr lang="en-US" sz="1400" b="0" i="0" u="none" strike="noStrike" dirty="0" smtClean="0">
                          <a:solidFill>
                            <a:srgbClr val="000000"/>
                          </a:solidFill>
                          <a:effectLst/>
                          <a:latin typeface="Calibri" panose="020F0502020204030204" pitchFamily="34" charset="0"/>
                        </a:rPr>
                        <a:t>28,789</a:t>
                      </a:r>
                      <a:endParaRPr lang="en-US" sz="1400" b="0" i="0" u="none" strike="noStrike" dirty="0">
                        <a:solidFill>
                          <a:srgbClr val="000000"/>
                        </a:solidFill>
                        <a:effectLst/>
                        <a:latin typeface="Calibri" panose="020F0502020204030204" pitchFamily="34" charset="0"/>
                      </a:endParaRPr>
                    </a:p>
                  </a:txBody>
                  <a:tcPr marL="9349" marR="9349" marT="9349" marB="0" anchor="b">
                    <a:lnL>
                      <a:noFill/>
                    </a:lnL>
                    <a:lnR>
                      <a:noFill/>
                    </a:lnR>
                    <a:lnT>
                      <a:noFill/>
                    </a:lnT>
                    <a:lnB>
                      <a:noFill/>
                    </a:lnB>
                  </a:tcPr>
                </a:tc>
                <a:tc>
                  <a:txBody>
                    <a:bodyPr/>
                    <a:lstStyle/>
                    <a:p>
                      <a:pPr algn="r" fontAlgn="b"/>
                      <a:r>
                        <a:rPr lang="en-US" sz="1400" b="0" i="0" u="none" strike="noStrike" dirty="0" smtClean="0">
                          <a:solidFill>
                            <a:srgbClr val="000000"/>
                          </a:solidFill>
                          <a:effectLst/>
                          <a:latin typeface="Calibri" panose="020F0502020204030204" pitchFamily="34" charset="0"/>
                        </a:rPr>
                        <a:t>*213</a:t>
                      </a:r>
                      <a:endParaRPr lang="en-US" sz="1400" b="0" i="0" u="none" strike="noStrike" dirty="0">
                        <a:solidFill>
                          <a:srgbClr val="000000"/>
                        </a:solidFill>
                        <a:effectLst/>
                        <a:latin typeface="Calibri" panose="020F0502020204030204" pitchFamily="34" charset="0"/>
                      </a:endParaRPr>
                    </a:p>
                  </a:txBody>
                  <a:tcPr marL="9349" marR="9349" marT="9349" marB="0" anchor="b">
                    <a:lnL>
                      <a:noFill/>
                    </a:lnL>
                    <a:lnR>
                      <a:noFill/>
                    </a:lnR>
                    <a:lnT>
                      <a:noFill/>
                    </a:lnT>
                    <a:lnB>
                      <a:noFill/>
                    </a:lnB>
                  </a:tcPr>
                </a:tc>
                <a:extLst>
                  <a:ext uri="{0D108BD9-81ED-4DB2-BD59-A6C34878D82A}">
                    <a16:rowId xmlns:a16="http://schemas.microsoft.com/office/drawing/2014/main" val="3235604059"/>
                  </a:ext>
                </a:extLst>
              </a:tr>
              <a:tr h="310474">
                <a:tc>
                  <a:txBody>
                    <a:bodyPr/>
                    <a:lstStyle/>
                    <a:p>
                      <a:pPr algn="ctr" fontAlgn="b"/>
                      <a:r>
                        <a:rPr lang="en-US" sz="1400" b="0" i="0" u="none" strike="noStrike" dirty="0">
                          <a:solidFill>
                            <a:srgbClr val="000000"/>
                          </a:solidFill>
                          <a:effectLst/>
                          <a:latin typeface="Calibri" panose="020F0502020204030204" pitchFamily="34" charset="0"/>
                        </a:rPr>
                        <a:t>3</a:t>
                      </a:r>
                    </a:p>
                  </a:txBody>
                  <a:tcPr marL="9349" marR="9349" marT="9349"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a:t>
                      </a:r>
                      <a:r>
                        <a:rPr lang="en-US" sz="1400" b="0" i="0" u="none" strike="noStrike" dirty="0" smtClean="0">
                          <a:solidFill>
                            <a:srgbClr val="000000"/>
                          </a:solidFill>
                          <a:effectLst/>
                          <a:latin typeface="Calibri" panose="020F0502020204030204" pitchFamily="34" charset="0"/>
                        </a:rPr>
                        <a:t>28,365</a:t>
                      </a:r>
                      <a:endParaRPr lang="en-US" sz="1400" b="0" i="0" u="none" strike="noStrike" dirty="0">
                        <a:solidFill>
                          <a:srgbClr val="000000"/>
                        </a:solidFill>
                        <a:effectLst/>
                        <a:latin typeface="Calibri" panose="020F0502020204030204" pitchFamily="34" charset="0"/>
                      </a:endParaRPr>
                    </a:p>
                  </a:txBody>
                  <a:tcPr marL="9349" marR="9349" marT="9349" marB="0" anchor="b">
                    <a:lnL>
                      <a:noFill/>
                    </a:lnL>
                    <a:lnR>
                      <a:noFill/>
                    </a:lnR>
                    <a:lnT>
                      <a:noFill/>
                    </a:lnT>
                    <a:lnB>
                      <a:noFill/>
                    </a:lnB>
                  </a:tcPr>
                </a:tc>
                <a:tc>
                  <a:txBody>
                    <a:bodyPr/>
                    <a:lstStyle/>
                    <a:p>
                      <a:pPr algn="r" fontAlgn="b"/>
                      <a:r>
                        <a:rPr lang="en-US" sz="1400" b="0" i="0" u="none" strike="noStrike" dirty="0" smtClean="0">
                          <a:solidFill>
                            <a:srgbClr val="000000"/>
                          </a:solidFill>
                          <a:effectLst/>
                          <a:latin typeface="Calibri" panose="020F0502020204030204" pitchFamily="34" charset="0"/>
                        </a:rPr>
                        <a:t>*222</a:t>
                      </a:r>
                      <a:endParaRPr lang="en-US" sz="1400" b="0" i="0" u="none" strike="noStrike" dirty="0">
                        <a:solidFill>
                          <a:srgbClr val="000000"/>
                        </a:solidFill>
                        <a:effectLst/>
                        <a:latin typeface="Calibri" panose="020F0502020204030204" pitchFamily="34" charset="0"/>
                      </a:endParaRPr>
                    </a:p>
                  </a:txBody>
                  <a:tcPr marL="9349" marR="9349" marT="9349" marB="0" anchor="b">
                    <a:lnL>
                      <a:noFill/>
                    </a:lnL>
                    <a:lnR>
                      <a:noFill/>
                    </a:lnR>
                    <a:lnT>
                      <a:noFill/>
                    </a:lnT>
                    <a:lnB>
                      <a:noFill/>
                    </a:lnB>
                  </a:tcPr>
                </a:tc>
                <a:extLst>
                  <a:ext uri="{0D108BD9-81ED-4DB2-BD59-A6C34878D82A}">
                    <a16:rowId xmlns:a16="http://schemas.microsoft.com/office/drawing/2014/main" val="1530906020"/>
                  </a:ext>
                </a:extLst>
              </a:tr>
              <a:tr h="310474">
                <a:tc>
                  <a:txBody>
                    <a:bodyPr/>
                    <a:lstStyle/>
                    <a:p>
                      <a:pPr algn="ctr" fontAlgn="b"/>
                      <a:r>
                        <a:rPr lang="en-US" sz="1400" b="0" i="0" u="none" strike="noStrike" dirty="0">
                          <a:solidFill>
                            <a:srgbClr val="000000"/>
                          </a:solidFill>
                          <a:effectLst/>
                          <a:latin typeface="Calibri" panose="020F0502020204030204" pitchFamily="34" charset="0"/>
                        </a:rPr>
                        <a:t>4</a:t>
                      </a:r>
                    </a:p>
                  </a:txBody>
                  <a:tcPr marL="9349" marR="9349" marT="9349"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a:t>
                      </a:r>
                      <a:r>
                        <a:rPr lang="en-US" sz="1400" b="0" i="0" u="none" strike="noStrike" dirty="0" smtClean="0">
                          <a:solidFill>
                            <a:srgbClr val="000000"/>
                          </a:solidFill>
                          <a:effectLst/>
                          <a:latin typeface="Calibri" panose="020F0502020204030204" pitchFamily="34" charset="0"/>
                        </a:rPr>
                        <a:t>27,525</a:t>
                      </a:r>
                      <a:endParaRPr lang="en-US" sz="1400" b="0" i="0" u="none" strike="noStrike" dirty="0">
                        <a:solidFill>
                          <a:srgbClr val="000000"/>
                        </a:solidFill>
                        <a:effectLst/>
                        <a:latin typeface="Calibri" panose="020F0502020204030204" pitchFamily="34" charset="0"/>
                      </a:endParaRPr>
                    </a:p>
                  </a:txBody>
                  <a:tcPr marL="9349" marR="9349" marT="9349" marB="0" anchor="b">
                    <a:lnL>
                      <a:noFill/>
                    </a:lnL>
                    <a:lnR>
                      <a:noFill/>
                    </a:lnR>
                    <a:lnT>
                      <a:noFill/>
                    </a:lnT>
                    <a:lnB>
                      <a:noFill/>
                    </a:lnB>
                  </a:tcPr>
                </a:tc>
                <a:tc>
                  <a:txBody>
                    <a:bodyPr/>
                    <a:lstStyle/>
                    <a:p>
                      <a:pPr algn="r" fontAlgn="b"/>
                      <a:r>
                        <a:rPr lang="en-US" sz="1400" b="0" i="0" u="none" strike="noStrike" dirty="0" smtClean="0">
                          <a:solidFill>
                            <a:srgbClr val="000000"/>
                          </a:solidFill>
                          <a:effectLst/>
                          <a:latin typeface="Calibri" panose="020F0502020204030204" pitchFamily="34" charset="0"/>
                        </a:rPr>
                        <a:t>*253</a:t>
                      </a:r>
                      <a:endParaRPr lang="en-US" sz="1400" b="0" i="0" u="none" strike="noStrike" dirty="0">
                        <a:solidFill>
                          <a:srgbClr val="000000"/>
                        </a:solidFill>
                        <a:effectLst/>
                        <a:latin typeface="Calibri" panose="020F0502020204030204" pitchFamily="34" charset="0"/>
                      </a:endParaRPr>
                    </a:p>
                  </a:txBody>
                  <a:tcPr marL="9349" marR="9349" marT="9349" marB="0" anchor="b">
                    <a:lnL>
                      <a:noFill/>
                    </a:lnL>
                    <a:lnR>
                      <a:noFill/>
                    </a:lnR>
                    <a:lnT>
                      <a:noFill/>
                    </a:lnT>
                    <a:lnB>
                      <a:noFill/>
                    </a:lnB>
                  </a:tcPr>
                </a:tc>
                <a:extLst>
                  <a:ext uri="{0D108BD9-81ED-4DB2-BD59-A6C34878D82A}">
                    <a16:rowId xmlns:a16="http://schemas.microsoft.com/office/drawing/2014/main" val="512644317"/>
                  </a:ext>
                </a:extLst>
              </a:tr>
              <a:tr h="310474">
                <a:tc>
                  <a:txBody>
                    <a:bodyPr/>
                    <a:lstStyle/>
                    <a:p>
                      <a:pPr algn="ctr" fontAlgn="b"/>
                      <a:r>
                        <a:rPr lang="en-US" sz="1400" b="0" i="0" u="none" strike="noStrike" dirty="0" smtClean="0">
                          <a:solidFill>
                            <a:srgbClr val="000000"/>
                          </a:solidFill>
                          <a:effectLst/>
                          <a:latin typeface="Calibri" panose="020F0502020204030204" pitchFamily="34" charset="0"/>
                        </a:rPr>
                        <a:t>5</a:t>
                      </a:r>
                      <a:endParaRPr lang="en-US" sz="1400" b="0" i="0" u="none" strike="noStrike" dirty="0">
                        <a:solidFill>
                          <a:srgbClr val="000000"/>
                        </a:solidFill>
                        <a:effectLst/>
                        <a:latin typeface="Calibri" panose="020F0502020204030204" pitchFamily="34" charset="0"/>
                      </a:endParaRPr>
                    </a:p>
                  </a:txBody>
                  <a:tcPr marL="9349" marR="9349" marT="9349" marB="0" anchor="b">
                    <a:lnL>
                      <a:noFill/>
                    </a:lnL>
                    <a:lnR>
                      <a:noFill/>
                    </a:lnR>
                    <a:lnT>
                      <a:noFill/>
                    </a:lnT>
                    <a:lnB>
                      <a:noFill/>
                    </a:lnB>
                  </a:tcPr>
                </a:tc>
                <a:tc>
                  <a:txBody>
                    <a:bodyPr/>
                    <a:lstStyle/>
                    <a:p>
                      <a:pPr algn="ctr" fontAlgn="b"/>
                      <a:r>
                        <a:rPr lang="en-US" sz="1400" b="0" i="0" u="none" strike="noStrike" dirty="0" smtClean="0">
                          <a:solidFill>
                            <a:srgbClr val="000000"/>
                          </a:solidFill>
                          <a:effectLst/>
                          <a:latin typeface="Calibri" panose="020F0502020204030204" pitchFamily="34" charset="0"/>
                        </a:rPr>
                        <a:t>$26,194</a:t>
                      </a:r>
                      <a:endParaRPr lang="en-US" sz="1400" b="0" i="0" u="none" strike="noStrike" dirty="0">
                        <a:solidFill>
                          <a:srgbClr val="000000"/>
                        </a:solidFill>
                        <a:effectLst/>
                        <a:latin typeface="Calibri" panose="020F0502020204030204" pitchFamily="34" charset="0"/>
                      </a:endParaRPr>
                    </a:p>
                  </a:txBody>
                  <a:tcPr marL="9349" marR="9349" marT="9349" marB="0" anchor="b">
                    <a:lnL>
                      <a:noFill/>
                    </a:lnL>
                    <a:lnR>
                      <a:noFill/>
                    </a:lnR>
                    <a:lnT>
                      <a:noFill/>
                    </a:lnT>
                    <a:lnB>
                      <a:noFill/>
                    </a:lnB>
                  </a:tcPr>
                </a:tc>
                <a:tc>
                  <a:txBody>
                    <a:bodyPr/>
                    <a:lstStyle/>
                    <a:p>
                      <a:pPr algn="r" fontAlgn="b"/>
                      <a:r>
                        <a:rPr lang="en-US" sz="1400" b="0" i="0" u="none" strike="noStrike" dirty="0" smtClean="0">
                          <a:solidFill>
                            <a:srgbClr val="000000"/>
                          </a:solidFill>
                          <a:effectLst/>
                          <a:latin typeface="Calibri" panose="020F0502020204030204" pitchFamily="34" charset="0"/>
                        </a:rPr>
                        <a:t>317</a:t>
                      </a:r>
                      <a:endParaRPr lang="en-US" sz="1400" b="0" i="0" u="none" strike="noStrike" dirty="0">
                        <a:solidFill>
                          <a:srgbClr val="000000"/>
                        </a:solidFill>
                        <a:effectLst/>
                        <a:latin typeface="Calibri" panose="020F0502020204030204" pitchFamily="34" charset="0"/>
                      </a:endParaRPr>
                    </a:p>
                  </a:txBody>
                  <a:tcPr marL="9349" marR="9349" marT="9349" marB="0" anchor="b">
                    <a:lnL>
                      <a:noFill/>
                    </a:lnL>
                    <a:lnR>
                      <a:noFill/>
                    </a:lnR>
                    <a:lnT>
                      <a:noFill/>
                    </a:lnT>
                    <a:lnB>
                      <a:noFill/>
                    </a:lnB>
                  </a:tcPr>
                </a:tc>
                <a:extLst>
                  <a:ext uri="{0D108BD9-81ED-4DB2-BD59-A6C34878D82A}">
                    <a16:rowId xmlns:a16="http://schemas.microsoft.com/office/drawing/2014/main" val="1999457275"/>
                  </a:ext>
                </a:extLst>
              </a:tr>
              <a:tr h="310474">
                <a:tc>
                  <a:txBody>
                    <a:bodyPr/>
                    <a:lstStyle/>
                    <a:p>
                      <a:pPr algn="ctr" fontAlgn="b"/>
                      <a:r>
                        <a:rPr lang="en-US" sz="1400" b="0" i="0" u="none" strike="noStrike" dirty="0" smtClean="0">
                          <a:solidFill>
                            <a:srgbClr val="000000"/>
                          </a:solidFill>
                          <a:effectLst/>
                          <a:latin typeface="Calibri" panose="020F0502020204030204" pitchFamily="34" charset="0"/>
                        </a:rPr>
                        <a:t>6</a:t>
                      </a:r>
                      <a:endParaRPr lang="en-US" sz="1400" b="0" i="0" u="none" strike="noStrike" dirty="0">
                        <a:solidFill>
                          <a:srgbClr val="000000"/>
                        </a:solidFill>
                        <a:effectLst/>
                        <a:latin typeface="Calibri" panose="020F0502020204030204" pitchFamily="34" charset="0"/>
                      </a:endParaRPr>
                    </a:p>
                  </a:txBody>
                  <a:tcPr marL="9349" marR="9349" marT="9349"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a:t>
                      </a:r>
                      <a:r>
                        <a:rPr lang="en-US" sz="1400" b="0" i="0" u="none" strike="noStrike" dirty="0" smtClean="0">
                          <a:solidFill>
                            <a:srgbClr val="000000"/>
                          </a:solidFill>
                          <a:effectLst/>
                          <a:latin typeface="Calibri" panose="020F0502020204030204" pitchFamily="34" charset="0"/>
                        </a:rPr>
                        <a:t>24,840</a:t>
                      </a:r>
                      <a:endParaRPr lang="en-US" sz="1400" b="0" i="0" u="none" strike="noStrike" dirty="0">
                        <a:solidFill>
                          <a:srgbClr val="000000"/>
                        </a:solidFill>
                        <a:effectLst/>
                        <a:latin typeface="Calibri" panose="020F0502020204030204" pitchFamily="34" charset="0"/>
                      </a:endParaRPr>
                    </a:p>
                  </a:txBody>
                  <a:tcPr marL="9349" marR="9349" marT="9349" marB="0" anchor="b">
                    <a:lnL>
                      <a:noFill/>
                    </a:lnL>
                    <a:lnR>
                      <a:noFill/>
                    </a:lnR>
                    <a:lnT>
                      <a:noFill/>
                    </a:lnT>
                    <a:lnB>
                      <a:noFill/>
                    </a:lnB>
                  </a:tcPr>
                </a:tc>
                <a:tc>
                  <a:txBody>
                    <a:bodyPr/>
                    <a:lstStyle/>
                    <a:p>
                      <a:pPr algn="r" fontAlgn="b"/>
                      <a:r>
                        <a:rPr lang="en-US" sz="1400" b="0" i="0" u="none" strike="noStrike" dirty="0" smtClean="0">
                          <a:solidFill>
                            <a:srgbClr val="000000"/>
                          </a:solidFill>
                          <a:effectLst/>
                          <a:latin typeface="Calibri" panose="020F0502020204030204" pitchFamily="34" charset="0"/>
                        </a:rPr>
                        <a:t>*394</a:t>
                      </a:r>
                      <a:endParaRPr lang="en-US" sz="1400" b="0" i="0" u="none" strike="noStrike" dirty="0">
                        <a:solidFill>
                          <a:srgbClr val="000000"/>
                        </a:solidFill>
                        <a:effectLst/>
                        <a:latin typeface="Calibri" panose="020F0502020204030204" pitchFamily="34" charset="0"/>
                      </a:endParaRPr>
                    </a:p>
                  </a:txBody>
                  <a:tcPr marL="9349" marR="9349" marT="9349" marB="0" anchor="b">
                    <a:lnL>
                      <a:noFill/>
                    </a:lnL>
                    <a:lnR>
                      <a:noFill/>
                    </a:lnR>
                    <a:lnT>
                      <a:noFill/>
                    </a:lnT>
                    <a:lnB>
                      <a:noFill/>
                    </a:lnB>
                  </a:tcPr>
                </a:tc>
                <a:extLst>
                  <a:ext uri="{0D108BD9-81ED-4DB2-BD59-A6C34878D82A}">
                    <a16:rowId xmlns:a16="http://schemas.microsoft.com/office/drawing/2014/main" val="1426670631"/>
                  </a:ext>
                </a:extLst>
              </a:tr>
              <a:tr h="310474">
                <a:tc>
                  <a:txBody>
                    <a:bodyPr/>
                    <a:lstStyle/>
                    <a:p>
                      <a:pPr algn="ctr" fontAlgn="b"/>
                      <a:r>
                        <a:rPr lang="en-US" sz="1400" b="0" i="0" u="none" strike="noStrike" dirty="0" smtClean="0">
                          <a:solidFill>
                            <a:srgbClr val="000000"/>
                          </a:solidFill>
                          <a:effectLst/>
                          <a:latin typeface="Calibri" panose="020F0502020204030204" pitchFamily="34" charset="0"/>
                        </a:rPr>
                        <a:t>7</a:t>
                      </a:r>
                      <a:endParaRPr lang="en-US" sz="1400" b="0" i="0" u="none" strike="noStrike" dirty="0">
                        <a:solidFill>
                          <a:srgbClr val="000000"/>
                        </a:solidFill>
                        <a:effectLst/>
                        <a:latin typeface="Calibri" panose="020F0502020204030204" pitchFamily="34" charset="0"/>
                      </a:endParaRPr>
                    </a:p>
                  </a:txBody>
                  <a:tcPr marL="9349" marR="9349" marT="9349"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a:t>
                      </a:r>
                      <a:r>
                        <a:rPr lang="en-US" sz="1400" b="0" i="0" u="none" strike="noStrike" dirty="0" smtClean="0">
                          <a:solidFill>
                            <a:srgbClr val="000000"/>
                          </a:solidFill>
                          <a:effectLst/>
                          <a:latin typeface="Calibri" panose="020F0502020204030204" pitchFamily="34" charset="0"/>
                        </a:rPr>
                        <a:t>24,685</a:t>
                      </a:r>
                      <a:endParaRPr lang="en-US" sz="1400" b="0" i="0" u="none" strike="noStrike" dirty="0">
                        <a:solidFill>
                          <a:srgbClr val="000000"/>
                        </a:solidFill>
                        <a:effectLst/>
                        <a:latin typeface="Calibri" panose="020F0502020204030204" pitchFamily="34" charset="0"/>
                      </a:endParaRPr>
                    </a:p>
                  </a:txBody>
                  <a:tcPr marL="9349" marR="9349" marT="9349" marB="0" anchor="b">
                    <a:lnL>
                      <a:noFill/>
                    </a:lnL>
                    <a:lnR>
                      <a:noFill/>
                    </a:lnR>
                    <a:lnT>
                      <a:noFill/>
                    </a:lnT>
                    <a:lnB>
                      <a:noFill/>
                    </a:lnB>
                  </a:tcPr>
                </a:tc>
                <a:tc>
                  <a:txBody>
                    <a:bodyPr/>
                    <a:lstStyle/>
                    <a:p>
                      <a:pPr algn="r" fontAlgn="b"/>
                      <a:r>
                        <a:rPr lang="en-US" sz="1400" b="0" i="0" u="none" strike="noStrike" dirty="0" smtClean="0">
                          <a:solidFill>
                            <a:srgbClr val="000000"/>
                          </a:solidFill>
                          <a:effectLst/>
                          <a:latin typeface="Calibri" panose="020F0502020204030204" pitchFamily="34" charset="0"/>
                        </a:rPr>
                        <a:t>401</a:t>
                      </a:r>
                      <a:endParaRPr lang="en-US" sz="1400" b="0" i="0" u="none" strike="noStrike" dirty="0">
                        <a:solidFill>
                          <a:srgbClr val="000000"/>
                        </a:solidFill>
                        <a:effectLst/>
                        <a:latin typeface="Calibri" panose="020F0502020204030204" pitchFamily="34" charset="0"/>
                      </a:endParaRPr>
                    </a:p>
                  </a:txBody>
                  <a:tcPr marL="9349" marR="9349" marT="9349" marB="0" anchor="b">
                    <a:lnL>
                      <a:noFill/>
                    </a:lnL>
                    <a:lnR>
                      <a:noFill/>
                    </a:lnR>
                    <a:lnT>
                      <a:noFill/>
                    </a:lnT>
                    <a:lnB>
                      <a:noFill/>
                    </a:lnB>
                  </a:tcPr>
                </a:tc>
                <a:extLst>
                  <a:ext uri="{0D108BD9-81ED-4DB2-BD59-A6C34878D82A}">
                    <a16:rowId xmlns:a16="http://schemas.microsoft.com/office/drawing/2014/main" val="1392160601"/>
                  </a:ext>
                </a:extLst>
              </a:tr>
              <a:tr h="310474">
                <a:tc>
                  <a:txBody>
                    <a:bodyPr/>
                    <a:lstStyle/>
                    <a:p>
                      <a:pPr algn="ctr" fontAlgn="b"/>
                      <a:r>
                        <a:rPr lang="en-US" sz="1400" b="0" i="0" u="none" strike="noStrike" dirty="0" smtClean="0">
                          <a:solidFill>
                            <a:srgbClr val="000000"/>
                          </a:solidFill>
                          <a:effectLst/>
                          <a:latin typeface="Calibri" panose="020F0502020204030204" pitchFamily="34" charset="0"/>
                        </a:rPr>
                        <a:t>8</a:t>
                      </a:r>
                      <a:endParaRPr lang="en-US" sz="1400" b="0" i="0" u="none" strike="noStrike" dirty="0">
                        <a:solidFill>
                          <a:srgbClr val="000000"/>
                        </a:solidFill>
                        <a:effectLst/>
                        <a:latin typeface="Calibri" panose="020F0502020204030204" pitchFamily="34" charset="0"/>
                      </a:endParaRPr>
                    </a:p>
                  </a:txBody>
                  <a:tcPr marL="9349" marR="9349" marT="9349"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a:t>
                      </a:r>
                      <a:r>
                        <a:rPr lang="en-US" sz="1400" b="0" i="0" u="none" strike="noStrike" dirty="0" smtClean="0">
                          <a:solidFill>
                            <a:srgbClr val="000000"/>
                          </a:solidFill>
                          <a:effectLst/>
                          <a:latin typeface="Calibri" panose="020F0502020204030204" pitchFamily="34" charset="0"/>
                        </a:rPr>
                        <a:t>23,844</a:t>
                      </a:r>
                      <a:endParaRPr lang="en-US" sz="1400" b="0" i="0" u="none" strike="noStrike" dirty="0">
                        <a:solidFill>
                          <a:srgbClr val="000000"/>
                        </a:solidFill>
                        <a:effectLst/>
                        <a:latin typeface="Calibri" panose="020F0502020204030204" pitchFamily="34" charset="0"/>
                      </a:endParaRPr>
                    </a:p>
                  </a:txBody>
                  <a:tcPr marL="9349" marR="9349" marT="9349" marB="0" anchor="b">
                    <a:lnL>
                      <a:noFill/>
                    </a:lnL>
                    <a:lnR>
                      <a:noFill/>
                    </a:lnR>
                    <a:lnT>
                      <a:noFill/>
                    </a:lnT>
                    <a:lnB>
                      <a:noFill/>
                    </a:lnB>
                  </a:tcPr>
                </a:tc>
                <a:tc>
                  <a:txBody>
                    <a:bodyPr/>
                    <a:lstStyle/>
                    <a:p>
                      <a:pPr algn="r" fontAlgn="b"/>
                      <a:r>
                        <a:rPr lang="en-US" sz="1400" b="0" i="0" u="none" strike="noStrike" dirty="0" smtClean="0">
                          <a:solidFill>
                            <a:srgbClr val="000000"/>
                          </a:solidFill>
                          <a:effectLst/>
                          <a:latin typeface="Calibri" panose="020F0502020204030204" pitchFamily="34" charset="0"/>
                        </a:rPr>
                        <a:t>447</a:t>
                      </a:r>
                      <a:endParaRPr lang="en-US" sz="1400" b="0" i="0" u="none" strike="noStrike" dirty="0">
                        <a:solidFill>
                          <a:srgbClr val="000000"/>
                        </a:solidFill>
                        <a:effectLst/>
                        <a:latin typeface="Calibri" panose="020F0502020204030204" pitchFamily="34" charset="0"/>
                      </a:endParaRPr>
                    </a:p>
                  </a:txBody>
                  <a:tcPr marL="9349" marR="9349" marT="9349" marB="0" anchor="b">
                    <a:lnL>
                      <a:noFill/>
                    </a:lnL>
                    <a:lnR>
                      <a:noFill/>
                    </a:lnR>
                    <a:lnT>
                      <a:noFill/>
                    </a:lnT>
                    <a:lnB>
                      <a:noFill/>
                    </a:lnB>
                  </a:tcPr>
                </a:tc>
                <a:extLst>
                  <a:ext uri="{0D108BD9-81ED-4DB2-BD59-A6C34878D82A}">
                    <a16:rowId xmlns:a16="http://schemas.microsoft.com/office/drawing/2014/main" val="2479041780"/>
                  </a:ext>
                </a:extLst>
              </a:tr>
              <a:tr h="310474">
                <a:tc>
                  <a:txBody>
                    <a:bodyPr/>
                    <a:lstStyle/>
                    <a:p>
                      <a:pPr algn="ctr" fontAlgn="b"/>
                      <a:r>
                        <a:rPr lang="en-US" sz="1400" b="1" i="0" u="none" strike="noStrike" dirty="0" smtClean="0">
                          <a:solidFill>
                            <a:srgbClr val="000000"/>
                          </a:solidFill>
                          <a:effectLst/>
                          <a:latin typeface="Calibri" panose="020F0502020204030204" pitchFamily="34" charset="0"/>
                        </a:rPr>
                        <a:t>9</a:t>
                      </a:r>
                      <a:endParaRPr lang="en-US" sz="1400" b="1" i="0" u="none" strike="noStrike" dirty="0">
                        <a:solidFill>
                          <a:srgbClr val="000000"/>
                        </a:solidFill>
                        <a:effectLst/>
                        <a:latin typeface="Calibri" panose="020F0502020204030204" pitchFamily="34" charset="0"/>
                      </a:endParaRPr>
                    </a:p>
                  </a:txBody>
                  <a:tcPr marL="9349" marR="9349" marT="9349" marB="0" anchor="b">
                    <a:lnL>
                      <a:noFill/>
                    </a:lnL>
                    <a:lnR>
                      <a:noFill/>
                    </a:lnR>
                    <a:lnT>
                      <a:noFill/>
                    </a:lnT>
                    <a:lnB>
                      <a:noFill/>
                    </a:lnB>
                  </a:tcPr>
                </a:tc>
                <a:tc>
                  <a:txBody>
                    <a:bodyPr/>
                    <a:lstStyle/>
                    <a:p>
                      <a:pPr algn="ctr" fontAlgn="b"/>
                      <a:r>
                        <a:rPr lang="en-US" sz="1400" b="1" i="0" u="none" strike="noStrike" dirty="0">
                          <a:solidFill>
                            <a:srgbClr val="000000"/>
                          </a:solidFill>
                          <a:effectLst/>
                          <a:latin typeface="Calibri" panose="020F0502020204030204" pitchFamily="34" charset="0"/>
                        </a:rPr>
                        <a:t>$</a:t>
                      </a:r>
                      <a:r>
                        <a:rPr lang="en-US" sz="1400" b="1" i="0" u="none" strike="noStrike" dirty="0" smtClean="0">
                          <a:solidFill>
                            <a:srgbClr val="000000"/>
                          </a:solidFill>
                          <a:effectLst/>
                          <a:latin typeface="Calibri" panose="020F0502020204030204" pitchFamily="34" charset="0"/>
                        </a:rPr>
                        <a:t>23,738</a:t>
                      </a:r>
                      <a:endParaRPr lang="en-US" sz="1400" b="1" i="0" u="none" strike="noStrike" dirty="0">
                        <a:solidFill>
                          <a:srgbClr val="000000"/>
                        </a:solidFill>
                        <a:effectLst/>
                        <a:latin typeface="Calibri" panose="020F0502020204030204" pitchFamily="34" charset="0"/>
                      </a:endParaRPr>
                    </a:p>
                  </a:txBody>
                  <a:tcPr marL="9349" marR="9349" marT="9349" marB="0" anchor="b">
                    <a:lnL>
                      <a:noFill/>
                    </a:lnL>
                    <a:lnR>
                      <a:noFill/>
                    </a:lnR>
                    <a:lnT>
                      <a:noFill/>
                    </a:lnT>
                    <a:lnB>
                      <a:noFill/>
                    </a:lnB>
                  </a:tcPr>
                </a:tc>
                <a:tc>
                  <a:txBody>
                    <a:bodyPr/>
                    <a:lstStyle/>
                    <a:p>
                      <a:pPr algn="r" fontAlgn="b"/>
                      <a:r>
                        <a:rPr lang="en-US" sz="1400" b="1" i="0" u="none" strike="noStrike" dirty="0" smtClean="0">
                          <a:solidFill>
                            <a:srgbClr val="000000"/>
                          </a:solidFill>
                          <a:effectLst/>
                          <a:latin typeface="Calibri" panose="020F0502020204030204" pitchFamily="34" charset="0"/>
                        </a:rPr>
                        <a:t>453</a:t>
                      </a:r>
                      <a:endParaRPr lang="en-US" sz="1400" b="1" i="0" u="none" strike="noStrike" dirty="0">
                        <a:solidFill>
                          <a:srgbClr val="000000"/>
                        </a:solidFill>
                        <a:effectLst/>
                        <a:latin typeface="Calibri" panose="020F0502020204030204" pitchFamily="34" charset="0"/>
                      </a:endParaRPr>
                    </a:p>
                  </a:txBody>
                  <a:tcPr marL="9349" marR="9349" marT="9349" marB="0" anchor="b">
                    <a:lnL>
                      <a:noFill/>
                    </a:lnL>
                    <a:lnR>
                      <a:noFill/>
                    </a:lnR>
                    <a:lnT>
                      <a:noFill/>
                    </a:lnT>
                    <a:lnB>
                      <a:noFill/>
                    </a:lnB>
                  </a:tcPr>
                </a:tc>
                <a:extLst>
                  <a:ext uri="{0D108BD9-81ED-4DB2-BD59-A6C34878D82A}">
                    <a16:rowId xmlns:a16="http://schemas.microsoft.com/office/drawing/2014/main" val="1075604043"/>
                  </a:ext>
                </a:extLst>
              </a:tr>
              <a:tr h="310474">
                <a:tc>
                  <a:txBody>
                    <a:bodyPr/>
                    <a:lstStyle/>
                    <a:p>
                      <a:pPr algn="ctr" fontAlgn="b"/>
                      <a:r>
                        <a:rPr lang="en-US" sz="1400" b="1" i="0" u="none" strike="noStrike" dirty="0" smtClean="0">
                          <a:solidFill>
                            <a:srgbClr val="000000"/>
                          </a:solidFill>
                          <a:effectLst/>
                          <a:latin typeface="Calibri" panose="020F0502020204030204" pitchFamily="34" charset="0"/>
                        </a:rPr>
                        <a:t>10</a:t>
                      </a:r>
                      <a:endParaRPr lang="en-US" sz="1400" b="1" i="0" u="none" strike="noStrike" dirty="0">
                        <a:solidFill>
                          <a:srgbClr val="000000"/>
                        </a:solidFill>
                        <a:effectLst/>
                        <a:latin typeface="Calibri" panose="020F0502020204030204" pitchFamily="34" charset="0"/>
                      </a:endParaRPr>
                    </a:p>
                  </a:txBody>
                  <a:tcPr marL="9349" marR="9349" marT="9349" marB="0" anchor="b">
                    <a:lnL>
                      <a:noFill/>
                    </a:lnL>
                    <a:lnR>
                      <a:noFill/>
                    </a:lnR>
                    <a:lnT>
                      <a:noFill/>
                    </a:lnT>
                    <a:lnB>
                      <a:noFill/>
                    </a:lnB>
                  </a:tcPr>
                </a:tc>
                <a:tc>
                  <a:txBody>
                    <a:bodyPr/>
                    <a:lstStyle/>
                    <a:p>
                      <a:pPr algn="ctr" fontAlgn="b"/>
                      <a:r>
                        <a:rPr lang="en-US" sz="1400" b="1" i="0" u="none" strike="noStrike" dirty="0">
                          <a:solidFill>
                            <a:srgbClr val="000000"/>
                          </a:solidFill>
                          <a:effectLst/>
                          <a:latin typeface="Calibri" panose="020F0502020204030204" pitchFamily="34" charset="0"/>
                        </a:rPr>
                        <a:t>$</a:t>
                      </a:r>
                      <a:r>
                        <a:rPr lang="en-US" sz="1400" b="1" i="0" u="none" strike="noStrike" dirty="0" smtClean="0">
                          <a:solidFill>
                            <a:srgbClr val="000000"/>
                          </a:solidFill>
                          <a:effectLst/>
                          <a:latin typeface="Calibri" panose="020F0502020204030204" pitchFamily="34" charset="0"/>
                        </a:rPr>
                        <a:t>22,496</a:t>
                      </a:r>
                      <a:endParaRPr lang="en-US" sz="1400" b="1" i="0" u="none" strike="noStrike" dirty="0">
                        <a:solidFill>
                          <a:srgbClr val="000000"/>
                        </a:solidFill>
                        <a:effectLst/>
                        <a:latin typeface="Calibri" panose="020F0502020204030204" pitchFamily="34" charset="0"/>
                      </a:endParaRPr>
                    </a:p>
                  </a:txBody>
                  <a:tcPr marL="9349" marR="9349" marT="9349" marB="0" anchor="b">
                    <a:lnL>
                      <a:noFill/>
                    </a:lnL>
                    <a:lnR>
                      <a:noFill/>
                    </a:lnR>
                    <a:lnT>
                      <a:noFill/>
                    </a:lnT>
                    <a:lnB>
                      <a:noFill/>
                    </a:lnB>
                  </a:tcPr>
                </a:tc>
                <a:tc>
                  <a:txBody>
                    <a:bodyPr/>
                    <a:lstStyle/>
                    <a:p>
                      <a:pPr algn="r" fontAlgn="b"/>
                      <a:r>
                        <a:rPr lang="en-US" sz="1400" b="1" i="0" u="none" strike="noStrike" dirty="0" smtClean="0">
                          <a:solidFill>
                            <a:srgbClr val="000000"/>
                          </a:solidFill>
                          <a:effectLst/>
                          <a:latin typeface="Calibri" panose="020F0502020204030204" pitchFamily="34" charset="0"/>
                        </a:rPr>
                        <a:t>513</a:t>
                      </a:r>
                      <a:endParaRPr lang="en-US" sz="1400" b="1" i="0" u="none" strike="noStrike" dirty="0">
                        <a:solidFill>
                          <a:srgbClr val="000000"/>
                        </a:solidFill>
                        <a:effectLst/>
                        <a:latin typeface="Calibri" panose="020F0502020204030204" pitchFamily="34" charset="0"/>
                      </a:endParaRPr>
                    </a:p>
                  </a:txBody>
                  <a:tcPr marL="9349" marR="9349" marT="9349" marB="0" anchor="b">
                    <a:lnL>
                      <a:noFill/>
                    </a:lnL>
                    <a:lnR>
                      <a:noFill/>
                    </a:lnR>
                    <a:lnT>
                      <a:noFill/>
                    </a:lnT>
                    <a:lnB>
                      <a:noFill/>
                    </a:lnB>
                  </a:tcPr>
                </a:tc>
                <a:extLst>
                  <a:ext uri="{0D108BD9-81ED-4DB2-BD59-A6C34878D82A}">
                    <a16:rowId xmlns:a16="http://schemas.microsoft.com/office/drawing/2014/main" val="838784712"/>
                  </a:ext>
                </a:extLst>
              </a:tr>
              <a:tr h="310474">
                <a:tc>
                  <a:txBody>
                    <a:bodyPr/>
                    <a:lstStyle/>
                    <a:p>
                      <a:pPr algn="ctr" fontAlgn="b"/>
                      <a:r>
                        <a:rPr lang="en-US" sz="1400" b="0" i="0" u="none" strike="noStrike" dirty="0" smtClean="0">
                          <a:solidFill>
                            <a:srgbClr val="000000"/>
                          </a:solidFill>
                          <a:effectLst/>
                          <a:latin typeface="Calibri" panose="020F0502020204030204" pitchFamily="34" charset="0"/>
                        </a:rPr>
                        <a:t>11</a:t>
                      </a:r>
                      <a:endParaRPr lang="en-US" sz="1400" b="0" i="0" u="none" strike="noStrike" dirty="0">
                        <a:solidFill>
                          <a:srgbClr val="000000"/>
                        </a:solidFill>
                        <a:effectLst/>
                        <a:latin typeface="Calibri" panose="020F0502020204030204" pitchFamily="34" charset="0"/>
                      </a:endParaRPr>
                    </a:p>
                  </a:txBody>
                  <a:tcPr marL="9349" marR="9349" marT="9349"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a:t>
                      </a:r>
                      <a:r>
                        <a:rPr lang="en-US" sz="1400" b="0" i="0" u="none" strike="noStrike" dirty="0" smtClean="0">
                          <a:solidFill>
                            <a:srgbClr val="000000"/>
                          </a:solidFill>
                          <a:effectLst/>
                          <a:latin typeface="Calibri" panose="020F0502020204030204" pitchFamily="34" charset="0"/>
                        </a:rPr>
                        <a:t>22,489</a:t>
                      </a:r>
                      <a:endParaRPr lang="en-US" sz="1400" b="0" i="0" u="none" strike="noStrike" dirty="0">
                        <a:solidFill>
                          <a:srgbClr val="000000"/>
                        </a:solidFill>
                        <a:effectLst/>
                        <a:latin typeface="Calibri" panose="020F0502020204030204" pitchFamily="34" charset="0"/>
                      </a:endParaRPr>
                    </a:p>
                  </a:txBody>
                  <a:tcPr marL="9349" marR="9349" marT="9349" marB="0" anchor="b">
                    <a:lnL>
                      <a:noFill/>
                    </a:lnL>
                    <a:lnR>
                      <a:noFill/>
                    </a:lnR>
                    <a:lnT>
                      <a:noFill/>
                    </a:lnT>
                    <a:lnB>
                      <a:noFill/>
                    </a:lnB>
                  </a:tcPr>
                </a:tc>
                <a:tc>
                  <a:txBody>
                    <a:bodyPr/>
                    <a:lstStyle/>
                    <a:p>
                      <a:pPr algn="r" fontAlgn="b"/>
                      <a:r>
                        <a:rPr lang="en-US" sz="1400" b="0" i="0" u="none" strike="noStrike" dirty="0" smtClean="0">
                          <a:solidFill>
                            <a:srgbClr val="000000"/>
                          </a:solidFill>
                          <a:effectLst/>
                          <a:latin typeface="Calibri" panose="020F0502020204030204" pitchFamily="34" charset="0"/>
                        </a:rPr>
                        <a:t>512</a:t>
                      </a:r>
                      <a:endParaRPr lang="en-US" sz="1400" b="0" i="0" u="none" strike="noStrike" dirty="0">
                        <a:solidFill>
                          <a:srgbClr val="000000"/>
                        </a:solidFill>
                        <a:effectLst/>
                        <a:latin typeface="Calibri" panose="020F0502020204030204" pitchFamily="34" charset="0"/>
                      </a:endParaRPr>
                    </a:p>
                  </a:txBody>
                  <a:tcPr marL="9349" marR="9349" marT="9349" marB="0" anchor="b">
                    <a:lnL>
                      <a:noFill/>
                    </a:lnL>
                    <a:lnR>
                      <a:noFill/>
                    </a:lnR>
                    <a:lnT>
                      <a:noFill/>
                    </a:lnT>
                    <a:lnB>
                      <a:noFill/>
                    </a:lnB>
                  </a:tcPr>
                </a:tc>
                <a:extLst>
                  <a:ext uri="{0D108BD9-81ED-4DB2-BD59-A6C34878D82A}">
                    <a16:rowId xmlns:a16="http://schemas.microsoft.com/office/drawing/2014/main" val="2481175334"/>
                  </a:ext>
                </a:extLst>
              </a:tr>
            </a:tbl>
          </a:graphicData>
        </a:graphic>
      </p:graphicFrame>
      <p:graphicFrame>
        <p:nvGraphicFramePr>
          <p:cNvPr id="7" name="Content Placeholder 6"/>
          <p:cNvGraphicFramePr>
            <a:graphicFrameLocks noGrp="1"/>
          </p:cNvGraphicFramePr>
          <p:nvPr>
            <p:ph sz="half" idx="2"/>
            <p:extLst>
              <p:ext uri="{D42A27DB-BD31-4B8C-83A1-F6EECF244321}">
                <p14:modId xmlns:p14="http://schemas.microsoft.com/office/powerpoint/2010/main" val="3983416849"/>
              </p:ext>
            </p:extLst>
          </p:nvPr>
        </p:nvGraphicFramePr>
        <p:xfrm>
          <a:off x="4724400" y="1981200"/>
          <a:ext cx="4038600" cy="4474675"/>
        </p:xfrm>
        <a:graphic>
          <a:graphicData uri="http://schemas.openxmlformats.org/drawingml/2006/table">
            <a:tbl>
              <a:tblPr/>
              <a:tblGrid>
                <a:gridCol w="1346200">
                  <a:extLst>
                    <a:ext uri="{9D8B030D-6E8A-4147-A177-3AD203B41FA5}">
                      <a16:colId xmlns:a16="http://schemas.microsoft.com/office/drawing/2014/main" val="911498874"/>
                    </a:ext>
                  </a:extLst>
                </a:gridCol>
                <a:gridCol w="1346200">
                  <a:extLst>
                    <a:ext uri="{9D8B030D-6E8A-4147-A177-3AD203B41FA5}">
                      <a16:colId xmlns:a16="http://schemas.microsoft.com/office/drawing/2014/main" val="2611207917"/>
                    </a:ext>
                  </a:extLst>
                </a:gridCol>
                <a:gridCol w="1346200">
                  <a:extLst>
                    <a:ext uri="{9D8B030D-6E8A-4147-A177-3AD203B41FA5}">
                      <a16:colId xmlns:a16="http://schemas.microsoft.com/office/drawing/2014/main" val="937829208"/>
                    </a:ext>
                  </a:extLst>
                </a:gridCol>
              </a:tblGrid>
              <a:tr h="310662">
                <a:tc>
                  <a:txBody>
                    <a:bodyPr/>
                    <a:lstStyle/>
                    <a:p>
                      <a:pPr algn="ctr" fontAlgn="b"/>
                      <a:r>
                        <a:rPr lang="en-US" sz="1400" b="0" i="0" u="none" strike="noStrike" dirty="0">
                          <a:solidFill>
                            <a:srgbClr val="000000"/>
                          </a:solidFill>
                          <a:effectLst/>
                          <a:latin typeface="Calibri" panose="020F0502020204030204" pitchFamily="34" charset="0"/>
                        </a:rPr>
                        <a:t>School</a:t>
                      </a:r>
                    </a:p>
                  </a:txBody>
                  <a:tcPr marL="9349" marR="9349" marT="934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Spending Per Pupil </a:t>
                      </a:r>
                    </a:p>
                  </a:txBody>
                  <a:tcPr marL="9349" marR="9349" marT="934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State Rank</a:t>
                      </a:r>
                    </a:p>
                  </a:txBody>
                  <a:tcPr marL="9349" marR="9349" marT="9349"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13726813"/>
                  </a:ext>
                </a:extLst>
              </a:tr>
              <a:tr h="310662">
                <a:tc>
                  <a:txBody>
                    <a:bodyPr/>
                    <a:lstStyle/>
                    <a:p>
                      <a:pPr algn="ctr" fontAlgn="b"/>
                      <a:r>
                        <a:rPr lang="en-US" sz="1400" b="0" i="0" u="none" strike="noStrike" dirty="0" smtClean="0">
                          <a:solidFill>
                            <a:srgbClr val="000000"/>
                          </a:solidFill>
                          <a:effectLst/>
                          <a:latin typeface="Calibri" panose="020F0502020204030204" pitchFamily="34" charset="0"/>
                        </a:rPr>
                        <a:t>12</a:t>
                      </a:r>
                      <a:endParaRPr lang="en-US" sz="1400" b="0" i="0" u="none" strike="noStrike" dirty="0">
                        <a:solidFill>
                          <a:srgbClr val="000000"/>
                        </a:solidFill>
                        <a:effectLst/>
                        <a:latin typeface="Calibri" panose="020F0502020204030204" pitchFamily="34" charset="0"/>
                      </a:endParaRPr>
                    </a:p>
                  </a:txBody>
                  <a:tcPr marL="9349" marR="9349" marT="934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a:t>
                      </a:r>
                      <a:r>
                        <a:rPr lang="en-US" sz="1400" b="0" i="0" u="none" strike="noStrike" dirty="0" smtClean="0">
                          <a:solidFill>
                            <a:srgbClr val="000000"/>
                          </a:solidFill>
                          <a:effectLst/>
                          <a:latin typeface="Calibri" panose="020F0502020204030204" pitchFamily="34" charset="0"/>
                        </a:rPr>
                        <a:t>21,831</a:t>
                      </a:r>
                      <a:endParaRPr lang="en-US" sz="1400" b="0" i="0" u="none" strike="noStrike" dirty="0">
                        <a:solidFill>
                          <a:srgbClr val="000000"/>
                        </a:solidFill>
                        <a:effectLst/>
                        <a:latin typeface="Calibri" panose="020F0502020204030204" pitchFamily="34" charset="0"/>
                      </a:endParaRPr>
                    </a:p>
                  </a:txBody>
                  <a:tcPr marL="9349" marR="9349" marT="934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400" b="0" i="0" u="none" strike="noStrike" dirty="0" smtClean="0">
                          <a:solidFill>
                            <a:srgbClr val="000000"/>
                          </a:solidFill>
                          <a:effectLst/>
                          <a:latin typeface="Calibri" panose="020F0502020204030204" pitchFamily="34" charset="0"/>
                        </a:rPr>
                        <a:t>554</a:t>
                      </a:r>
                      <a:endParaRPr lang="en-US" sz="1400" b="0" i="0" u="none" strike="noStrike" dirty="0">
                        <a:solidFill>
                          <a:srgbClr val="000000"/>
                        </a:solidFill>
                        <a:effectLst/>
                        <a:latin typeface="Calibri" panose="020F0502020204030204" pitchFamily="34" charset="0"/>
                      </a:endParaRPr>
                    </a:p>
                  </a:txBody>
                  <a:tcPr marL="9349" marR="9349" marT="9349"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506023215"/>
                  </a:ext>
                </a:extLst>
              </a:tr>
              <a:tr h="310662">
                <a:tc>
                  <a:txBody>
                    <a:bodyPr/>
                    <a:lstStyle/>
                    <a:p>
                      <a:pPr algn="ctr" fontAlgn="b"/>
                      <a:r>
                        <a:rPr lang="en-US" sz="1400" b="0" i="0" u="none" strike="noStrike" dirty="0" smtClean="0">
                          <a:solidFill>
                            <a:srgbClr val="000000"/>
                          </a:solidFill>
                          <a:effectLst/>
                          <a:latin typeface="Calibri" panose="020F0502020204030204" pitchFamily="34" charset="0"/>
                        </a:rPr>
                        <a:t>13</a:t>
                      </a:r>
                      <a:endParaRPr lang="en-US" sz="1400" b="0" i="0" u="none" strike="noStrike" dirty="0">
                        <a:solidFill>
                          <a:srgbClr val="000000"/>
                        </a:solidFill>
                        <a:effectLst/>
                        <a:latin typeface="Calibri" panose="020F0502020204030204" pitchFamily="34" charset="0"/>
                      </a:endParaRPr>
                    </a:p>
                  </a:txBody>
                  <a:tcPr marL="9349" marR="9349" marT="9349" marB="0" anchor="b">
                    <a:lnL>
                      <a:noFill/>
                    </a:lnL>
                    <a:lnR>
                      <a:noFill/>
                    </a:lnR>
                    <a:lnT>
                      <a:noFill/>
                    </a:lnT>
                    <a:lnB>
                      <a:noFill/>
                    </a:lnB>
                  </a:tcPr>
                </a:tc>
                <a:tc>
                  <a:txBody>
                    <a:bodyPr/>
                    <a:lstStyle/>
                    <a:p>
                      <a:pPr algn="ctr" fontAlgn="b"/>
                      <a:r>
                        <a:rPr lang="en-US" sz="1400" b="0" i="0" u="none" strike="noStrike" dirty="0" smtClean="0">
                          <a:solidFill>
                            <a:srgbClr val="000000"/>
                          </a:solidFill>
                          <a:effectLst/>
                          <a:latin typeface="Calibri" panose="020F0502020204030204" pitchFamily="34" charset="0"/>
                        </a:rPr>
                        <a:t>$21,688</a:t>
                      </a:r>
                      <a:endParaRPr lang="en-US" sz="1400" b="0" i="0" u="none" strike="noStrike" dirty="0">
                        <a:solidFill>
                          <a:srgbClr val="000000"/>
                        </a:solidFill>
                        <a:effectLst/>
                        <a:latin typeface="Calibri" panose="020F0502020204030204" pitchFamily="34" charset="0"/>
                      </a:endParaRPr>
                    </a:p>
                  </a:txBody>
                  <a:tcPr marL="9349" marR="9349" marT="9349" marB="0" anchor="b">
                    <a:lnL>
                      <a:noFill/>
                    </a:lnL>
                    <a:lnR>
                      <a:noFill/>
                    </a:lnR>
                    <a:lnT>
                      <a:noFill/>
                    </a:lnT>
                    <a:lnB>
                      <a:noFill/>
                    </a:lnB>
                  </a:tcPr>
                </a:tc>
                <a:tc>
                  <a:txBody>
                    <a:bodyPr/>
                    <a:lstStyle/>
                    <a:p>
                      <a:pPr algn="r" fontAlgn="b"/>
                      <a:r>
                        <a:rPr lang="en-US" sz="1400" b="0" i="0" u="none" strike="noStrike" dirty="0" smtClean="0">
                          <a:solidFill>
                            <a:srgbClr val="000000"/>
                          </a:solidFill>
                          <a:effectLst/>
                          <a:latin typeface="Calibri" panose="020F0502020204030204" pitchFamily="34" charset="0"/>
                        </a:rPr>
                        <a:t>*560</a:t>
                      </a:r>
                      <a:endParaRPr lang="en-US" sz="1400" b="0" i="0" u="none" strike="noStrike" dirty="0">
                        <a:solidFill>
                          <a:srgbClr val="000000"/>
                        </a:solidFill>
                        <a:effectLst/>
                        <a:latin typeface="Calibri" panose="020F0502020204030204" pitchFamily="34" charset="0"/>
                      </a:endParaRPr>
                    </a:p>
                  </a:txBody>
                  <a:tcPr marL="9349" marR="9349" marT="9349" marB="0" anchor="b">
                    <a:lnL>
                      <a:noFill/>
                    </a:lnL>
                    <a:lnR>
                      <a:noFill/>
                    </a:lnR>
                    <a:lnT>
                      <a:noFill/>
                    </a:lnT>
                    <a:lnB>
                      <a:noFill/>
                    </a:lnB>
                  </a:tcPr>
                </a:tc>
                <a:extLst>
                  <a:ext uri="{0D108BD9-81ED-4DB2-BD59-A6C34878D82A}">
                    <a16:rowId xmlns:a16="http://schemas.microsoft.com/office/drawing/2014/main" val="475833567"/>
                  </a:ext>
                </a:extLst>
              </a:tr>
              <a:tr h="310662">
                <a:tc>
                  <a:txBody>
                    <a:bodyPr/>
                    <a:lstStyle/>
                    <a:p>
                      <a:pPr algn="ctr" fontAlgn="b"/>
                      <a:r>
                        <a:rPr lang="en-US" sz="1400" b="0" i="0" u="none" strike="noStrike" dirty="0" smtClean="0">
                          <a:solidFill>
                            <a:srgbClr val="000000"/>
                          </a:solidFill>
                          <a:effectLst/>
                          <a:latin typeface="Calibri" panose="020F0502020204030204" pitchFamily="34" charset="0"/>
                        </a:rPr>
                        <a:t>14</a:t>
                      </a:r>
                      <a:endParaRPr lang="en-US" sz="1400" b="0" i="0" u="none" strike="noStrike" dirty="0">
                        <a:solidFill>
                          <a:srgbClr val="000000"/>
                        </a:solidFill>
                        <a:effectLst/>
                        <a:latin typeface="Calibri" panose="020F0502020204030204" pitchFamily="34" charset="0"/>
                      </a:endParaRPr>
                    </a:p>
                  </a:txBody>
                  <a:tcPr marL="9349" marR="9349" marT="9349" marB="0" anchor="b">
                    <a:lnL>
                      <a:noFill/>
                    </a:lnL>
                    <a:lnR>
                      <a:noFill/>
                    </a:lnR>
                    <a:lnT>
                      <a:noFill/>
                    </a:lnT>
                    <a:lnB>
                      <a:noFill/>
                    </a:lnB>
                  </a:tcPr>
                </a:tc>
                <a:tc>
                  <a:txBody>
                    <a:bodyPr/>
                    <a:lstStyle/>
                    <a:p>
                      <a:pPr algn="ctr" fontAlgn="b"/>
                      <a:r>
                        <a:rPr lang="en-US" sz="1400" b="0" i="0" u="none" strike="noStrike" dirty="0" smtClean="0">
                          <a:solidFill>
                            <a:srgbClr val="000000"/>
                          </a:solidFill>
                          <a:effectLst/>
                          <a:latin typeface="Calibri" panose="020F0502020204030204" pitchFamily="34" charset="0"/>
                        </a:rPr>
                        <a:t>$21,675</a:t>
                      </a:r>
                      <a:endParaRPr lang="en-US" sz="1400" b="0" i="0" u="none" strike="noStrike" dirty="0">
                        <a:solidFill>
                          <a:srgbClr val="000000"/>
                        </a:solidFill>
                        <a:effectLst/>
                        <a:latin typeface="Calibri" panose="020F0502020204030204" pitchFamily="34" charset="0"/>
                      </a:endParaRPr>
                    </a:p>
                  </a:txBody>
                  <a:tcPr marL="9349" marR="9349" marT="9349" marB="0" anchor="b">
                    <a:lnL>
                      <a:noFill/>
                    </a:lnL>
                    <a:lnR>
                      <a:noFill/>
                    </a:lnR>
                    <a:lnT>
                      <a:noFill/>
                    </a:lnT>
                    <a:lnB>
                      <a:noFill/>
                    </a:lnB>
                  </a:tcPr>
                </a:tc>
                <a:tc>
                  <a:txBody>
                    <a:bodyPr/>
                    <a:lstStyle/>
                    <a:p>
                      <a:pPr algn="r" fontAlgn="b"/>
                      <a:r>
                        <a:rPr lang="en-US" sz="1400" b="0" i="0" u="none" strike="noStrike" dirty="0" smtClean="0">
                          <a:solidFill>
                            <a:srgbClr val="000000"/>
                          </a:solidFill>
                          <a:effectLst/>
                          <a:latin typeface="Calibri" panose="020F0502020204030204" pitchFamily="34" charset="0"/>
                        </a:rPr>
                        <a:t>561</a:t>
                      </a:r>
                      <a:endParaRPr lang="en-US" sz="1400" b="0" i="0" u="none" strike="noStrike" dirty="0">
                        <a:solidFill>
                          <a:srgbClr val="000000"/>
                        </a:solidFill>
                        <a:effectLst/>
                        <a:latin typeface="Calibri" panose="020F0502020204030204" pitchFamily="34" charset="0"/>
                      </a:endParaRPr>
                    </a:p>
                  </a:txBody>
                  <a:tcPr marL="9349" marR="9349" marT="9349" marB="0" anchor="b">
                    <a:lnL>
                      <a:noFill/>
                    </a:lnL>
                    <a:lnR>
                      <a:noFill/>
                    </a:lnR>
                    <a:lnT>
                      <a:noFill/>
                    </a:lnT>
                    <a:lnB>
                      <a:noFill/>
                    </a:lnB>
                  </a:tcPr>
                </a:tc>
                <a:extLst>
                  <a:ext uri="{0D108BD9-81ED-4DB2-BD59-A6C34878D82A}">
                    <a16:rowId xmlns:a16="http://schemas.microsoft.com/office/drawing/2014/main" val="3570684779"/>
                  </a:ext>
                </a:extLst>
              </a:tr>
              <a:tr h="310662">
                <a:tc>
                  <a:txBody>
                    <a:bodyPr/>
                    <a:lstStyle/>
                    <a:p>
                      <a:pPr algn="ctr" fontAlgn="b"/>
                      <a:r>
                        <a:rPr lang="en-US" sz="1400" b="0" i="0" u="none" strike="noStrike" dirty="0" smtClean="0">
                          <a:solidFill>
                            <a:srgbClr val="000000"/>
                          </a:solidFill>
                          <a:effectLst/>
                          <a:latin typeface="Calibri" panose="020F0502020204030204" pitchFamily="34" charset="0"/>
                        </a:rPr>
                        <a:t>15</a:t>
                      </a:r>
                      <a:endParaRPr lang="en-US" sz="1400" b="0" i="0" u="none" strike="noStrike" dirty="0">
                        <a:solidFill>
                          <a:srgbClr val="000000"/>
                        </a:solidFill>
                        <a:effectLst/>
                        <a:latin typeface="Calibri" panose="020F0502020204030204" pitchFamily="34" charset="0"/>
                      </a:endParaRPr>
                    </a:p>
                  </a:txBody>
                  <a:tcPr marL="9349" marR="9349" marT="9349" marB="0" anchor="b">
                    <a:lnL>
                      <a:noFill/>
                    </a:lnL>
                    <a:lnR>
                      <a:noFill/>
                    </a:lnR>
                    <a:lnT>
                      <a:noFill/>
                    </a:lnT>
                    <a:lnB>
                      <a:noFill/>
                    </a:lnB>
                  </a:tcPr>
                </a:tc>
                <a:tc>
                  <a:txBody>
                    <a:bodyPr/>
                    <a:lstStyle/>
                    <a:p>
                      <a:pPr algn="ctr" fontAlgn="b"/>
                      <a:r>
                        <a:rPr lang="en-US" sz="1400" b="0" i="0" u="none" strike="noStrike" dirty="0" smtClean="0">
                          <a:solidFill>
                            <a:srgbClr val="000000"/>
                          </a:solidFill>
                          <a:effectLst/>
                          <a:latin typeface="Calibri" panose="020F0502020204030204" pitchFamily="34" charset="0"/>
                        </a:rPr>
                        <a:t>$21,203</a:t>
                      </a:r>
                      <a:endParaRPr lang="en-US" sz="1400" b="0" i="0" u="none" strike="noStrike" dirty="0">
                        <a:solidFill>
                          <a:srgbClr val="000000"/>
                        </a:solidFill>
                        <a:effectLst/>
                        <a:latin typeface="Calibri" panose="020F0502020204030204" pitchFamily="34" charset="0"/>
                      </a:endParaRPr>
                    </a:p>
                  </a:txBody>
                  <a:tcPr marL="9349" marR="9349" marT="9349" marB="0" anchor="b">
                    <a:lnL>
                      <a:noFill/>
                    </a:lnL>
                    <a:lnR>
                      <a:noFill/>
                    </a:lnR>
                    <a:lnT>
                      <a:noFill/>
                    </a:lnT>
                    <a:lnB>
                      <a:noFill/>
                    </a:lnB>
                  </a:tcPr>
                </a:tc>
                <a:tc>
                  <a:txBody>
                    <a:bodyPr/>
                    <a:lstStyle/>
                    <a:p>
                      <a:pPr algn="r" fontAlgn="b"/>
                      <a:r>
                        <a:rPr lang="en-US" sz="1400" b="0" i="0" u="none" strike="noStrike" dirty="0" smtClean="0">
                          <a:solidFill>
                            <a:srgbClr val="000000"/>
                          </a:solidFill>
                          <a:effectLst/>
                          <a:latin typeface="Calibri" panose="020F0502020204030204" pitchFamily="34" charset="0"/>
                        </a:rPr>
                        <a:t>589</a:t>
                      </a:r>
                      <a:endParaRPr lang="en-US" sz="1400" b="0" i="0" u="none" strike="noStrike" dirty="0">
                        <a:solidFill>
                          <a:srgbClr val="000000"/>
                        </a:solidFill>
                        <a:effectLst/>
                        <a:latin typeface="Calibri" panose="020F0502020204030204" pitchFamily="34" charset="0"/>
                      </a:endParaRPr>
                    </a:p>
                  </a:txBody>
                  <a:tcPr marL="9349" marR="9349" marT="9349" marB="0" anchor="b">
                    <a:lnL>
                      <a:noFill/>
                    </a:lnL>
                    <a:lnR>
                      <a:noFill/>
                    </a:lnR>
                    <a:lnT>
                      <a:noFill/>
                    </a:lnT>
                    <a:lnB>
                      <a:noFill/>
                    </a:lnB>
                  </a:tcPr>
                </a:tc>
                <a:extLst>
                  <a:ext uri="{0D108BD9-81ED-4DB2-BD59-A6C34878D82A}">
                    <a16:rowId xmlns:a16="http://schemas.microsoft.com/office/drawing/2014/main" val="2705007411"/>
                  </a:ext>
                </a:extLst>
              </a:tr>
              <a:tr h="310662">
                <a:tc>
                  <a:txBody>
                    <a:bodyPr/>
                    <a:lstStyle/>
                    <a:p>
                      <a:pPr algn="ctr" fontAlgn="b"/>
                      <a:r>
                        <a:rPr lang="en-US" sz="1400" b="1" i="0" u="none" strike="noStrike" dirty="0" smtClean="0">
                          <a:solidFill>
                            <a:srgbClr val="000000"/>
                          </a:solidFill>
                          <a:effectLst/>
                          <a:latin typeface="Calibri" panose="020F0502020204030204" pitchFamily="34" charset="0"/>
                        </a:rPr>
                        <a:t>16</a:t>
                      </a:r>
                      <a:endParaRPr lang="en-US" sz="1400" b="1" i="0" u="none" strike="noStrike" dirty="0">
                        <a:solidFill>
                          <a:srgbClr val="000000"/>
                        </a:solidFill>
                        <a:effectLst/>
                        <a:latin typeface="Calibri" panose="020F0502020204030204" pitchFamily="34" charset="0"/>
                      </a:endParaRPr>
                    </a:p>
                  </a:txBody>
                  <a:tcPr marL="9349" marR="9349" marT="9349" marB="0" anchor="b">
                    <a:lnL>
                      <a:noFill/>
                    </a:lnL>
                    <a:lnR>
                      <a:noFill/>
                    </a:lnR>
                    <a:lnT>
                      <a:noFill/>
                    </a:lnT>
                    <a:lnB>
                      <a:noFill/>
                    </a:lnB>
                  </a:tcPr>
                </a:tc>
                <a:tc>
                  <a:txBody>
                    <a:bodyPr/>
                    <a:lstStyle/>
                    <a:p>
                      <a:pPr algn="ctr" fontAlgn="b"/>
                      <a:r>
                        <a:rPr lang="en-US" sz="1400" b="1" i="0" u="none" strike="noStrike" dirty="0" smtClean="0">
                          <a:solidFill>
                            <a:srgbClr val="000000"/>
                          </a:solidFill>
                          <a:effectLst/>
                          <a:latin typeface="Calibri" panose="020F0502020204030204" pitchFamily="34" charset="0"/>
                        </a:rPr>
                        <a:t>$20,965</a:t>
                      </a:r>
                      <a:endParaRPr lang="en-US" sz="1400" b="1" i="0" u="none" strike="noStrike" dirty="0">
                        <a:solidFill>
                          <a:srgbClr val="000000"/>
                        </a:solidFill>
                        <a:effectLst/>
                        <a:latin typeface="Calibri" panose="020F0502020204030204" pitchFamily="34" charset="0"/>
                      </a:endParaRPr>
                    </a:p>
                  </a:txBody>
                  <a:tcPr marL="9349" marR="9349" marT="9349" marB="0" anchor="b">
                    <a:lnL>
                      <a:noFill/>
                    </a:lnL>
                    <a:lnR>
                      <a:noFill/>
                    </a:lnR>
                    <a:lnT>
                      <a:noFill/>
                    </a:lnT>
                    <a:lnB>
                      <a:noFill/>
                    </a:lnB>
                  </a:tcPr>
                </a:tc>
                <a:tc>
                  <a:txBody>
                    <a:bodyPr/>
                    <a:lstStyle/>
                    <a:p>
                      <a:pPr algn="r" fontAlgn="b"/>
                      <a:r>
                        <a:rPr lang="en-US" sz="1400" b="1" i="0" u="none" strike="noStrike" dirty="0" smtClean="0">
                          <a:solidFill>
                            <a:srgbClr val="000000"/>
                          </a:solidFill>
                          <a:effectLst/>
                          <a:latin typeface="Calibri" panose="020F0502020204030204" pitchFamily="34" charset="0"/>
                        </a:rPr>
                        <a:t>601</a:t>
                      </a:r>
                      <a:endParaRPr lang="en-US" sz="1400" b="1" i="0" u="none" strike="noStrike" dirty="0">
                        <a:solidFill>
                          <a:srgbClr val="000000"/>
                        </a:solidFill>
                        <a:effectLst/>
                        <a:latin typeface="Calibri" panose="020F0502020204030204" pitchFamily="34" charset="0"/>
                      </a:endParaRPr>
                    </a:p>
                  </a:txBody>
                  <a:tcPr marL="9349" marR="9349" marT="9349" marB="0" anchor="b">
                    <a:lnL>
                      <a:noFill/>
                    </a:lnL>
                    <a:lnR>
                      <a:noFill/>
                    </a:lnR>
                    <a:lnT>
                      <a:noFill/>
                    </a:lnT>
                    <a:lnB>
                      <a:noFill/>
                    </a:lnB>
                  </a:tcPr>
                </a:tc>
                <a:extLst>
                  <a:ext uri="{0D108BD9-81ED-4DB2-BD59-A6C34878D82A}">
                    <a16:rowId xmlns:a16="http://schemas.microsoft.com/office/drawing/2014/main" val="4053839706"/>
                  </a:ext>
                </a:extLst>
              </a:tr>
              <a:tr h="310662">
                <a:tc>
                  <a:txBody>
                    <a:bodyPr/>
                    <a:lstStyle/>
                    <a:p>
                      <a:pPr algn="ctr" fontAlgn="b"/>
                      <a:r>
                        <a:rPr lang="en-US" sz="1400" b="0" i="0" u="none" strike="noStrike" dirty="0" smtClean="0">
                          <a:solidFill>
                            <a:srgbClr val="000000"/>
                          </a:solidFill>
                          <a:effectLst/>
                          <a:latin typeface="Calibri" panose="020F0502020204030204" pitchFamily="34" charset="0"/>
                        </a:rPr>
                        <a:t>17</a:t>
                      </a:r>
                      <a:endParaRPr lang="en-US" sz="1400" b="0" i="0" u="none" strike="noStrike" dirty="0">
                        <a:solidFill>
                          <a:srgbClr val="000000"/>
                        </a:solidFill>
                        <a:effectLst/>
                        <a:latin typeface="Calibri" panose="020F0502020204030204" pitchFamily="34" charset="0"/>
                      </a:endParaRPr>
                    </a:p>
                  </a:txBody>
                  <a:tcPr marL="9349" marR="9349" marT="9349" marB="0" anchor="b">
                    <a:lnL>
                      <a:noFill/>
                    </a:lnL>
                    <a:lnR>
                      <a:noFill/>
                    </a:lnR>
                    <a:lnT>
                      <a:noFill/>
                    </a:lnT>
                    <a:lnB>
                      <a:noFill/>
                    </a:lnB>
                  </a:tcPr>
                </a:tc>
                <a:tc>
                  <a:txBody>
                    <a:bodyPr/>
                    <a:lstStyle/>
                    <a:p>
                      <a:pPr algn="ctr" fontAlgn="b"/>
                      <a:r>
                        <a:rPr lang="en-US" sz="1400" b="0" i="0" u="none" strike="noStrike" dirty="0" smtClean="0">
                          <a:solidFill>
                            <a:srgbClr val="000000"/>
                          </a:solidFill>
                          <a:effectLst/>
                          <a:latin typeface="Calibri" panose="020F0502020204030204" pitchFamily="34" charset="0"/>
                        </a:rPr>
                        <a:t>$20,310</a:t>
                      </a:r>
                      <a:endParaRPr lang="en-US" sz="1400" b="0" i="0" u="none" strike="noStrike" dirty="0">
                        <a:solidFill>
                          <a:srgbClr val="000000"/>
                        </a:solidFill>
                        <a:effectLst/>
                        <a:latin typeface="Calibri" panose="020F0502020204030204" pitchFamily="34" charset="0"/>
                      </a:endParaRPr>
                    </a:p>
                  </a:txBody>
                  <a:tcPr marL="9349" marR="9349" marT="9349" marB="0" anchor="b">
                    <a:lnL>
                      <a:noFill/>
                    </a:lnL>
                    <a:lnR>
                      <a:noFill/>
                    </a:lnR>
                    <a:lnT>
                      <a:noFill/>
                    </a:lnT>
                    <a:lnB>
                      <a:noFill/>
                    </a:lnB>
                  </a:tcPr>
                </a:tc>
                <a:tc>
                  <a:txBody>
                    <a:bodyPr/>
                    <a:lstStyle/>
                    <a:p>
                      <a:pPr algn="r" fontAlgn="b"/>
                      <a:r>
                        <a:rPr lang="en-US" sz="1400" b="0" i="0" u="none" strike="noStrike" dirty="0" smtClean="0">
                          <a:solidFill>
                            <a:srgbClr val="000000"/>
                          </a:solidFill>
                          <a:effectLst/>
                          <a:latin typeface="Calibri" panose="020F0502020204030204" pitchFamily="34" charset="0"/>
                        </a:rPr>
                        <a:t>624</a:t>
                      </a:r>
                      <a:endParaRPr lang="en-US" sz="1400" b="0" i="0" u="none" strike="noStrike" dirty="0">
                        <a:solidFill>
                          <a:srgbClr val="000000"/>
                        </a:solidFill>
                        <a:effectLst/>
                        <a:latin typeface="Calibri" panose="020F0502020204030204" pitchFamily="34" charset="0"/>
                      </a:endParaRPr>
                    </a:p>
                  </a:txBody>
                  <a:tcPr marL="9349" marR="9349" marT="9349" marB="0" anchor="b">
                    <a:lnL>
                      <a:noFill/>
                    </a:lnL>
                    <a:lnR>
                      <a:noFill/>
                    </a:lnR>
                    <a:lnT>
                      <a:noFill/>
                    </a:lnT>
                    <a:lnB>
                      <a:noFill/>
                    </a:lnB>
                  </a:tcPr>
                </a:tc>
                <a:extLst>
                  <a:ext uri="{0D108BD9-81ED-4DB2-BD59-A6C34878D82A}">
                    <a16:rowId xmlns:a16="http://schemas.microsoft.com/office/drawing/2014/main" val="3774421409"/>
                  </a:ext>
                </a:extLst>
              </a:tr>
              <a:tr h="310662">
                <a:tc>
                  <a:txBody>
                    <a:bodyPr/>
                    <a:lstStyle/>
                    <a:p>
                      <a:pPr algn="ctr" fontAlgn="b"/>
                      <a:r>
                        <a:rPr lang="en-US" sz="1400" b="1" i="0" u="none" strike="noStrike" dirty="0" smtClean="0">
                          <a:solidFill>
                            <a:srgbClr val="000000"/>
                          </a:solidFill>
                          <a:effectLst/>
                          <a:latin typeface="Calibri" panose="020F0502020204030204" pitchFamily="34" charset="0"/>
                        </a:rPr>
                        <a:t>North Syracuse</a:t>
                      </a:r>
                      <a:endParaRPr lang="en-US" sz="1400" b="1" i="0" u="none" strike="noStrike" dirty="0">
                        <a:solidFill>
                          <a:srgbClr val="000000"/>
                        </a:solidFill>
                        <a:effectLst/>
                        <a:latin typeface="Calibri" panose="020F0502020204030204" pitchFamily="34" charset="0"/>
                      </a:endParaRPr>
                    </a:p>
                  </a:txBody>
                  <a:tcPr marL="9349" marR="9349" marT="9349" marB="0" anchor="b">
                    <a:lnL>
                      <a:noFill/>
                    </a:lnL>
                    <a:lnR>
                      <a:noFill/>
                    </a:lnR>
                    <a:lnT>
                      <a:noFill/>
                    </a:lnT>
                    <a:lnB>
                      <a:noFill/>
                    </a:lnB>
                  </a:tcPr>
                </a:tc>
                <a:tc>
                  <a:txBody>
                    <a:bodyPr/>
                    <a:lstStyle/>
                    <a:p>
                      <a:pPr algn="ctr" fontAlgn="b"/>
                      <a:r>
                        <a:rPr lang="en-US" sz="1400" b="1" i="0" u="none" strike="noStrike" dirty="0" smtClean="0">
                          <a:solidFill>
                            <a:srgbClr val="000000"/>
                          </a:solidFill>
                          <a:effectLst/>
                          <a:latin typeface="Calibri" panose="020F0502020204030204" pitchFamily="34" charset="0"/>
                        </a:rPr>
                        <a:t>$20,081</a:t>
                      </a:r>
                      <a:endParaRPr lang="en-US" sz="1400" b="1" i="0" u="none" strike="noStrike" dirty="0">
                        <a:solidFill>
                          <a:srgbClr val="000000"/>
                        </a:solidFill>
                        <a:effectLst/>
                        <a:latin typeface="Calibri" panose="020F0502020204030204" pitchFamily="34" charset="0"/>
                      </a:endParaRPr>
                    </a:p>
                  </a:txBody>
                  <a:tcPr marL="9349" marR="9349" marT="9349" marB="0" anchor="b">
                    <a:lnL>
                      <a:noFill/>
                    </a:lnL>
                    <a:lnR>
                      <a:noFill/>
                    </a:lnR>
                    <a:lnT>
                      <a:noFill/>
                    </a:lnT>
                    <a:lnB>
                      <a:noFill/>
                    </a:lnB>
                  </a:tcPr>
                </a:tc>
                <a:tc>
                  <a:txBody>
                    <a:bodyPr/>
                    <a:lstStyle/>
                    <a:p>
                      <a:pPr algn="r" fontAlgn="b"/>
                      <a:r>
                        <a:rPr lang="en-US" sz="1400" b="1" i="0" u="none" strike="noStrike" dirty="0" smtClean="0">
                          <a:solidFill>
                            <a:srgbClr val="000000"/>
                          </a:solidFill>
                          <a:effectLst/>
                          <a:latin typeface="Calibri" panose="020F0502020204030204" pitchFamily="34" charset="0"/>
                        </a:rPr>
                        <a:t>633</a:t>
                      </a:r>
                      <a:endParaRPr lang="en-US" sz="1400" b="1" i="0" u="none" strike="noStrike" dirty="0">
                        <a:solidFill>
                          <a:srgbClr val="000000"/>
                        </a:solidFill>
                        <a:effectLst/>
                        <a:latin typeface="Calibri" panose="020F0502020204030204" pitchFamily="34" charset="0"/>
                      </a:endParaRPr>
                    </a:p>
                  </a:txBody>
                  <a:tcPr marL="9349" marR="9349" marT="9349" marB="0" anchor="b">
                    <a:lnL>
                      <a:noFill/>
                    </a:lnL>
                    <a:lnR>
                      <a:noFill/>
                    </a:lnR>
                    <a:lnT>
                      <a:noFill/>
                    </a:lnT>
                    <a:lnB>
                      <a:noFill/>
                    </a:lnB>
                  </a:tcPr>
                </a:tc>
                <a:extLst>
                  <a:ext uri="{0D108BD9-81ED-4DB2-BD59-A6C34878D82A}">
                    <a16:rowId xmlns:a16="http://schemas.microsoft.com/office/drawing/2014/main" val="216057344"/>
                  </a:ext>
                </a:extLst>
              </a:tr>
              <a:tr h="310662">
                <a:tc>
                  <a:txBody>
                    <a:bodyPr/>
                    <a:lstStyle/>
                    <a:p>
                      <a:pPr algn="ctr" fontAlgn="b"/>
                      <a:r>
                        <a:rPr lang="en-US" sz="1400" b="0" i="0" u="none" strike="noStrike" dirty="0" smtClean="0">
                          <a:solidFill>
                            <a:srgbClr val="000000"/>
                          </a:solidFill>
                          <a:effectLst/>
                          <a:latin typeface="Calibri" panose="020F0502020204030204" pitchFamily="34" charset="0"/>
                        </a:rPr>
                        <a:t>19</a:t>
                      </a:r>
                      <a:endParaRPr lang="en-US" sz="1400" b="0" i="0" u="none" strike="noStrike" dirty="0">
                        <a:solidFill>
                          <a:srgbClr val="000000"/>
                        </a:solidFill>
                        <a:effectLst/>
                        <a:latin typeface="Calibri" panose="020F0502020204030204" pitchFamily="34" charset="0"/>
                      </a:endParaRPr>
                    </a:p>
                  </a:txBody>
                  <a:tcPr marL="9349" marR="9349" marT="9349"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a:t>
                      </a:r>
                      <a:r>
                        <a:rPr lang="en-US" sz="1400" b="0" i="0" u="none" strike="noStrike" dirty="0" smtClean="0">
                          <a:solidFill>
                            <a:srgbClr val="000000"/>
                          </a:solidFill>
                          <a:effectLst/>
                          <a:latin typeface="Calibri" panose="020F0502020204030204" pitchFamily="34" charset="0"/>
                        </a:rPr>
                        <a:t>19,489</a:t>
                      </a:r>
                      <a:endParaRPr lang="en-US" sz="1400" b="0" i="0" u="none" strike="noStrike" dirty="0">
                        <a:solidFill>
                          <a:srgbClr val="000000"/>
                        </a:solidFill>
                        <a:effectLst/>
                        <a:latin typeface="Calibri" panose="020F0502020204030204" pitchFamily="34" charset="0"/>
                      </a:endParaRPr>
                    </a:p>
                  </a:txBody>
                  <a:tcPr marL="9349" marR="9349" marT="9349" marB="0" anchor="b">
                    <a:lnL>
                      <a:noFill/>
                    </a:lnL>
                    <a:lnR>
                      <a:noFill/>
                    </a:lnR>
                    <a:lnT>
                      <a:noFill/>
                    </a:lnT>
                    <a:lnB>
                      <a:noFill/>
                    </a:lnB>
                  </a:tcPr>
                </a:tc>
                <a:tc>
                  <a:txBody>
                    <a:bodyPr/>
                    <a:lstStyle/>
                    <a:p>
                      <a:pPr algn="r" fontAlgn="b"/>
                      <a:r>
                        <a:rPr lang="en-US" sz="1400" b="0" i="0" u="none" strike="noStrike" dirty="0" smtClean="0">
                          <a:solidFill>
                            <a:srgbClr val="000000"/>
                          </a:solidFill>
                          <a:effectLst/>
                          <a:latin typeface="Calibri" panose="020F0502020204030204" pitchFamily="34" charset="0"/>
                        </a:rPr>
                        <a:t>*647</a:t>
                      </a:r>
                      <a:endParaRPr lang="en-US" sz="1400" b="0" i="0" u="none" strike="noStrike" dirty="0">
                        <a:solidFill>
                          <a:srgbClr val="000000"/>
                        </a:solidFill>
                        <a:effectLst/>
                        <a:latin typeface="Calibri" panose="020F0502020204030204" pitchFamily="34" charset="0"/>
                      </a:endParaRPr>
                    </a:p>
                  </a:txBody>
                  <a:tcPr marL="9349" marR="9349" marT="9349" marB="0" anchor="b">
                    <a:lnL>
                      <a:noFill/>
                    </a:lnL>
                    <a:lnR>
                      <a:noFill/>
                    </a:lnR>
                    <a:lnT>
                      <a:noFill/>
                    </a:lnT>
                    <a:lnB>
                      <a:noFill/>
                    </a:lnB>
                  </a:tcPr>
                </a:tc>
                <a:extLst>
                  <a:ext uri="{0D108BD9-81ED-4DB2-BD59-A6C34878D82A}">
                    <a16:rowId xmlns:a16="http://schemas.microsoft.com/office/drawing/2014/main" val="3561026809"/>
                  </a:ext>
                </a:extLst>
              </a:tr>
              <a:tr h="310662">
                <a:tc>
                  <a:txBody>
                    <a:bodyPr/>
                    <a:lstStyle/>
                    <a:p>
                      <a:pPr algn="ctr" fontAlgn="b"/>
                      <a:r>
                        <a:rPr lang="en-US" sz="1400" b="0" i="0" u="none" strike="noStrike" dirty="0" smtClean="0">
                          <a:solidFill>
                            <a:srgbClr val="000000"/>
                          </a:solidFill>
                          <a:effectLst/>
                          <a:latin typeface="Calibri" panose="020F0502020204030204" pitchFamily="34" charset="0"/>
                        </a:rPr>
                        <a:t>20</a:t>
                      </a:r>
                      <a:endParaRPr lang="en-US" sz="1400" b="0" i="0" u="none" strike="noStrike" dirty="0">
                        <a:solidFill>
                          <a:srgbClr val="000000"/>
                        </a:solidFill>
                        <a:effectLst/>
                        <a:latin typeface="Calibri" panose="020F0502020204030204" pitchFamily="34" charset="0"/>
                      </a:endParaRPr>
                    </a:p>
                  </a:txBody>
                  <a:tcPr marL="9349" marR="9349" marT="9349"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a:t>
                      </a:r>
                      <a:r>
                        <a:rPr lang="en-US" sz="1400" b="0" i="0" u="none" strike="noStrike" dirty="0" smtClean="0">
                          <a:solidFill>
                            <a:srgbClr val="000000"/>
                          </a:solidFill>
                          <a:effectLst/>
                          <a:latin typeface="Calibri" panose="020F0502020204030204" pitchFamily="34" charset="0"/>
                        </a:rPr>
                        <a:t>19,296</a:t>
                      </a:r>
                      <a:endParaRPr lang="en-US" sz="1400" b="0" i="0" u="none" strike="noStrike" dirty="0">
                        <a:solidFill>
                          <a:srgbClr val="000000"/>
                        </a:solidFill>
                        <a:effectLst/>
                        <a:latin typeface="Calibri" panose="020F0502020204030204" pitchFamily="34" charset="0"/>
                      </a:endParaRPr>
                    </a:p>
                  </a:txBody>
                  <a:tcPr marL="9349" marR="9349" marT="9349" marB="0" anchor="b">
                    <a:lnL>
                      <a:noFill/>
                    </a:lnL>
                    <a:lnR>
                      <a:noFill/>
                    </a:lnR>
                    <a:lnT>
                      <a:noFill/>
                    </a:lnT>
                    <a:lnB>
                      <a:noFill/>
                    </a:lnB>
                  </a:tcPr>
                </a:tc>
                <a:tc>
                  <a:txBody>
                    <a:bodyPr/>
                    <a:lstStyle/>
                    <a:p>
                      <a:pPr algn="r" fontAlgn="b"/>
                      <a:r>
                        <a:rPr lang="en-US" sz="1400" b="0" i="0" u="none" strike="noStrike" dirty="0" smtClean="0">
                          <a:solidFill>
                            <a:srgbClr val="000000"/>
                          </a:solidFill>
                          <a:effectLst/>
                          <a:latin typeface="Calibri" panose="020F0502020204030204" pitchFamily="34" charset="0"/>
                        </a:rPr>
                        <a:t>*651</a:t>
                      </a:r>
                      <a:endParaRPr lang="en-US" sz="1400" b="0" i="0" u="none" strike="noStrike" dirty="0">
                        <a:solidFill>
                          <a:srgbClr val="000000"/>
                        </a:solidFill>
                        <a:effectLst/>
                        <a:latin typeface="Calibri" panose="020F0502020204030204" pitchFamily="34" charset="0"/>
                      </a:endParaRPr>
                    </a:p>
                  </a:txBody>
                  <a:tcPr marL="9349" marR="9349" marT="9349" marB="0" anchor="b">
                    <a:lnL>
                      <a:noFill/>
                    </a:lnL>
                    <a:lnR>
                      <a:noFill/>
                    </a:lnR>
                    <a:lnT>
                      <a:noFill/>
                    </a:lnT>
                    <a:lnB>
                      <a:noFill/>
                    </a:lnB>
                  </a:tcPr>
                </a:tc>
                <a:extLst>
                  <a:ext uri="{0D108BD9-81ED-4DB2-BD59-A6C34878D82A}">
                    <a16:rowId xmlns:a16="http://schemas.microsoft.com/office/drawing/2014/main" val="4069933921"/>
                  </a:ext>
                </a:extLst>
              </a:tr>
              <a:tr h="310662">
                <a:tc>
                  <a:txBody>
                    <a:bodyPr/>
                    <a:lstStyle/>
                    <a:p>
                      <a:pPr algn="ctr" fontAlgn="b"/>
                      <a:r>
                        <a:rPr lang="en-US" sz="1400" b="1" i="0" u="none" strike="noStrike" dirty="0" smtClean="0">
                          <a:solidFill>
                            <a:srgbClr val="000000"/>
                          </a:solidFill>
                          <a:effectLst/>
                          <a:latin typeface="Calibri" panose="020F0502020204030204" pitchFamily="34" charset="0"/>
                        </a:rPr>
                        <a:t>21</a:t>
                      </a:r>
                      <a:endParaRPr lang="en-US" sz="1400" b="1" i="0" u="none" strike="noStrike" dirty="0">
                        <a:solidFill>
                          <a:srgbClr val="000000"/>
                        </a:solidFill>
                        <a:effectLst/>
                        <a:latin typeface="Calibri" panose="020F0502020204030204" pitchFamily="34" charset="0"/>
                      </a:endParaRPr>
                    </a:p>
                  </a:txBody>
                  <a:tcPr marL="9349" marR="9349" marT="9349" marB="0" anchor="b">
                    <a:lnL>
                      <a:noFill/>
                    </a:lnL>
                    <a:lnR>
                      <a:noFill/>
                    </a:lnR>
                    <a:lnT>
                      <a:noFill/>
                    </a:lnT>
                    <a:lnB>
                      <a:noFill/>
                    </a:lnB>
                  </a:tcPr>
                </a:tc>
                <a:tc>
                  <a:txBody>
                    <a:bodyPr/>
                    <a:lstStyle/>
                    <a:p>
                      <a:pPr algn="ctr" fontAlgn="b"/>
                      <a:r>
                        <a:rPr lang="en-US" sz="1400" b="1" i="0" u="none" strike="noStrike" dirty="0">
                          <a:solidFill>
                            <a:srgbClr val="000000"/>
                          </a:solidFill>
                          <a:effectLst/>
                          <a:latin typeface="Calibri" panose="020F0502020204030204" pitchFamily="34" charset="0"/>
                        </a:rPr>
                        <a:t>$</a:t>
                      </a:r>
                      <a:r>
                        <a:rPr lang="en-US" sz="1400" b="1" i="0" u="none" strike="noStrike" dirty="0" smtClean="0">
                          <a:solidFill>
                            <a:srgbClr val="000000"/>
                          </a:solidFill>
                          <a:effectLst/>
                          <a:latin typeface="Calibri" panose="020F0502020204030204" pitchFamily="34" charset="0"/>
                        </a:rPr>
                        <a:t>19,224</a:t>
                      </a:r>
                      <a:endParaRPr lang="en-US" sz="1400" b="1" i="0" u="none" strike="noStrike" dirty="0">
                        <a:solidFill>
                          <a:srgbClr val="000000"/>
                        </a:solidFill>
                        <a:effectLst/>
                        <a:latin typeface="Calibri" panose="020F0502020204030204" pitchFamily="34" charset="0"/>
                      </a:endParaRPr>
                    </a:p>
                  </a:txBody>
                  <a:tcPr marL="9349" marR="9349" marT="9349" marB="0" anchor="b">
                    <a:lnL>
                      <a:noFill/>
                    </a:lnL>
                    <a:lnR>
                      <a:noFill/>
                    </a:lnR>
                    <a:lnT>
                      <a:noFill/>
                    </a:lnT>
                    <a:lnB>
                      <a:noFill/>
                    </a:lnB>
                  </a:tcPr>
                </a:tc>
                <a:tc>
                  <a:txBody>
                    <a:bodyPr/>
                    <a:lstStyle/>
                    <a:p>
                      <a:pPr algn="r" fontAlgn="b"/>
                      <a:r>
                        <a:rPr lang="en-US" sz="1400" b="1" i="0" u="none" strike="noStrike" dirty="0" smtClean="0">
                          <a:solidFill>
                            <a:srgbClr val="000000"/>
                          </a:solidFill>
                          <a:effectLst/>
                          <a:latin typeface="Calibri" panose="020F0502020204030204" pitchFamily="34" charset="0"/>
                        </a:rPr>
                        <a:t>654</a:t>
                      </a:r>
                      <a:endParaRPr lang="en-US" sz="1400" b="1" i="0" u="none" strike="noStrike" dirty="0">
                        <a:solidFill>
                          <a:srgbClr val="000000"/>
                        </a:solidFill>
                        <a:effectLst/>
                        <a:latin typeface="Calibri" panose="020F0502020204030204" pitchFamily="34" charset="0"/>
                      </a:endParaRPr>
                    </a:p>
                  </a:txBody>
                  <a:tcPr marL="9349" marR="9349" marT="9349" marB="0" anchor="b">
                    <a:lnL>
                      <a:noFill/>
                    </a:lnL>
                    <a:lnR>
                      <a:noFill/>
                    </a:lnR>
                    <a:lnT>
                      <a:noFill/>
                    </a:lnT>
                    <a:lnB>
                      <a:noFill/>
                    </a:lnB>
                  </a:tcPr>
                </a:tc>
                <a:extLst>
                  <a:ext uri="{0D108BD9-81ED-4DB2-BD59-A6C34878D82A}">
                    <a16:rowId xmlns:a16="http://schemas.microsoft.com/office/drawing/2014/main" val="215673187"/>
                  </a:ext>
                </a:extLst>
              </a:tr>
              <a:tr h="310662">
                <a:tc>
                  <a:txBody>
                    <a:bodyPr/>
                    <a:lstStyle/>
                    <a:p>
                      <a:pPr algn="ctr" fontAlgn="b"/>
                      <a:r>
                        <a:rPr lang="en-US" sz="1400" b="1" i="0" u="none" strike="noStrike" dirty="0" smtClean="0">
                          <a:solidFill>
                            <a:srgbClr val="000000"/>
                          </a:solidFill>
                          <a:effectLst/>
                          <a:latin typeface="Calibri" panose="020F0502020204030204" pitchFamily="34" charset="0"/>
                        </a:rPr>
                        <a:t>22</a:t>
                      </a:r>
                      <a:endParaRPr lang="en-US" sz="1400" b="1" i="0" u="none" strike="noStrike" dirty="0">
                        <a:solidFill>
                          <a:srgbClr val="000000"/>
                        </a:solidFill>
                        <a:effectLst/>
                        <a:latin typeface="Calibri" panose="020F0502020204030204" pitchFamily="34" charset="0"/>
                      </a:endParaRPr>
                    </a:p>
                  </a:txBody>
                  <a:tcPr marL="9349" marR="9349" marT="9349" marB="0" anchor="b">
                    <a:lnL>
                      <a:noFill/>
                    </a:lnL>
                    <a:lnR>
                      <a:noFill/>
                    </a:lnR>
                    <a:lnT>
                      <a:noFill/>
                    </a:lnT>
                    <a:lnB>
                      <a:noFill/>
                    </a:lnB>
                  </a:tcPr>
                </a:tc>
                <a:tc>
                  <a:txBody>
                    <a:bodyPr/>
                    <a:lstStyle/>
                    <a:p>
                      <a:pPr algn="ctr" fontAlgn="b"/>
                      <a:r>
                        <a:rPr lang="en-US" sz="1400" b="1" i="0" u="none" strike="noStrike" dirty="0">
                          <a:solidFill>
                            <a:srgbClr val="000000"/>
                          </a:solidFill>
                          <a:effectLst/>
                          <a:latin typeface="Calibri" panose="020F0502020204030204" pitchFamily="34" charset="0"/>
                        </a:rPr>
                        <a:t>$</a:t>
                      </a:r>
                      <a:r>
                        <a:rPr lang="en-US" sz="1400" b="1" i="0" u="none" strike="noStrike" dirty="0" smtClean="0">
                          <a:solidFill>
                            <a:srgbClr val="000000"/>
                          </a:solidFill>
                          <a:effectLst/>
                          <a:latin typeface="Calibri" panose="020F0502020204030204" pitchFamily="34" charset="0"/>
                        </a:rPr>
                        <a:t>19,201</a:t>
                      </a:r>
                      <a:endParaRPr lang="en-US" sz="1400" b="1" i="0" u="none" strike="noStrike" dirty="0">
                        <a:solidFill>
                          <a:srgbClr val="000000"/>
                        </a:solidFill>
                        <a:effectLst/>
                        <a:latin typeface="Calibri" panose="020F0502020204030204" pitchFamily="34" charset="0"/>
                      </a:endParaRPr>
                    </a:p>
                  </a:txBody>
                  <a:tcPr marL="9349" marR="9349" marT="9349" marB="0" anchor="b">
                    <a:lnL>
                      <a:noFill/>
                    </a:lnL>
                    <a:lnR>
                      <a:noFill/>
                    </a:lnR>
                    <a:lnT>
                      <a:noFill/>
                    </a:lnT>
                    <a:lnB>
                      <a:noFill/>
                    </a:lnB>
                  </a:tcPr>
                </a:tc>
                <a:tc>
                  <a:txBody>
                    <a:bodyPr/>
                    <a:lstStyle/>
                    <a:p>
                      <a:pPr algn="r" fontAlgn="b"/>
                      <a:r>
                        <a:rPr lang="en-US" sz="1400" b="1" i="0" u="none" strike="noStrike" dirty="0" smtClean="0">
                          <a:solidFill>
                            <a:srgbClr val="000000"/>
                          </a:solidFill>
                          <a:effectLst/>
                          <a:latin typeface="Calibri" panose="020F0502020204030204" pitchFamily="34" charset="0"/>
                        </a:rPr>
                        <a:t>655</a:t>
                      </a:r>
                      <a:endParaRPr lang="en-US" sz="1400" b="1" i="0" u="none" strike="noStrike" dirty="0">
                        <a:solidFill>
                          <a:srgbClr val="000000"/>
                        </a:solidFill>
                        <a:effectLst/>
                        <a:latin typeface="Calibri" panose="020F0502020204030204" pitchFamily="34" charset="0"/>
                      </a:endParaRPr>
                    </a:p>
                  </a:txBody>
                  <a:tcPr marL="9349" marR="9349" marT="9349" marB="0" anchor="b">
                    <a:lnL>
                      <a:noFill/>
                    </a:lnL>
                    <a:lnR>
                      <a:noFill/>
                    </a:lnR>
                    <a:lnT>
                      <a:noFill/>
                    </a:lnT>
                    <a:lnB>
                      <a:noFill/>
                    </a:lnB>
                  </a:tcPr>
                </a:tc>
                <a:extLst>
                  <a:ext uri="{0D108BD9-81ED-4DB2-BD59-A6C34878D82A}">
                    <a16:rowId xmlns:a16="http://schemas.microsoft.com/office/drawing/2014/main" val="3747095346"/>
                  </a:ext>
                </a:extLst>
              </a:tr>
              <a:tr h="310662">
                <a:tc>
                  <a:txBody>
                    <a:bodyPr/>
                    <a:lstStyle/>
                    <a:p>
                      <a:pPr algn="ctr" fontAlgn="b"/>
                      <a:r>
                        <a:rPr lang="en-US" sz="1400" b="1" i="0" u="none" strike="noStrike" dirty="0" smtClean="0">
                          <a:solidFill>
                            <a:srgbClr val="000000"/>
                          </a:solidFill>
                          <a:effectLst/>
                          <a:latin typeface="Calibri" panose="020F0502020204030204" pitchFamily="34" charset="0"/>
                        </a:rPr>
                        <a:t>23</a:t>
                      </a:r>
                      <a:endParaRPr lang="en-US" sz="1400" b="1" i="0" u="none" strike="noStrike" dirty="0">
                        <a:solidFill>
                          <a:srgbClr val="000000"/>
                        </a:solidFill>
                        <a:effectLst/>
                        <a:latin typeface="Calibri" panose="020F0502020204030204" pitchFamily="34" charset="0"/>
                      </a:endParaRPr>
                    </a:p>
                  </a:txBody>
                  <a:tcPr marL="9349" marR="9349" marT="9349" marB="0" anchor="b">
                    <a:lnL>
                      <a:noFill/>
                    </a:lnL>
                    <a:lnR>
                      <a:noFill/>
                    </a:lnR>
                    <a:lnT>
                      <a:noFill/>
                    </a:lnT>
                    <a:lnB>
                      <a:noFill/>
                    </a:lnB>
                  </a:tcPr>
                </a:tc>
                <a:tc>
                  <a:txBody>
                    <a:bodyPr/>
                    <a:lstStyle/>
                    <a:p>
                      <a:pPr algn="ctr" fontAlgn="b"/>
                      <a:r>
                        <a:rPr lang="en-US" sz="1400" b="1" i="0" u="none" strike="noStrike" dirty="0">
                          <a:solidFill>
                            <a:srgbClr val="000000"/>
                          </a:solidFill>
                          <a:effectLst/>
                          <a:latin typeface="Calibri" panose="020F0502020204030204" pitchFamily="34" charset="0"/>
                        </a:rPr>
                        <a:t>$</a:t>
                      </a:r>
                      <a:r>
                        <a:rPr lang="en-US" sz="1400" b="1" i="0" u="none" strike="noStrike" dirty="0" smtClean="0">
                          <a:solidFill>
                            <a:srgbClr val="000000"/>
                          </a:solidFill>
                          <a:effectLst/>
                          <a:latin typeface="Calibri" panose="020F0502020204030204" pitchFamily="34" charset="0"/>
                        </a:rPr>
                        <a:t>19,114</a:t>
                      </a:r>
                      <a:endParaRPr lang="en-US" sz="1400" b="1" i="0" u="none" strike="noStrike" dirty="0">
                        <a:solidFill>
                          <a:srgbClr val="000000"/>
                        </a:solidFill>
                        <a:effectLst/>
                        <a:latin typeface="Calibri" panose="020F0502020204030204" pitchFamily="34" charset="0"/>
                      </a:endParaRPr>
                    </a:p>
                  </a:txBody>
                  <a:tcPr marL="9349" marR="9349" marT="9349" marB="0" anchor="b">
                    <a:lnL>
                      <a:noFill/>
                    </a:lnL>
                    <a:lnR>
                      <a:noFill/>
                    </a:lnR>
                    <a:lnT>
                      <a:noFill/>
                    </a:lnT>
                    <a:lnB>
                      <a:noFill/>
                    </a:lnB>
                  </a:tcPr>
                </a:tc>
                <a:tc>
                  <a:txBody>
                    <a:bodyPr/>
                    <a:lstStyle/>
                    <a:p>
                      <a:pPr algn="r" fontAlgn="b"/>
                      <a:r>
                        <a:rPr lang="en-US" sz="1400" b="1" i="0" u="none" strike="noStrike" dirty="0" smtClean="0">
                          <a:solidFill>
                            <a:srgbClr val="000000"/>
                          </a:solidFill>
                          <a:effectLst/>
                          <a:latin typeface="Calibri" panose="020F0502020204030204" pitchFamily="34" charset="0"/>
                        </a:rPr>
                        <a:t>658</a:t>
                      </a:r>
                    </a:p>
                  </a:txBody>
                  <a:tcPr marL="9349" marR="9349" marT="9349" marB="0" anchor="b">
                    <a:lnL>
                      <a:noFill/>
                    </a:lnL>
                    <a:lnR>
                      <a:noFill/>
                    </a:lnR>
                    <a:lnT>
                      <a:noFill/>
                    </a:lnT>
                    <a:lnB>
                      <a:noFill/>
                    </a:lnB>
                  </a:tcPr>
                </a:tc>
                <a:extLst>
                  <a:ext uri="{0D108BD9-81ED-4DB2-BD59-A6C34878D82A}">
                    <a16:rowId xmlns:a16="http://schemas.microsoft.com/office/drawing/2014/main" val="3510987840"/>
                  </a:ext>
                </a:extLst>
              </a:tr>
              <a:tr h="310662">
                <a:tc>
                  <a:txBody>
                    <a:bodyPr/>
                    <a:lstStyle/>
                    <a:p>
                      <a:pPr algn="l" fontAlgn="b"/>
                      <a:endParaRPr lang="en-US" sz="1400" b="0" i="0" u="none" strike="noStrike" dirty="0">
                        <a:solidFill>
                          <a:srgbClr val="000000"/>
                        </a:solidFill>
                        <a:effectLst/>
                        <a:latin typeface="Calibri" panose="020F0502020204030204" pitchFamily="34" charset="0"/>
                      </a:endParaRPr>
                    </a:p>
                  </a:txBody>
                  <a:tcPr marL="9349" marR="9349" marT="9349"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349" marR="9349" marT="9349"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349" marR="9349" marT="9349" marB="0" anchor="b">
                    <a:lnL>
                      <a:noFill/>
                    </a:lnL>
                    <a:lnR>
                      <a:noFill/>
                    </a:lnR>
                    <a:lnT>
                      <a:noFill/>
                    </a:lnT>
                    <a:lnB>
                      <a:noFill/>
                    </a:lnB>
                  </a:tcPr>
                </a:tc>
                <a:extLst>
                  <a:ext uri="{0D108BD9-81ED-4DB2-BD59-A6C34878D82A}">
                    <a16:rowId xmlns:a16="http://schemas.microsoft.com/office/drawing/2014/main" val="1335190960"/>
                  </a:ext>
                </a:extLst>
              </a:tr>
            </a:tbl>
          </a:graphicData>
        </a:graphic>
      </p:graphicFrame>
    </p:spTree>
    <p:extLst>
      <p:ext uri="{BB962C8B-B14F-4D97-AF65-F5344CB8AC3E}">
        <p14:creationId xmlns:p14="http://schemas.microsoft.com/office/powerpoint/2010/main" val="380701678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736" y="381000"/>
            <a:ext cx="8229600" cy="914400"/>
          </a:xfrm>
        </p:spPr>
        <p:txBody>
          <a:bodyPr>
            <a:normAutofit/>
          </a:bodyPr>
          <a:lstStyle/>
          <a:p>
            <a:pPr algn="ctr"/>
            <a:r>
              <a:rPr lang="en-US" sz="4000" b="1" dirty="0">
                <a:solidFill>
                  <a:schemeClr val="accent1">
                    <a:lumMod val="75000"/>
                  </a:schemeClr>
                </a:solidFill>
              </a:rPr>
              <a:t>Vehicle Bonding Proposition</a:t>
            </a:r>
          </a:p>
        </p:txBody>
      </p:sp>
      <p:sp>
        <p:nvSpPr>
          <p:cNvPr id="3" name="Content Placeholder 2"/>
          <p:cNvSpPr>
            <a:spLocks noGrp="1"/>
          </p:cNvSpPr>
          <p:nvPr>
            <p:ph idx="1"/>
          </p:nvPr>
        </p:nvSpPr>
        <p:spPr>
          <a:xfrm>
            <a:off x="552736" y="1447800"/>
            <a:ext cx="8229600" cy="5105400"/>
          </a:xfrm>
        </p:spPr>
        <p:txBody>
          <a:bodyPr>
            <a:noAutofit/>
          </a:bodyPr>
          <a:lstStyle/>
          <a:p>
            <a:pPr lvl="0">
              <a:spcAft>
                <a:spcPts val="1200"/>
              </a:spcAft>
              <a:buClr>
                <a:srgbClr val="0BD0D9"/>
              </a:buClr>
            </a:pPr>
            <a:r>
              <a:rPr lang="en-US" sz="1800" dirty="0" smtClean="0">
                <a:solidFill>
                  <a:prstClr val="black"/>
                </a:solidFill>
                <a:latin typeface="+mj-lt"/>
              </a:rPr>
              <a:t>Maintain the average </a:t>
            </a:r>
            <a:r>
              <a:rPr lang="en-US" sz="1800" dirty="0">
                <a:solidFill>
                  <a:prstClr val="black"/>
                </a:solidFill>
                <a:latin typeface="+mj-lt"/>
              </a:rPr>
              <a:t>age of our </a:t>
            </a:r>
            <a:r>
              <a:rPr lang="en-US" sz="1800" dirty="0" smtClean="0">
                <a:solidFill>
                  <a:prstClr val="black"/>
                </a:solidFill>
                <a:latin typeface="+mj-lt"/>
              </a:rPr>
              <a:t>transportation fleet with </a:t>
            </a:r>
            <a:r>
              <a:rPr lang="en-US" sz="1800" dirty="0">
                <a:solidFill>
                  <a:prstClr val="black"/>
                </a:solidFill>
                <a:latin typeface="+mj-lt"/>
              </a:rPr>
              <a:t>a limited number of vehicles over </a:t>
            </a:r>
            <a:r>
              <a:rPr lang="en-US" sz="1800" dirty="0" smtClean="0">
                <a:solidFill>
                  <a:prstClr val="black"/>
                </a:solidFill>
                <a:latin typeface="+mj-lt"/>
              </a:rPr>
              <a:t>10 </a:t>
            </a:r>
            <a:r>
              <a:rPr lang="en-US" sz="1800" dirty="0">
                <a:solidFill>
                  <a:prstClr val="black"/>
                </a:solidFill>
                <a:latin typeface="+mj-lt"/>
              </a:rPr>
              <a:t>years </a:t>
            </a:r>
            <a:r>
              <a:rPr lang="en-US" sz="1800" dirty="0" smtClean="0">
                <a:solidFill>
                  <a:prstClr val="black"/>
                </a:solidFill>
                <a:latin typeface="+mj-lt"/>
              </a:rPr>
              <a:t>old.</a:t>
            </a:r>
          </a:p>
          <a:p>
            <a:pPr>
              <a:spcAft>
                <a:spcPts val="1200"/>
              </a:spcAft>
            </a:pPr>
            <a:r>
              <a:rPr lang="en-US" sz="1800" dirty="0" smtClean="0">
                <a:latin typeface="+mj-lt"/>
              </a:rPr>
              <a:t>Reduce </a:t>
            </a:r>
            <a:r>
              <a:rPr lang="en-US" sz="1800" dirty="0">
                <a:latin typeface="+mj-lt"/>
              </a:rPr>
              <a:t>the cost of repairs and </a:t>
            </a:r>
            <a:r>
              <a:rPr lang="en-US" sz="1800" dirty="0" smtClean="0">
                <a:latin typeface="+mj-lt"/>
              </a:rPr>
              <a:t>avoid problems </a:t>
            </a:r>
            <a:r>
              <a:rPr lang="en-US" sz="1800" dirty="0">
                <a:latin typeface="+mj-lt"/>
              </a:rPr>
              <a:t>associated with rusting frames that prevent the vehicles from passing D.O.T. </a:t>
            </a:r>
            <a:r>
              <a:rPr lang="en-US" sz="1800" dirty="0" smtClean="0">
                <a:latin typeface="+mj-lt"/>
              </a:rPr>
              <a:t>inspection.</a:t>
            </a:r>
          </a:p>
          <a:p>
            <a:pPr>
              <a:spcAft>
                <a:spcPts val="1200"/>
              </a:spcAft>
            </a:pPr>
            <a:r>
              <a:rPr lang="en-US" sz="1800" dirty="0" smtClean="0">
                <a:solidFill>
                  <a:prstClr val="black"/>
                </a:solidFill>
                <a:latin typeface="+mj-lt"/>
              </a:rPr>
              <a:t>Purchasing </a:t>
            </a:r>
            <a:r>
              <a:rPr lang="en-US" sz="1800" dirty="0">
                <a:solidFill>
                  <a:prstClr val="black"/>
                </a:solidFill>
                <a:latin typeface="+mj-lt"/>
              </a:rPr>
              <a:t>gasoline engines again (first purchased in 2019-20).</a:t>
            </a:r>
          </a:p>
          <a:p>
            <a:pPr>
              <a:spcAft>
                <a:spcPts val="1200"/>
              </a:spcAft>
            </a:pPr>
            <a:r>
              <a:rPr lang="en-US" sz="1800" dirty="0" smtClean="0">
                <a:latin typeface="+mj-lt"/>
              </a:rPr>
              <a:t>Proposed purchases for 2020-21:</a:t>
            </a:r>
          </a:p>
          <a:p>
            <a:pPr lvl="1" fontAlgn="t">
              <a:buClr>
                <a:srgbClr val="0BD0D9"/>
              </a:buClr>
              <a:buFont typeface="Wingdings" panose="05000000000000000000" pitchFamily="2" charset="2"/>
              <a:buChar char="Ø"/>
            </a:pPr>
            <a:r>
              <a:rPr lang="en-US" sz="1800" dirty="0" smtClean="0">
                <a:solidFill>
                  <a:prstClr val="black"/>
                </a:solidFill>
                <a:latin typeface="+mj-lt"/>
              </a:rPr>
              <a:t>10 </a:t>
            </a:r>
            <a:r>
              <a:rPr lang="en-US" sz="1800" dirty="0">
                <a:solidFill>
                  <a:prstClr val="black"/>
                </a:solidFill>
                <a:latin typeface="+mj-lt"/>
              </a:rPr>
              <a:t>- </a:t>
            </a:r>
            <a:r>
              <a:rPr lang="en-US" sz="1800" dirty="0" smtClean="0">
                <a:solidFill>
                  <a:prstClr val="black"/>
                </a:solidFill>
                <a:latin typeface="+mj-lt"/>
              </a:rPr>
              <a:t>65-passenger gasoline engine school buses</a:t>
            </a:r>
          </a:p>
          <a:p>
            <a:pPr lvl="1" fontAlgn="t">
              <a:buClr>
                <a:srgbClr val="0BD0D9"/>
              </a:buClr>
              <a:buFont typeface="Wingdings" panose="05000000000000000000" pitchFamily="2" charset="2"/>
              <a:buChar char="Ø"/>
            </a:pPr>
            <a:r>
              <a:rPr lang="en-US" sz="1800" dirty="0" smtClean="0">
                <a:solidFill>
                  <a:prstClr val="black"/>
                </a:solidFill>
                <a:latin typeface="+mj-lt"/>
              </a:rPr>
              <a:t>2 </a:t>
            </a:r>
            <a:r>
              <a:rPr lang="en-US" sz="1800" dirty="0">
                <a:solidFill>
                  <a:prstClr val="black"/>
                </a:solidFill>
                <a:latin typeface="+mj-lt"/>
              </a:rPr>
              <a:t>- </a:t>
            </a:r>
            <a:r>
              <a:rPr lang="en-US" sz="1800" dirty="0" smtClean="0">
                <a:solidFill>
                  <a:prstClr val="black"/>
                </a:solidFill>
                <a:latin typeface="+mj-lt"/>
              </a:rPr>
              <a:t>42-passenger gasoline engine </a:t>
            </a:r>
            <a:r>
              <a:rPr lang="en-US" sz="1800" dirty="0">
                <a:solidFill>
                  <a:prstClr val="black"/>
                </a:solidFill>
                <a:latin typeface="+mj-lt"/>
              </a:rPr>
              <a:t>school bus with one to three wheelchair </a:t>
            </a:r>
            <a:r>
              <a:rPr lang="en-US" sz="1800" dirty="0" smtClean="0">
                <a:solidFill>
                  <a:prstClr val="black"/>
                </a:solidFill>
                <a:latin typeface="+mj-lt"/>
              </a:rPr>
              <a:t>positions, hydraulic </a:t>
            </a:r>
            <a:r>
              <a:rPr lang="en-US" sz="1800" dirty="0">
                <a:solidFill>
                  <a:prstClr val="black"/>
                </a:solidFill>
                <a:latin typeface="+mj-lt"/>
              </a:rPr>
              <a:t>lift and air </a:t>
            </a:r>
            <a:r>
              <a:rPr lang="en-US" sz="1800" dirty="0" smtClean="0">
                <a:solidFill>
                  <a:prstClr val="black"/>
                </a:solidFill>
                <a:latin typeface="+mj-lt"/>
              </a:rPr>
              <a:t>conditioning</a:t>
            </a:r>
          </a:p>
          <a:p>
            <a:pPr lvl="1" fontAlgn="t">
              <a:buClr>
                <a:srgbClr val="0BD0D9"/>
              </a:buClr>
              <a:buFont typeface="Wingdings" panose="05000000000000000000" pitchFamily="2" charset="2"/>
              <a:buChar char="Ø"/>
            </a:pPr>
            <a:r>
              <a:rPr lang="en-US" sz="1800" dirty="0" smtClean="0">
                <a:solidFill>
                  <a:prstClr val="black"/>
                </a:solidFill>
                <a:latin typeface="+mj-lt"/>
              </a:rPr>
              <a:t>6- trucks / Vans and mower for M&amp;O to replace 15 year old vehicles</a:t>
            </a:r>
          </a:p>
          <a:p>
            <a:pPr lvl="1" fontAlgn="t">
              <a:buClr>
                <a:srgbClr val="0BD0D9"/>
              </a:buClr>
              <a:buFont typeface="Wingdings" panose="05000000000000000000" pitchFamily="2" charset="2"/>
              <a:buChar char="Ø"/>
            </a:pPr>
            <a:r>
              <a:rPr lang="en-US" sz="1800" dirty="0" smtClean="0">
                <a:solidFill>
                  <a:prstClr val="black"/>
                </a:solidFill>
                <a:latin typeface="+mj-lt"/>
              </a:rPr>
              <a:t>1-tow truck for transportation to replace 30 year old cable tow truck  </a:t>
            </a:r>
            <a:endParaRPr lang="en-US" sz="1800" dirty="0">
              <a:solidFill>
                <a:prstClr val="black"/>
              </a:solidFill>
              <a:latin typeface="+mj-lt"/>
            </a:endParaRPr>
          </a:p>
          <a:p>
            <a:pPr marL="0" lvl="0" indent="0" fontAlgn="t">
              <a:spcAft>
                <a:spcPts val="1200"/>
              </a:spcAft>
              <a:buClr>
                <a:srgbClr val="0BD0D9"/>
              </a:buClr>
              <a:buNone/>
            </a:pPr>
            <a:r>
              <a:rPr lang="en-US" sz="1800" dirty="0" smtClean="0">
                <a:solidFill>
                  <a:prstClr val="black"/>
                </a:solidFill>
                <a:latin typeface="+mj-lt"/>
              </a:rPr>
              <a:t>	Total estimated cost of all 20 vehicles is </a:t>
            </a:r>
            <a:r>
              <a:rPr lang="en-US" sz="1800" dirty="0" smtClean="0">
                <a:solidFill>
                  <a:srgbClr val="222222"/>
                </a:solidFill>
                <a:latin typeface="+mj-lt"/>
                <a:ea typeface="Calibri" panose="020F0502020204030204" pitchFamily="34" charset="0"/>
                <a:cs typeface="Times New Roman" panose="02020603050405020304" pitchFamily="18" charset="0"/>
              </a:rPr>
              <a:t>$2,113,295</a:t>
            </a:r>
            <a:r>
              <a:rPr lang="en-US" sz="1800" dirty="0" smtClean="0">
                <a:solidFill>
                  <a:prstClr val="black"/>
                </a:solidFill>
                <a:latin typeface="+mj-lt"/>
              </a:rPr>
              <a:t>.</a:t>
            </a:r>
          </a:p>
          <a:p>
            <a:r>
              <a:rPr lang="en-US" sz="1800" dirty="0" smtClean="0">
                <a:latin typeface="+mj-lt"/>
              </a:rPr>
              <a:t>Tax Impact, after Trans Aid: approximately $2.38 per year for </a:t>
            </a:r>
            <a:r>
              <a:rPr lang="en-US" sz="1800" dirty="0">
                <a:latin typeface="+mj-lt"/>
              </a:rPr>
              <a:t>a house assessed at $</a:t>
            </a:r>
            <a:r>
              <a:rPr lang="en-US" sz="1800" dirty="0" smtClean="0">
                <a:latin typeface="+mj-lt"/>
              </a:rPr>
              <a:t>100,000 before </a:t>
            </a:r>
            <a:r>
              <a:rPr lang="en-US" sz="1800" dirty="0">
                <a:latin typeface="+mj-lt"/>
              </a:rPr>
              <a:t>STAR</a:t>
            </a:r>
            <a:r>
              <a:rPr lang="en-US" sz="1800" dirty="0" smtClean="0">
                <a:latin typeface="+mj-lt"/>
              </a:rPr>
              <a:t>.</a:t>
            </a:r>
            <a:endParaRPr lang="en-US" sz="1800" dirty="0">
              <a:latin typeface="+mj-lt"/>
            </a:endParaRPr>
          </a:p>
        </p:txBody>
      </p:sp>
      <p:sp>
        <p:nvSpPr>
          <p:cNvPr id="4" name="Slide Number Placeholder 3"/>
          <p:cNvSpPr>
            <a:spLocks noGrp="1"/>
          </p:cNvSpPr>
          <p:nvPr>
            <p:ph type="sldNum" sz="quarter" idx="12"/>
          </p:nvPr>
        </p:nvSpPr>
        <p:spPr/>
        <p:txBody>
          <a:bodyPr/>
          <a:lstStyle/>
          <a:p>
            <a:fld id="{694BCFE7-4AFA-457E-9B3C-1E0D36885875}" type="slidenum">
              <a:rPr lang="en-US" smtClean="0"/>
              <a:t>35</a:t>
            </a:fld>
            <a:endParaRPr lang="en-US" dirty="0"/>
          </a:p>
        </p:txBody>
      </p:sp>
    </p:spTree>
    <p:extLst>
      <p:ext uri="{BB962C8B-B14F-4D97-AF65-F5344CB8AC3E}">
        <p14:creationId xmlns:p14="http://schemas.microsoft.com/office/powerpoint/2010/main" val="38150229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94BCFE7-4AFA-457E-9B3C-1E0D36885875}" type="slidenum">
              <a:rPr lang="en-US" smtClean="0"/>
              <a:t>36</a:t>
            </a:fld>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2760433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990600"/>
            <a:ext cx="7886700" cy="886154"/>
          </a:xfrm>
        </p:spPr>
        <p:txBody>
          <a:bodyPr>
            <a:noAutofit/>
          </a:bodyPr>
          <a:lstStyle/>
          <a:p>
            <a:pPr algn="ctr"/>
            <a:r>
              <a:rPr lang="en-US" sz="3200" dirty="0" smtClean="0"/>
              <a:t>Quarterly Adjustments by NYS Could Result in Further Expenditure Reductions</a:t>
            </a:r>
            <a:br>
              <a:rPr lang="en-US" sz="3200" dirty="0" smtClean="0"/>
            </a:br>
            <a:r>
              <a:rPr lang="en-US" sz="2800" dirty="0" smtClean="0"/>
              <a:t> Possible Percentages and Dollar Amounts</a:t>
            </a:r>
            <a:r>
              <a:rPr lang="en-US" sz="3200" dirty="0" smtClean="0"/>
              <a:t> </a:t>
            </a:r>
            <a:endParaRPr lang="en-US" sz="3200" dirty="0"/>
          </a:p>
        </p:txBody>
      </p:sp>
      <p:graphicFrame>
        <p:nvGraphicFramePr>
          <p:cNvPr id="4" name="Table 3"/>
          <p:cNvGraphicFramePr>
            <a:graphicFrameLocks noGrp="1"/>
          </p:cNvGraphicFramePr>
          <p:nvPr>
            <p:extLst>
              <p:ext uri="{D42A27DB-BD31-4B8C-83A1-F6EECF244321}">
                <p14:modId xmlns:p14="http://schemas.microsoft.com/office/powerpoint/2010/main" val="3361923987"/>
              </p:ext>
            </p:extLst>
          </p:nvPr>
        </p:nvGraphicFramePr>
        <p:xfrm>
          <a:off x="533401" y="1876754"/>
          <a:ext cx="8039100" cy="4828859"/>
        </p:xfrm>
        <a:graphic>
          <a:graphicData uri="http://schemas.openxmlformats.org/drawingml/2006/table">
            <a:tbl>
              <a:tblPr/>
              <a:tblGrid>
                <a:gridCol w="1902810">
                  <a:extLst>
                    <a:ext uri="{9D8B030D-6E8A-4147-A177-3AD203B41FA5}">
                      <a16:colId xmlns:a16="http://schemas.microsoft.com/office/drawing/2014/main" val="2376347171"/>
                    </a:ext>
                  </a:extLst>
                </a:gridCol>
                <a:gridCol w="2026667">
                  <a:extLst>
                    <a:ext uri="{9D8B030D-6E8A-4147-A177-3AD203B41FA5}">
                      <a16:colId xmlns:a16="http://schemas.microsoft.com/office/drawing/2014/main" val="2528406294"/>
                    </a:ext>
                  </a:extLst>
                </a:gridCol>
                <a:gridCol w="2139256">
                  <a:extLst>
                    <a:ext uri="{9D8B030D-6E8A-4147-A177-3AD203B41FA5}">
                      <a16:colId xmlns:a16="http://schemas.microsoft.com/office/drawing/2014/main" val="3938387453"/>
                    </a:ext>
                  </a:extLst>
                </a:gridCol>
                <a:gridCol w="1970367">
                  <a:extLst>
                    <a:ext uri="{9D8B030D-6E8A-4147-A177-3AD203B41FA5}">
                      <a16:colId xmlns:a16="http://schemas.microsoft.com/office/drawing/2014/main" val="67547853"/>
                    </a:ext>
                  </a:extLst>
                </a:gridCol>
              </a:tblGrid>
              <a:tr h="197246">
                <a:tc>
                  <a:txBody>
                    <a:bodyPr/>
                    <a:lstStyle/>
                    <a:p>
                      <a:pPr algn="ctr" fontAlgn="b"/>
                      <a:r>
                        <a:rPr lang="en-US" sz="1050" b="1" i="0" u="none" strike="noStrike" dirty="0">
                          <a:solidFill>
                            <a:srgbClr val="000000"/>
                          </a:solidFill>
                          <a:effectLst/>
                          <a:latin typeface="Calibri" panose="020F0502020204030204" pitchFamily="34" charset="0"/>
                        </a:rPr>
                        <a:t>2020-21</a:t>
                      </a:r>
                    </a:p>
                  </a:txBody>
                  <a:tcPr marL="4183" marR="4183" marT="4183" marB="0" anchor="b">
                    <a:lnL>
                      <a:noFill/>
                    </a:lnL>
                    <a:lnR>
                      <a:noFill/>
                    </a:lnR>
                    <a:lnT>
                      <a:noFill/>
                    </a:lnT>
                    <a:lnB>
                      <a:noFill/>
                    </a:lnB>
                  </a:tcPr>
                </a:tc>
                <a:tc>
                  <a:txBody>
                    <a:bodyPr/>
                    <a:lstStyle/>
                    <a:p>
                      <a:pPr algn="ctr" fontAlgn="b"/>
                      <a:r>
                        <a:rPr lang="en-US" sz="1050" b="1" i="0" u="none" strike="noStrike" dirty="0">
                          <a:solidFill>
                            <a:srgbClr val="000000"/>
                          </a:solidFill>
                          <a:effectLst/>
                          <a:latin typeface="Calibri" panose="020F0502020204030204" pitchFamily="34" charset="0"/>
                        </a:rPr>
                        <a:t> Total State Aid </a:t>
                      </a:r>
                    </a:p>
                  </a:txBody>
                  <a:tcPr marL="4183" marR="4183" marT="4183" marB="0" anchor="b">
                    <a:lnL>
                      <a:noFill/>
                    </a:lnL>
                    <a:lnR>
                      <a:noFill/>
                    </a:lnR>
                    <a:lnT>
                      <a:noFill/>
                    </a:lnT>
                    <a:lnB>
                      <a:noFill/>
                    </a:lnB>
                  </a:tcPr>
                </a:tc>
                <a:tc>
                  <a:txBody>
                    <a:bodyPr/>
                    <a:lstStyle/>
                    <a:p>
                      <a:pPr algn="ctr" fontAlgn="b"/>
                      <a:r>
                        <a:rPr lang="en-US" sz="1050" b="1" i="0" u="none" strike="noStrike">
                          <a:solidFill>
                            <a:srgbClr val="000000"/>
                          </a:solidFill>
                          <a:effectLst/>
                          <a:latin typeface="Calibri" panose="020F0502020204030204" pitchFamily="34" charset="0"/>
                        </a:rPr>
                        <a:t>Foundation Aid</a:t>
                      </a:r>
                    </a:p>
                  </a:txBody>
                  <a:tcPr marL="4183" marR="4183" marT="4183" marB="0" anchor="b">
                    <a:lnL>
                      <a:noFill/>
                    </a:lnL>
                    <a:lnR>
                      <a:noFill/>
                    </a:lnR>
                    <a:lnT>
                      <a:noFill/>
                    </a:lnT>
                    <a:lnB>
                      <a:noFill/>
                    </a:lnB>
                  </a:tcPr>
                </a:tc>
                <a:tc>
                  <a:txBody>
                    <a:bodyPr/>
                    <a:lstStyle/>
                    <a:p>
                      <a:pPr algn="ctr" fontAlgn="b"/>
                      <a:r>
                        <a:rPr lang="en-US" sz="1050" b="1" i="0" u="none" strike="noStrike" dirty="0" smtClean="0">
                          <a:solidFill>
                            <a:srgbClr val="000000"/>
                          </a:solidFill>
                          <a:effectLst/>
                          <a:latin typeface="Calibri" panose="020F0502020204030204" pitchFamily="34" charset="0"/>
                        </a:rPr>
                        <a:t>Expense-Driven </a:t>
                      </a:r>
                      <a:r>
                        <a:rPr lang="en-US" sz="1050" b="1" i="0" u="none" strike="noStrike" dirty="0">
                          <a:solidFill>
                            <a:srgbClr val="000000"/>
                          </a:solidFill>
                          <a:effectLst/>
                          <a:latin typeface="Calibri" panose="020F0502020204030204" pitchFamily="34" charset="0"/>
                        </a:rPr>
                        <a:t>Aids</a:t>
                      </a:r>
                    </a:p>
                  </a:txBody>
                  <a:tcPr marL="4183" marR="4183" marT="4183" marB="0" anchor="b">
                    <a:lnL>
                      <a:noFill/>
                    </a:lnL>
                    <a:lnR>
                      <a:noFill/>
                    </a:lnR>
                    <a:lnT>
                      <a:noFill/>
                    </a:lnT>
                    <a:lnB>
                      <a:noFill/>
                    </a:lnB>
                  </a:tcPr>
                </a:tc>
                <a:extLst>
                  <a:ext uri="{0D108BD9-81ED-4DB2-BD59-A6C34878D82A}">
                    <a16:rowId xmlns:a16="http://schemas.microsoft.com/office/drawing/2014/main" val="1344114326"/>
                  </a:ext>
                </a:extLst>
              </a:tr>
              <a:tr h="220553">
                <a:tc>
                  <a:txBody>
                    <a:bodyPr/>
                    <a:lstStyle/>
                    <a:p>
                      <a:pPr algn="ctr" fontAlgn="b"/>
                      <a:r>
                        <a:rPr lang="en-US" sz="1050" b="1" i="0" u="none" strike="noStrike" dirty="0">
                          <a:solidFill>
                            <a:srgbClr val="000000"/>
                          </a:solidFill>
                          <a:effectLst/>
                          <a:latin typeface="Calibri" panose="020F0502020204030204" pitchFamily="34" charset="0"/>
                        </a:rPr>
                        <a:t>Possible Cut %</a:t>
                      </a:r>
                    </a:p>
                  </a:txBody>
                  <a:tcPr marL="4183" marR="4183" marT="418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dirty="0">
                          <a:solidFill>
                            <a:srgbClr val="000000"/>
                          </a:solidFill>
                          <a:effectLst/>
                          <a:latin typeface="Calibri" panose="020F0502020204030204" pitchFamily="34" charset="0"/>
                        </a:rPr>
                        <a:t> $                              70,694,381 </a:t>
                      </a:r>
                    </a:p>
                  </a:txBody>
                  <a:tcPr marL="4183" marR="4183" marT="418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dirty="0">
                          <a:solidFill>
                            <a:srgbClr val="000000"/>
                          </a:solidFill>
                          <a:effectLst/>
                          <a:latin typeface="Calibri" panose="020F0502020204030204" pitchFamily="34" charset="0"/>
                        </a:rPr>
                        <a:t> $                                46,737,982 </a:t>
                      </a:r>
                    </a:p>
                  </a:txBody>
                  <a:tcPr marL="4183" marR="4183" marT="418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Calibri" panose="020F0502020204030204" pitchFamily="34" charset="0"/>
                        </a:rPr>
                        <a:t> $                           23,956,399 </a:t>
                      </a:r>
                    </a:p>
                  </a:txBody>
                  <a:tcPr marL="4183" marR="4183" marT="4183"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8359842"/>
                  </a:ext>
                </a:extLst>
              </a:tr>
              <a:tr h="220553">
                <a:tc>
                  <a:txBody>
                    <a:bodyPr/>
                    <a:lstStyle/>
                    <a:p>
                      <a:pPr algn="ctr" fontAlgn="b"/>
                      <a:r>
                        <a:rPr lang="en-US" sz="1050" b="0" i="0" u="none" strike="noStrike" dirty="0">
                          <a:solidFill>
                            <a:srgbClr val="000000"/>
                          </a:solidFill>
                          <a:effectLst/>
                          <a:latin typeface="Calibri" panose="020F0502020204030204" pitchFamily="34" charset="0"/>
                        </a:rPr>
                        <a:t>1.0%</a:t>
                      </a:r>
                    </a:p>
                  </a:txBody>
                  <a:tcPr marL="4183" marR="4183" marT="418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050" b="0" i="0" u="none" strike="noStrike" dirty="0">
                          <a:solidFill>
                            <a:srgbClr val="000000"/>
                          </a:solidFill>
                          <a:effectLst/>
                          <a:latin typeface="Calibri" panose="020F0502020204030204" pitchFamily="34" charset="0"/>
                        </a:rPr>
                        <a:t> $                              706,943.81 </a:t>
                      </a:r>
                    </a:p>
                  </a:txBody>
                  <a:tcPr marL="4183" marR="4183" marT="418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050" b="0" i="0" u="none" strike="noStrike" dirty="0">
                          <a:solidFill>
                            <a:srgbClr val="000000"/>
                          </a:solidFill>
                          <a:effectLst/>
                          <a:latin typeface="Calibri" panose="020F0502020204030204" pitchFamily="34" charset="0"/>
                        </a:rPr>
                        <a:t> $                                467,379.82 </a:t>
                      </a:r>
                    </a:p>
                  </a:txBody>
                  <a:tcPr marL="4183" marR="4183" marT="418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050" b="0" i="0" u="none" strike="noStrike">
                          <a:solidFill>
                            <a:srgbClr val="000000"/>
                          </a:solidFill>
                          <a:effectLst/>
                          <a:latin typeface="Calibri" panose="020F0502020204030204" pitchFamily="34" charset="0"/>
                        </a:rPr>
                        <a:t> $                           239,563.99 </a:t>
                      </a:r>
                    </a:p>
                  </a:txBody>
                  <a:tcPr marL="4183" marR="4183" marT="4183"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31830472"/>
                  </a:ext>
                </a:extLst>
              </a:tr>
              <a:tr h="220553">
                <a:tc>
                  <a:txBody>
                    <a:bodyPr/>
                    <a:lstStyle/>
                    <a:p>
                      <a:pPr algn="ctr" fontAlgn="b"/>
                      <a:r>
                        <a:rPr lang="en-US" sz="1050" b="0" i="0" u="none" strike="noStrike" dirty="0">
                          <a:solidFill>
                            <a:srgbClr val="000000"/>
                          </a:solidFill>
                          <a:effectLst/>
                          <a:latin typeface="Calibri" panose="020F0502020204030204" pitchFamily="34" charset="0"/>
                        </a:rPr>
                        <a:t>2.0%</a:t>
                      </a:r>
                    </a:p>
                  </a:txBody>
                  <a:tcPr marL="4183" marR="4183" marT="4183" marB="0" anchor="b">
                    <a:lnL>
                      <a:noFill/>
                    </a:lnL>
                    <a:lnR>
                      <a:noFill/>
                    </a:lnR>
                    <a:lnT>
                      <a:noFill/>
                    </a:lnT>
                    <a:lnB>
                      <a:noFill/>
                    </a:lnB>
                  </a:tcPr>
                </a:tc>
                <a:tc>
                  <a:txBody>
                    <a:bodyPr/>
                    <a:lstStyle/>
                    <a:p>
                      <a:pPr algn="l" fontAlgn="b"/>
                      <a:r>
                        <a:rPr lang="en-US" sz="1050" b="0" i="0" u="none" strike="noStrike" dirty="0">
                          <a:solidFill>
                            <a:srgbClr val="000000"/>
                          </a:solidFill>
                          <a:effectLst/>
                          <a:latin typeface="Calibri" panose="020F0502020204030204" pitchFamily="34" charset="0"/>
                        </a:rPr>
                        <a:t> $                          1,413,887.62 </a:t>
                      </a:r>
                    </a:p>
                  </a:txBody>
                  <a:tcPr marL="4183" marR="4183" marT="4183" marB="0" anchor="b">
                    <a:lnL>
                      <a:noFill/>
                    </a:lnL>
                    <a:lnR>
                      <a:noFill/>
                    </a:lnR>
                    <a:lnT>
                      <a:noFill/>
                    </a:lnT>
                    <a:lnB>
                      <a:noFill/>
                    </a:lnB>
                  </a:tcPr>
                </a:tc>
                <a:tc>
                  <a:txBody>
                    <a:bodyPr/>
                    <a:lstStyle/>
                    <a:p>
                      <a:pPr algn="l" fontAlgn="b"/>
                      <a:r>
                        <a:rPr lang="en-US" sz="1050" b="0" i="0" u="none" strike="noStrike" dirty="0">
                          <a:solidFill>
                            <a:srgbClr val="000000"/>
                          </a:solidFill>
                          <a:effectLst/>
                          <a:latin typeface="Calibri" panose="020F0502020204030204" pitchFamily="34" charset="0"/>
                        </a:rPr>
                        <a:t> $                                934,759.64 </a:t>
                      </a:r>
                    </a:p>
                  </a:txBody>
                  <a:tcPr marL="4183" marR="4183" marT="4183" marB="0" anchor="b">
                    <a:lnL>
                      <a:noFill/>
                    </a:lnL>
                    <a:lnR>
                      <a:noFill/>
                    </a:lnR>
                    <a:lnT>
                      <a:noFill/>
                    </a:lnT>
                    <a:lnB>
                      <a:noFill/>
                    </a:lnB>
                  </a:tcPr>
                </a:tc>
                <a:tc>
                  <a:txBody>
                    <a:bodyPr/>
                    <a:lstStyle/>
                    <a:p>
                      <a:pPr algn="l" fontAlgn="b"/>
                      <a:r>
                        <a:rPr lang="en-US" sz="1050" b="0" i="0" u="none" strike="noStrike">
                          <a:solidFill>
                            <a:srgbClr val="000000"/>
                          </a:solidFill>
                          <a:effectLst/>
                          <a:latin typeface="Calibri" panose="020F0502020204030204" pitchFamily="34" charset="0"/>
                        </a:rPr>
                        <a:t> $                           479,127.98 </a:t>
                      </a:r>
                    </a:p>
                  </a:txBody>
                  <a:tcPr marL="4183" marR="4183" marT="4183" marB="0" anchor="b">
                    <a:lnL>
                      <a:noFill/>
                    </a:lnL>
                    <a:lnR>
                      <a:noFill/>
                    </a:lnR>
                    <a:lnT>
                      <a:noFill/>
                    </a:lnT>
                    <a:lnB>
                      <a:noFill/>
                    </a:lnB>
                  </a:tcPr>
                </a:tc>
                <a:extLst>
                  <a:ext uri="{0D108BD9-81ED-4DB2-BD59-A6C34878D82A}">
                    <a16:rowId xmlns:a16="http://schemas.microsoft.com/office/drawing/2014/main" val="2603446759"/>
                  </a:ext>
                </a:extLst>
              </a:tr>
              <a:tr h="220553">
                <a:tc>
                  <a:txBody>
                    <a:bodyPr/>
                    <a:lstStyle/>
                    <a:p>
                      <a:pPr algn="ctr" fontAlgn="b"/>
                      <a:r>
                        <a:rPr lang="en-US" sz="1050" b="0" i="0" u="none" strike="noStrike">
                          <a:solidFill>
                            <a:srgbClr val="000000"/>
                          </a:solidFill>
                          <a:effectLst/>
                          <a:latin typeface="Calibri" panose="020F0502020204030204" pitchFamily="34" charset="0"/>
                        </a:rPr>
                        <a:t>3.0%</a:t>
                      </a:r>
                    </a:p>
                  </a:txBody>
                  <a:tcPr marL="4183" marR="4183" marT="4183" marB="0" anchor="b">
                    <a:lnL>
                      <a:noFill/>
                    </a:lnL>
                    <a:lnR>
                      <a:noFill/>
                    </a:lnR>
                    <a:lnT>
                      <a:noFill/>
                    </a:lnT>
                    <a:lnB>
                      <a:noFill/>
                    </a:lnB>
                  </a:tcPr>
                </a:tc>
                <a:tc>
                  <a:txBody>
                    <a:bodyPr/>
                    <a:lstStyle/>
                    <a:p>
                      <a:pPr algn="l" fontAlgn="b"/>
                      <a:r>
                        <a:rPr lang="en-US" sz="1050" b="0" i="0" u="none" strike="noStrike" dirty="0">
                          <a:solidFill>
                            <a:srgbClr val="000000"/>
                          </a:solidFill>
                          <a:effectLst/>
                          <a:latin typeface="Calibri" panose="020F0502020204030204" pitchFamily="34" charset="0"/>
                        </a:rPr>
                        <a:t> $                          2,120,831.43 </a:t>
                      </a:r>
                    </a:p>
                  </a:txBody>
                  <a:tcPr marL="4183" marR="4183" marT="4183" marB="0" anchor="b">
                    <a:lnL>
                      <a:noFill/>
                    </a:lnL>
                    <a:lnR>
                      <a:noFill/>
                    </a:lnR>
                    <a:lnT>
                      <a:noFill/>
                    </a:lnT>
                    <a:lnB>
                      <a:noFill/>
                    </a:lnB>
                  </a:tcPr>
                </a:tc>
                <a:tc>
                  <a:txBody>
                    <a:bodyPr/>
                    <a:lstStyle/>
                    <a:p>
                      <a:pPr algn="l" fontAlgn="b"/>
                      <a:r>
                        <a:rPr lang="en-US" sz="1050" b="0" i="0" u="none" strike="noStrike" dirty="0">
                          <a:solidFill>
                            <a:srgbClr val="000000"/>
                          </a:solidFill>
                          <a:effectLst/>
                          <a:latin typeface="Calibri" panose="020F0502020204030204" pitchFamily="34" charset="0"/>
                        </a:rPr>
                        <a:t> $                            1,402,139.46 </a:t>
                      </a:r>
                    </a:p>
                  </a:txBody>
                  <a:tcPr marL="4183" marR="4183" marT="4183" marB="0" anchor="b">
                    <a:lnL>
                      <a:noFill/>
                    </a:lnL>
                    <a:lnR>
                      <a:noFill/>
                    </a:lnR>
                    <a:lnT>
                      <a:noFill/>
                    </a:lnT>
                    <a:lnB>
                      <a:noFill/>
                    </a:lnB>
                  </a:tcPr>
                </a:tc>
                <a:tc>
                  <a:txBody>
                    <a:bodyPr/>
                    <a:lstStyle/>
                    <a:p>
                      <a:pPr algn="l" fontAlgn="b"/>
                      <a:r>
                        <a:rPr lang="en-US" sz="1050" b="0" i="0" u="none" strike="noStrike">
                          <a:solidFill>
                            <a:srgbClr val="000000"/>
                          </a:solidFill>
                          <a:effectLst/>
                          <a:latin typeface="Calibri" panose="020F0502020204030204" pitchFamily="34" charset="0"/>
                        </a:rPr>
                        <a:t> $                           718,691.97 </a:t>
                      </a:r>
                    </a:p>
                  </a:txBody>
                  <a:tcPr marL="4183" marR="4183" marT="4183" marB="0" anchor="b">
                    <a:lnL>
                      <a:noFill/>
                    </a:lnL>
                    <a:lnR>
                      <a:noFill/>
                    </a:lnR>
                    <a:lnT>
                      <a:noFill/>
                    </a:lnT>
                    <a:lnB>
                      <a:noFill/>
                    </a:lnB>
                  </a:tcPr>
                </a:tc>
                <a:extLst>
                  <a:ext uri="{0D108BD9-81ED-4DB2-BD59-A6C34878D82A}">
                    <a16:rowId xmlns:a16="http://schemas.microsoft.com/office/drawing/2014/main" val="2706446880"/>
                  </a:ext>
                </a:extLst>
              </a:tr>
              <a:tr h="220553">
                <a:tc>
                  <a:txBody>
                    <a:bodyPr/>
                    <a:lstStyle/>
                    <a:p>
                      <a:pPr algn="ctr" fontAlgn="b"/>
                      <a:r>
                        <a:rPr lang="en-US" sz="1050" b="0" i="0" u="none" strike="noStrike">
                          <a:solidFill>
                            <a:srgbClr val="000000"/>
                          </a:solidFill>
                          <a:effectLst/>
                          <a:latin typeface="Calibri" panose="020F0502020204030204" pitchFamily="34" charset="0"/>
                        </a:rPr>
                        <a:t>4.0%</a:t>
                      </a:r>
                    </a:p>
                  </a:txBody>
                  <a:tcPr marL="4183" marR="4183" marT="4183" marB="0" anchor="b">
                    <a:lnL>
                      <a:noFill/>
                    </a:lnL>
                    <a:lnR>
                      <a:noFill/>
                    </a:lnR>
                    <a:lnT>
                      <a:noFill/>
                    </a:lnT>
                    <a:lnB>
                      <a:noFill/>
                    </a:lnB>
                  </a:tcPr>
                </a:tc>
                <a:tc>
                  <a:txBody>
                    <a:bodyPr/>
                    <a:lstStyle/>
                    <a:p>
                      <a:pPr algn="l" fontAlgn="b"/>
                      <a:r>
                        <a:rPr lang="en-US" sz="1050" b="0" i="0" u="none" strike="noStrike" dirty="0">
                          <a:solidFill>
                            <a:srgbClr val="000000"/>
                          </a:solidFill>
                          <a:effectLst/>
                          <a:latin typeface="Calibri" panose="020F0502020204030204" pitchFamily="34" charset="0"/>
                        </a:rPr>
                        <a:t> $                          2,827,775.24 </a:t>
                      </a:r>
                    </a:p>
                  </a:txBody>
                  <a:tcPr marL="4183" marR="4183" marT="4183" marB="0" anchor="b">
                    <a:lnL>
                      <a:noFill/>
                    </a:lnL>
                    <a:lnR>
                      <a:noFill/>
                    </a:lnR>
                    <a:lnT>
                      <a:noFill/>
                    </a:lnT>
                    <a:lnB>
                      <a:noFill/>
                    </a:lnB>
                  </a:tcPr>
                </a:tc>
                <a:tc>
                  <a:txBody>
                    <a:bodyPr/>
                    <a:lstStyle/>
                    <a:p>
                      <a:pPr algn="l" fontAlgn="b"/>
                      <a:r>
                        <a:rPr lang="en-US" sz="1050" b="0" i="0" u="none" strike="noStrike" dirty="0">
                          <a:solidFill>
                            <a:srgbClr val="000000"/>
                          </a:solidFill>
                          <a:effectLst/>
                          <a:latin typeface="Calibri" panose="020F0502020204030204" pitchFamily="34" charset="0"/>
                        </a:rPr>
                        <a:t> $                            1,869,519.28 </a:t>
                      </a:r>
                    </a:p>
                  </a:txBody>
                  <a:tcPr marL="4183" marR="4183" marT="4183" marB="0" anchor="b">
                    <a:lnL>
                      <a:noFill/>
                    </a:lnL>
                    <a:lnR>
                      <a:noFill/>
                    </a:lnR>
                    <a:lnT>
                      <a:noFill/>
                    </a:lnT>
                    <a:lnB>
                      <a:noFill/>
                    </a:lnB>
                  </a:tcPr>
                </a:tc>
                <a:tc>
                  <a:txBody>
                    <a:bodyPr/>
                    <a:lstStyle/>
                    <a:p>
                      <a:pPr algn="l" fontAlgn="b"/>
                      <a:r>
                        <a:rPr lang="en-US" sz="1050" b="0" i="0" u="none" strike="noStrike" dirty="0">
                          <a:solidFill>
                            <a:srgbClr val="000000"/>
                          </a:solidFill>
                          <a:effectLst/>
                          <a:latin typeface="Calibri" panose="020F0502020204030204" pitchFamily="34" charset="0"/>
                        </a:rPr>
                        <a:t> $                           958,255.96 </a:t>
                      </a:r>
                    </a:p>
                  </a:txBody>
                  <a:tcPr marL="4183" marR="4183" marT="4183" marB="0" anchor="b">
                    <a:lnL>
                      <a:noFill/>
                    </a:lnL>
                    <a:lnR>
                      <a:noFill/>
                    </a:lnR>
                    <a:lnT>
                      <a:noFill/>
                    </a:lnT>
                    <a:lnB>
                      <a:noFill/>
                    </a:lnB>
                  </a:tcPr>
                </a:tc>
                <a:extLst>
                  <a:ext uri="{0D108BD9-81ED-4DB2-BD59-A6C34878D82A}">
                    <a16:rowId xmlns:a16="http://schemas.microsoft.com/office/drawing/2014/main" val="1247825462"/>
                  </a:ext>
                </a:extLst>
              </a:tr>
              <a:tr h="220553">
                <a:tc>
                  <a:txBody>
                    <a:bodyPr/>
                    <a:lstStyle/>
                    <a:p>
                      <a:pPr algn="ctr" fontAlgn="b"/>
                      <a:r>
                        <a:rPr lang="en-US" sz="1050" b="1" i="0" u="none" strike="noStrike">
                          <a:solidFill>
                            <a:srgbClr val="000000"/>
                          </a:solidFill>
                          <a:effectLst/>
                          <a:latin typeface="Calibri" panose="020F0502020204030204" pitchFamily="34" charset="0"/>
                        </a:rPr>
                        <a:t>5.0%</a:t>
                      </a:r>
                    </a:p>
                  </a:txBody>
                  <a:tcPr marL="4183" marR="4183" marT="4183" marB="0" anchor="b">
                    <a:lnL>
                      <a:noFill/>
                    </a:lnL>
                    <a:lnR>
                      <a:noFill/>
                    </a:lnR>
                    <a:lnT>
                      <a:noFill/>
                    </a:lnT>
                    <a:lnB>
                      <a:noFill/>
                    </a:lnB>
                    <a:solidFill>
                      <a:srgbClr val="FFFF00"/>
                    </a:solidFill>
                  </a:tcPr>
                </a:tc>
                <a:tc>
                  <a:txBody>
                    <a:bodyPr/>
                    <a:lstStyle/>
                    <a:p>
                      <a:pPr algn="l" fontAlgn="b"/>
                      <a:r>
                        <a:rPr lang="en-US" sz="1050" b="1" i="0" u="none" strike="noStrike" dirty="0">
                          <a:solidFill>
                            <a:srgbClr val="000000"/>
                          </a:solidFill>
                          <a:effectLst/>
                          <a:latin typeface="Calibri" panose="020F0502020204030204" pitchFamily="34" charset="0"/>
                        </a:rPr>
                        <a:t> $                          3,534,719.05 </a:t>
                      </a:r>
                    </a:p>
                  </a:txBody>
                  <a:tcPr marL="4183" marR="4183" marT="4183" marB="0" anchor="b">
                    <a:lnL>
                      <a:noFill/>
                    </a:lnL>
                    <a:lnR>
                      <a:noFill/>
                    </a:lnR>
                    <a:lnT>
                      <a:noFill/>
                    </a:lnT>
                    <a:lnB>
                      <a:noFill/>
                    </a:lnB>
                    <a:solidFill>
                      <a:srgbClr val="FFFF00"/>
                    </a:solidFill>
                  </a:tcPr>
                </a:tc>
                <a:tc>
                  <a:txBody>
                    <a:bodyPr/>
                    <a:lstStyle/>
                    <a:p>
                      <a:pPr algn="l" fontAlgn="b"/>
                      <a:r>
                        <a:rPr lang="en-US" sz="1050" b="1" i="0" u="none" strike="noStrike" dirty="0">
                          <a:solidFill>
                            <a:srgbClr val="000000"/>
                          </a:solidFill>
                          <a:effectLst/>
                          <a:latin typeface="Calibri" panose="020F0502020204030204" pitchFamily="34" charset="0"/>
                        </a:rPr>
                        <a:t> $                            2,336,899.10 </a:t>
                      </a:r>
                    </a:p>
                  </a:txBody>
                  <a:tcPr marL="4183" marR="4183" marT="4183" marB="0" anchor="b">
                    <a:lnL>
                      <a:noFill/>
                    </a:lnL>
                    <a:lnR>
                      <a:noFill/>
                    </a:lnR>
                    <a:lnT>
                      <a:noFill/>
                    </a:lnT>
                    <a:lnB>
                      <a:noFill/>
                    </a:lnB>
                    <a:solidFill>
                      <a:srgbClr val="FFFF00"/>
                    </a:solidFill>
                  </a:tcPr>
                </a:tc>
                <a:tc>
                  <a:txBody>
                    <a:bodyPr/>
                    <a:lstStyle/>
                    <a:p>
                      <a:pPr algn="l" fontAlgn="b"/>
                      <a:r>
                        <a:rPr lang="en-US" sz="1050" b="1" i="0" u="none" strike="noStrike" dirty="0">
                          <a:solidFill>
                            <a:srgbClr val="000000"/>
                          </a:solidFill>
                          <a:effectLst/>
                          <a:latin typeface="Calibri" panose="020F0502020204030204" pitchFamily="34" charset="0"/>
                        </a:rPr>
                        <a:t> $                       1,197,819.95 </a:t>
                      </a:r>
                    </a:p>
                  </a:txBody>
                  <a:tcPr marL="4183" marR="4183" marT="4183" marB="0" anchor="b">
                    <a:lnL>
                      <a:noFill/>
                    </a:lnL>
                    <a:lnR>
                      <a:noFill/>
                    </a:lnR>
                    <a:lnT>
                      <a:noFill/>
                    </a:lnT>
                    <a:lnB>
                      <a:noFill/>
                    </a:lnB>
                    <a:solidFill>
                      <a:srgbClr val="FFFF00"/>
                    </a:solidFill>
                  </a:tcPr>
                </a:tc>
                <a:extLst>
                  <a:ext uri="{0D108BD9-81ED-4DB2-BD59-A6C34878D82A}">
                    <a16:rowId xmlns:a16="http://schemas.microsoft.com/office/drawing/2014/main" val="1665447765"/>
                  </a:ext>
                </a:extLst>
              </a:tr>
              <a:tr h="220553">
                <a:tc>
                  <a:txBody>
                    <a:bodyPr/>
                    <a:lstStyle/>
                    <a:p>
                      <a:pPr algn="ctr" fontAlgn="b"/>
                      <a:r>
                        <a:rPr lang="en-US" sz="1050" b="0" i="0" u="none" strike="noStrike">
                          <a:solidFill>
                            <a:srgbClr val="000000"/>
                          </a:solidFill>
                          <a:effectLst/>
                          <a:latin typeface="Calibri" panose="020F0502020204030204" pitchFamily="34" charset="0"/>
                        </a:rPr>
                        <a:t>6.0%</a:t>
                      </a:r>
                    </a:p>
                  </a:txBody>
                  <a:tcPr marL="4183" marR="4183" marT="4183" marB="0" anchor="b">
                    <a:lnL>
                      <a:noFill/>
                    </a:lnL>
                    <a:lnR>
                      <a:noFill/>
                    </a:lnR>
                    <a:lnT>
                      <a:noFill/>
                    </a:lnT>
                    <a:lnB>
                      <a:noFill/>
                    </a:lnB>
                  </a:tcPr>
                </a:tc>
                <a:tc>
                  <a:txBody>
                    <a:bodyPr/>
                    <a:lstStyle/>
                    <a:p>
                      <a:pPr algn="l" fontAlgn="b"/>
                      <a:r>
                        <a:rPr lang="en-US" sz="1050" b="0" i="0" u="none" strike="noStrike" dirty="0">
                          <a:solidFill>
                            <a:srgbClr val="000000"/>
                          </a:solidFill>
                          <a:effectLst/>
                          <a:latin typeface="Calibri" panose="020F0502020204030204" pitchFamily="34" charset="0"/>
                        </a:rPr>
                        <a:t> $                          4,241,662.86 </a:t>
                      </a:r>
                    </a:p>
                  </a:txBody>
                  <a:tcPr marL="4183" marR="4183" marT="4183" marB="0" anchor="b">
                    <a:lnL>
                      <a:noFill/>
                    </a:lnL>
                    <a:lnR>
                      <a:noFill/>
                    </a:lnR>
                    <a:lnT>
                      <a:noFill/>
                    </a:lnT>
                    <a:lnB>
                      <a:noFill/>
                    </a:lnB>
                  </a:tcPr>
                </a:tc>
                <a:tc>
                  <a:txBody>
                    <a:bodyPr/>
                    <a:lstStyle/>
                    <a:p>
                      <a:pPr algn="l" fontAlgn="b"/>
                      <a:r>
                        <a:rPr lang="en-US" sz="1050" b="0" i="0" u="none" strike="noStrike" dirty="0">
                          <a:solidFill>
                            <a:srgbClr val="000000"/>
                          </a:solidFill>
                          <a:effectLst/>
                          <a:latin typeface="Calibri" panose="020F0502020204030204" pitchFamily="34" charset="0"/>
                        </a:rPr>
                        <a:t> $                            2,804,278.92 </a:t>
                      </a:r>
                    </a:p>
                  </a:txBody>
                  <a:tcPr marL="4183" marR="4183" marT="4183" marB="0" anchor="b">
                    <a:lnL>
                      <a:noFill/>
                    </a:lnL>
                    <a:lnR>
                      <a:noFill/>
                    </a:lnR>
                    <a:lnT>
                      <a:noFill/>
                    </a:lnT>
                    <a:lnB>
                      <a:noFill/>
                    </a:lnB>
                  </a:tcPr>
                </a:tc>
                <a:tc>
                  <a:txBody>
                    <a:bodyPr/>
                    <a:lstStyle/>
                    <a:p>
                      <a:pPr algn="l" fontAlgn="b"/>
                      <a:r>
                        <a:rPr lang="en-US" sz="1050" b="0" i="0" u="none" strike="noStrike" dirty="0">
                          <a:solidFill>
                            <a:srgbClr val="000000"/>
                          </a:solidFill>
                          <a:effectLst/>
                          <a:latin typeface="Calibri" panose="020F0502020204030204" pitchFamily="34" charset="0"/>
                        </a:rPr>
                        <a:t> $                       1,437,383.94 </a:t>
                      </a:r>
                    </a:p>
                  </a:txBody>
                  <a:tcPr marL="4183" marR="4183" marT="4183" marB="0" anchor="b">
                    <a:lnL>
                      <a:noFill/>
                    </a:lnL>
                    <a:lnR>
                      <a:noFill/>
                    </a:lnR>
                    <a:lnT>
                      <a:noFill/>
                    </a:lnT>
                    <a:lnB>
                      <a:noFill/>
                    </a:lnB>
                  </a:tcPr>
                </a:tc>
                <a:extLst>
                  <a:ext uri="{0D108BD9-81ED-4DB2-BD59-A6C34878D82A}">
                    <a16:rowId xmlns:a16="http://schemas.microsoft.com/office/drawing/2014/main" val="3161313492"/>
                  </a:ext>
                </a:extLst>
              </a:tr>
              <a:tr h="220553">
                <a:tc>
                  <a:txBody>
                    <a:bodyPr/>
                    <a:lstStyle/>
                    <a:p>
                      <a:pPr algn="ctr" fontAlgn="b"/>
                      <a:r>
                        <a:rPr lang="en-US" sz="1050" b="0" i="0" u="none" strike="noStrike">
                          <a:solidFill>
                            <a:srgbClr val="000000"/>
                          </a:solidFill>
                          <a:effectLst/>
                          <a:latin typeface="Calibri" panose="020F0502020204030204" pitchFamily="34" charset="0"/>
                        </a:rPr>
                        <a:t>7.0%</a:t>
                      </a:r>
                    </a:p>
                  </a:txBody>
                  <a:tcPr marL="4183" marR="4183" marT="4183" marB="0" anchor="b">
                    <a:lnL>
                      <a:noFill/>
                    </a:lnL>
                    <a:lnR>
                      <a:noFill/>
                    </a:lnR>
                    <a:lnT>
                      <a:noFill/>
                    </a:lnT>
                    <a:lnB>
                      <a:noFill/>
                    </a:lnB>
                  </a:tcPr>
                </a:tc>
                <a:tc>
                  <a:txBody>
                    <a:bodyPr/>
                    <a:lstStyle/>
                    <a:p>
                      <a:pPr algn="l" fontAlgn="b"/>
                      <a:r>
                        <a:rPr lang="en-US" sz="1050" b="0" i="0" u="none" strike="noStrike" dirty="0">
                          <a:solidFill>
                            <a:srgbClr val="000000"/>
                          </a:solidFill>
                          <a:effectLst/>
                          <a:latin typeface="Calibri" panose="020F0502020204030204" pitchFamily="34" charset="0"/>
                        </a:rPr>
                        <a:t> $                          4,948,606.67 </a:t>
                      </a:r>
                    </a:p>
                  </a:txBody>
                  <a:tcPr marL="4183" marR="4183" marT="4183" marB="0" anchor="b">
                    <a:lnL>
                      <a:noFill/>
                    </a:lnL>
                    <a:lnR>
                      <a:noFill/>
                    </a:lnR>
                    <a:lnT>
                      <a:noFill/>
                    </a:lnT>
                    <a:lnB>
                      <a:noFill/>
                    </a:lnB>
                  </a:tcPr>
                </a:tc>
                <a:tc>
                  <a:txBody>
                    <a:bodyPr/>
                    <a:lstStyle/>
                    <a:p>
                      <a:pPr algn="l" fontAlgn="b"/>
                      <a:r>
                        <a:rPr lang="en-US" sz="1050" b="0" i="0" u="none" strike="noStrike" dirty="0">
                          <a:solidFill>
                            <a:srgbClr val="000000"/>
                          </a:solidFill>
                          <a:effectLst/>
                          <a:latin typeface="Calibri" panose="020F0502020204030204" pitchFamily="34" charset="0"/>
                        </a:rPr>
                        <a:t> $                            3,271,658.74 </a:t>
                      </a:r>
                    </a:p>
                  </a:txBody>
                  <a:tcPr marL="4183" marR="4183" marT="4183" marB="0" anchor="b">
                    <a:lnL>
                      <a:noFill/>
                    </a:lnL>
                    <a:lnR>
                      <a:noFill/>
                    </a:lnR>
                    <a:lnT>
                      <a:noFill/>
                    </a:lnT>
                    <a:lnB>
                      <a:noFill/>
                    </a:lnB>
                  </a:tcPr>
                </a:tc>
                <a:tc>
                  <a:txBody>
                    <a:bodyPr/>
                    <a:lstStyle/>
                    <a:p>
                      <a:pPr algn="l" fontAlgn="b"/>
                      <a:r>
                        <a:rPr lang="en-US" sz="1050" b="0" i="0" u="none" strike="noStrike" dirty="0">
                          <a:solidFill>
                            <a:srgbClr val="000000"/>
                          </a:solidFill>
                          <a:effectLst/>
                          <a:latin typeface="Calibri" panose="020F0502020204030204" pitchFamily="34" charset="0"/>
                        </a:rPr>
                        <a:t> $                       1,676,947.93 </a:t>
                      </a:r>
                    </a:p>
                  </a:txBody>
                  <a:tcPr marL="4183" marR="4183" marT="4183" marB="0" anchor="b">
                    <a:lnL>
                      <a:noFill/>
                    </a:lnL>
                    <a:lnR>
                      <a:noFill/>
                    </a:lnR>
                    <a:lnT>
                      <a:noFill/>
                    </a:lnT>
                    <a:lnB>
                      <a:noFill/>
                    </a:lnB>
                  </a:tcPr>
                </a:tc>
                <a:extLst>
                  <a:ext uri="{0D108BD9-81ED-4DB2-BD59-A6C34878D82A}">
                    <a16:rowId xmlns:a16="http://schemas.microsoft.com/office/drawing/2014/main" val="1738748316"/>
                  </a:ext>
                </a:extLst>
              </a:tr>
              <a:tr h="220553">
                <a:tc>
                  <a:txBody>
                    <a:bodyPr/>
                    <a:lstStyle/>
                    <a:p>
                      <a:pPr algn="ctr" fontAlgn="b"/>
                      <a:r>
                        <a:rPr lang="en-US" sz="1050" b="0" i="0" u="none" strike="noStrike">
                          <a:solidFill>
                            <a:srgbClr val="000000"/>
                          </a:solidFill>
                          <a:effectLst/>
                          <a:latin typeface="Calibri" panose="020F0502020204030204" pitchFamily="34" charset="0"/>
                        </a:rPr>
                        <a:t>8.0%</a:t>
                      </a:r>
                    </a:p>
                  </a:txBody>
                  <a:tcPr marL="4183" marR="4183" marT="4183" marB="0" anchor="b">
                    <a:lnL>
                      <a:noFill/>
                    </a:lnL>
                    <a:lnR>
                      <a:noFill/>
                    </a:lnR>
                    <a:lnT>
                      <a:noFill/>
                    </a:lnT>
                    <a:lnB>
                      <a:noFill/>
                    </a:lnB>
                  </a:tcPr>
                </a:tc>
                <a:tc>
                  <a:txBody>
                    <a:bodyPr/>
                    <a:lstStyle/>
                    <a:p>
                      <a:pPr algn="l" fontAlgn="b"/>
                      <a:r>
                        <a:rPr lang="en-US" sz="1050" b="0" i="0" u="none" strike="noStrike" dirty="0">
                          <a:solidFill>
                            <a:srgbClr val="000000"/>
                          </a:solidFill>
                          <a:effectLst/>
                          <a:latin typeface="Calibri" panose="020F0502020204030204" pitchFamily="34" charset="0"/>
                        </a:rPr>
                        <a:t> $                          5,655,550.48 </a:t>
                      </a:r>
                    </a:p>
                  </a:txBody>
                  <a:tcPr marL="4183" marR="4183" marT="4183" marB="0" anchor="b">
                    <a:lnL>
                      <a:noFill/>
                    </a:lnL>
                    <a:lnR>
                      <a:noFill/>
                    </a:lnR>
                    <a:lnT>
                      <a:noFill/>
                    </a:lnT>
                    <a:lnB>
                      <a:noFill/>
                    </a:lnB>
                  </a:tcPr>
                </a:tc>
                <a:tc>
                  <a:txBody>
                    <a:bodyPr/>
                    <a:lstStyle/>
                    <a:p>
                      <a:pPr algn="l" fontAlgn="b"/>
                      <a:r>
                        <a:rPr lang="en-US" sz="1050" b="0" i="0" u="none" strike="noStrike" dirty="0">
                          <a:solidFill>
                            <a:srgbClr val="000000"/>
                          </a:solidFill>
                          <a:effectLst/>
                          <a:latin typeface="Calibri" panose="020F0502020204030204" pitchFamily="34" charset="0"/>
                        </a:rPr>
                        <a:t> $                            3,739,038.56 </a:t>
                      </a:r>
                    </a:p>
                  </a:txBody>
                  <a:tcPr marL="4183" marR="4183" marT="4183" marB="0" anchor="b">
                    <a:lnL>
                      <a:noFill/>
                    </a:lnL>
                    <a:lnR>
                      <a:noFill/>
                    </a:lnR>
                    <a:lnT>
                      <a:noFill/>
                    </a:lnT>
                    <a:lnB>
                      <a:noFill/>
                    </a:lnB>
                  </a:tcPr>
                </a:tc>
                <a:tc>
                  <a:txBody>
                    <a:bodyPr/>
                    <a:lstStyle/>
                    <a:p>
                      <a:pPr algn="l" fontAlgn="b"/>
                      <a:r>
                        <a:rPr lang="en-US" sz="1050" b="0" i="0" u="none" strike="noStrike" dirty="0">
                          <a:solidFill>
                            <a:srgbClr val="000000"/>
                          </a:solidFill>
                          <a:effectLst/>
                          <a:latin typeface="Calibri" panose="020F0502020204030204" pitchFamily="34" charset="0"/>
                        </a:rPr>
                        <a:t> $                       1,916,511.92 </a:t>
                      </a:r>
                    </a:p>
                  </a:txBody>
                  <a:tcPr marL="4183" marR="4183" marT="4183" marB="0" anchor="b">
                    <a:lnL>
                      <a:noFill/>
                    </a:lnL>
                    <a:lnR>
                      <a:noFill/>
                    </a:lnR>
                    <a:lnT>
                      <a:noFill/>
                    </a:lnT>
                    <a:lnB>
                      <a:noFill/>
                    </a:lnB>
                  </a:tcPr>
                </a:tc>
                <a:extLst>
                  <a:ext uri="{0D108BD9-81ED-4DB2-BD59-A6C34878D82A}">
                    <a16:rowId xmlns:a16="http://schemas.microsoft.com/office/drawing/2014/main" val="2061129233"/>
                  </a:ext>
                </a:extLst>
              </a:tr>
              <a:tr h="220553">
                <a:tc>
                  <a:txBody>
                    <a:bodyPr/>
                    <a:lstStyle/>
                    <a:p>
                      <a:pPr algn="ctr" fontAlgn="b"/>
                      <a:r>
                        <a:rPr lang="en-US" sz="1050" b="0" i="0" u="none" strike="noStrike">
                          <a:solidFill>
                            <a:srgbClr val="000000"/>
                          </a:solidFill>
                          <a:effectLst/>
                          <a:latin typeface="Calibri" panose="020F0502020204030204" pitchFamily="34" charset="0"/>
                        </a:rPr>
                        <a:t>9.0%</a:t>
                      </a:r>
                    </a:p>
                  </a:txBody>
                  <a:tcPr marL="4183" marR="4183" marT="4183" marB="0" anchor="b">
                    <a:lnL>
                      <a:noFill/>
                    </a:lnL>
                    <a:lnR>
                      <a:noFill/>
                    </a:lnR>
                    <a:lnT>
                      <a:noFill/>
                    </a:lnT>
                    <a:lnB>
                      <a:noFill/>
                    </a:lnB>
                  </a:tcPr>
                </a:tc>
                <a:tc>
                  <a:txBody>
                    <a:bodyPr/>
                    <a:lstStyle/>
                    <a:p>
                      <a:pPr algn="l" fontAlgn="b"/>
                      <a:r>
                        <a:rPr lang="en-US" sz="1050" b="0" i="0" u="none" strike="noStrike" dirty="0">
                          <a:solidFill>
                            <a:srgbClr val="000000"/>
                          </a:solidFill>
                          <a:effectLst/>
                          <a:latin typeface="Calibri" panose="020F0502020204030204" pitchFamily="34" charset="0"/>
                        </a:rPr>
                        <a:t> $                          6,362,494.29 </a:t>
                      </a:r>
                    </a:p>
                  </a:txBody>
                  <a:tcPr marL="4183" marR="4183" marT="4183" marB="0" anchor="b">
                    <a:lnL>
                      <a:noFill/>
                    </a:lnL>
                    <a:lnR>
                      <a:noFill/>
                    </a:lnR>
                    <a:lnT>
                      <a:noFill/>
                    </a:lnT>
                    <a:lnB>
                      <a:noFill/>
                    </a:lnB>
                  </a:tcPr>
                </a:tc>
                <a:tc>
                  <a:txBody>
                    <a:bodyPr/>
                    <a:lstStyle/>
                    <a:p>
                      <a:pPr algn="l" fontAlgn="b"/>
                      <a:r>
                        <a:rPr lang="en-US" sz="1050" b="0" i="0" u="none" strike="noStrike" dirty="0">
                          <a:solidFill>
                            <a:srgbClr val="000000"/>
                          </a:solidFill>
                          <a:effectLst/>
                          <a:latin typeface="Calibri" panose="020F0502020204030204" pitchFamily="34" charset="0"/>
                        </a:rPr>
                        <a:t> $                            4,206,418.38 </a:t>
                      </a:r>
                    </a:p>
                  </a:txBody>
                  <a:tcPr marL="4183" marR="4183" marT="4183" marB="0" anchor="b">
                    <a:lnL>
                      <a:noFill/>
                    </a:lnL>
                    <a:lnR>
                      <a:noFill/>
                    </a:lnR>
                    <a:lnT>
                      <a:noFill/>
                    </a:lnT>
                    <a:lnB>
                      <a:noFill/>
                    </a:lnB>
                  </a:tcPr>
                </a:tc>
                <a:tc>
                  <a:txBody>
                    <a:bodyPr/>
                    <a:lstStyle/>
                    <a:p>
                      <a:pPr algn="l" fontAlgn="b"/>
                      <a:r>
                        <a:rPr lang="en-US" sz="1050" b="0" i="0" u="none" strike="noStrike" dirty="0">
                          <a:solidFill>
                            <a:srgbClr val="000000"/>
                          </a:solidFill>
                          <a:effectLst/>
                          <a:latin typeface="Calibri" panose="020F0502020204030204" pitchFamily="34" charset="0"/>
                        </a:rPr>
                        <a:t> $                       2,156,075.91 </a:t>
                      </a:r>
                    </a:p>
                  </a:txBody>
                  <a:tcPr marL="4183" marR="4183" marT="4183" marB="0" anchor="b">
                    <a:lnL>
                      <a:noFill/>
                    </a:lnL>
                    <a:lnR>
                      <a:noFill/>
                    </a:lnR>
                    <a:lnT>
                      <a:noFill/>
                    </a:lnT>
                    <a:lnB>
                      <a:noFill/>
                    </a:lnB>
                  </a:tcPr>
                </a:tc>
                <a:extLst>
                  <a:ext uri="{0D108BD9-81ED-4DB2-BD59-A6C34878D82A}">
                    <a16:rowId xmlns:a16="http://schemas.microsoft.com/office/drawing/2014/main" val="2955080349"/>
                  </a:ext>
                </a:extLst>
              </a:tr>
              <a:tr h="220553">
                <a:tc>
                  <a:txBody>
                    <a:bodyPr/>
                    <a:lstStyle/>
                    <a:p>
                      <a:pPr algn="ctr" fontAlgn="b"/>
                      <a:r>
                        <a:rPr lang="en-US" sz="1050" b="1" i="0" u="none" strike="noStrike">
                          <a:solidFill>
                            <a:srgbClr val="000000"/>
                          </a:solidFill>
                          <a:effectLst/>
                          <a:latin typeface="Calibri" panose="020F0502020204030204" pitchFamily="34" charset="0"/>
                        </a:rPr>
                        <a:t>10.0%</a:t>
                      </a:r>
                    </a:p>
                  </a:txBody>
                  <a:tcPr marL="4183" marR="4183" marT="4183" marB="0" anchor="b">
                    <a:lnL>
                      <a:noFill/>
                    </a:lnL>
                    <a:lnR>
                      <a:noFill/>
                    </a:lnR>
                    <a:lnT>
                      <a:noFill/>
                    </a:lnT>
                    <a:lnB>
                      <a:noFill/>
                    </a:lnB>
                    <a:solidFill>
                      <a:srgbClr val="FFFF00"/>
                    </a:solidFill>
                  </a:tcPr>
                </a:tc>
                <a:tc>
                  <a:txBody>
                    <a:bodyPr/>
                    <a:lstStyle/>
                    <a:p>
                      <a:pPr algn="l" fontAlgn="b"/>
                      <a:r>
                        <a:rPr lang="en-US" sz="1050" b="1" i="0" u="none" strike="noStrike" dirty="0">
                          <a:solidFill>
                            <a:srgbClr val="000000"/>
                          </a:solidFill>
                          <a:effectLst/>
                          <a:latin typeface="Calibri" panose="020F0502020204030204" pitchFamily="34" charset="0"/>
                        </a:rPr>
                        <a:t> $                          7,069,438.10 </a:t>
                      </a:r>
                    </a:p>
                  </a:txBody>
                  <a:tcPr marL="4183" marR="4183" marT="4183" marB="0" anchor="b">
                    <a:lnL>
                      <a:noFill/>
                    </a:lnL>
                    <a:lnR>
                      <a:noFill/>
                    </a:lnR>
                    <a:lnT>
                      <a:noFill/>
                    </a:lnT>
                    <a:lnB>
                      <a:noFill/>
                    </a:lnB>
                    <a:solidFill>
                      <a:srgbClr val="FFFF00"/>
                    </a:solidFill>
                  </a:tcPr>
                </a:tc>
                <a:tc>
                  <a:txBody>
                    <a:bodyPr/>
                    <a:lstStyle/>
                    <a:p>
                      <a:pPr algn="l" fontAlgn="b"/>
                      <a:r>
                        <a:rPr lang="en-US" sz="1050" b="1" i="0" u="none" strike="noStrike" dirty="0">
                          <a:solidFill>
                            <a:srgbClr val="000000"/>
                          </a:solidFill>
                          <a:effectLst/>
                          <a:latin typeface="Calibri" panose="020F0502020204030204" pitchFamily="34" charset="0"/>
                        </a:rPr>
                        <a:t> $                            4,673,798.20 </a:t>
                      </a:r>
                    </a:p>
                  </a:txBody>
                  <a:tcPr marL="4183" marR="4183" marT="4183" marB="0" anchor="b">
                    <a:lnL>
                      <a:noFill/>
                    </a:lnL>
                    <a:lnR>
                      <a:noFill/>
                    </a:lnR>
                    <a:lnT>
                      <a:noFill/>
                    </a:lnT>
                    <a:lnB>
                      <a:noFill/>
                    </a:lnB>
                    <a:solidFill>
                      <a:srgbClr val="FFFF00"/>
                    </a:solidFill>
                  </a:tcPr>
                </a:tc>
                <a:tc>
                  <a:txBody>
                    <a:bodyPr/>
                    <a:lstStyle/>
                    <a:p>
                      <a:pPr algn="l" fontAlgn="b"/>
                      <a:r>
                        <a:rPr lang="en-US" sz="1050" b="1" i="0" u="none" strike="noStrike" dirty="0">
                          <a:solidFill>
                            <a:srgbClr val="000000"/>
                          </a:solidFill>
                          <a:effectLst/>
                          <a:latin typeface="Calibri" panose="020F0502020204030204" pitchFamily="34" charset="0"/>
                        </a:rPr>
                        <a:t> $                       2,395,639.90 </a:t>
                      </a:r>
                    </a:p>
                  </a:txBody>
                  <a:tcPr marL="4183" marR="4183" marT="4183" marB="0" anchor="b">
                    <a:lnL>
                      <a:noFill/>
                    </a:lnL>
                    <a:lnR>
                      <a:noFill/>
                    </a:lnR>
                    <a:lnT>
                      <a:noFill/>
                    </a:lnT>
                    <a:lnB>
                      <a:noFill/>
                    </a:lnB>
                    <a:solidFill>
                      <a:srgbClr val="FFFF00"/>
                    </a:solidFill>
                  </a:tcPr>
                </a:tc>
                <a:extLst>
                  <a:ext uri="{0D108BD9-81ED-4DB2-BD59-A6C34878D82A}">
                    <a16:rowId xmlns:a16="http://schemas.microsoft.com/office/drawing/2014/main" val="1750180277"/>
                  </a:ext>
                </a:extLst>
              </a:tr>
              <a:tr h="220553">
                <a:tc>
                  <a:txBody>
                    <a:bodyPr/>
                    <a:lstStyle/>
                    <a:p>
                      <a:pPr algn="ctr" fontAlgn="b"/>
                      <a:r>
                        <a:rPr lang="en-US" sz="1050" b="0" i="0" u="none" strike="noStrike">
                          <a:solidFill>
                            <a:srgbClr val="000000"/>
                          </a:solidFill>
                          <a:effectLst/>
                          <a:latin typeface="Calibri" panose="020F0502020204030204" pitchFamily="34" charset="0"/>
                        </a:rPr>
                        <a:t>11.0%</a:t>
                      </a:r>
                    </a:p>
                  </a:txBody>
                  <a:tcPr marL="4183" marR="4183" marT="4183" marB="0" anchor="b">
                    <a:lnL>
                      <a:noFill/>
                    </a:lnL>
                    <a:lnR>
                      <a:noFill/>
                    </a:lnR>
                    <a:lnT>
                      <a:noFill/>
                    </a:lnT>
                    <a:lnB>
                      <a:noFill/>
                    </a:lnB>
                  </a:tcPr>
                </a:tc>
                <a:tc>
                  <a:txBody>
                    <a:bodyPr/>
                    <a:lstStyle/>
                    <a:p>
                      <a:pPr algn="l" fontAlgn="b"/>
                      <a:r>
                        <a:rPr lang="en-US" sz="1050" b="0" i="0" u="none" strike="noStrike" dirty="0">
                          <a:solidFill>
                            <a:srgbClr val="000000"/>
                          </a:solidFill>
                          <a:effectLst/>
                          <a:latin typeface="Calibri" panose="020F0502020204030204" pitchFamily="34" charset="0"/>
                        </a:rPr>
                        <a:t> $                          7,776,381.91 </a:t>
                      </a:r>
                    </a:p>
                  </a:txBody>
                  <a:tcPr marL="4183" marR="4183" marT="4183" marB="0" anchor="b">
                    <a:lnL>
                      <a:noFill/>
                    </a:lnL>
                    <a:lnR>
                      <a:noFill/>
                    </a:lnR>
                    <a:lnT>
                      <a:noFill/>
                    </a:lnT>
                    <a:lnB>
                      <a:noFill/>
                    </a:lnB>
                  </a:tcPr>
                </a:tc>
                <a:tc>
                  <a:txBody>
                    <a:bodyPr/>
                    <a:lstStyle/>
                    <a:p>
                      <a:pPr algn="l" fontAlgn="b"/>
                      <a:r>
                        <a:rPr lang="en-US" sz="1050" b="0" i="0" u="none" strike="noStrike" dirty="0">
                          <a:solidFill>
                            <a:srgbClr val="000000"/>
                          </a:solidFill>
                          <a:effectLst/>
                          <a:latin typeface="Calibri" panose="020F0502020204030204" pitchFamily="34" charset="0"/>
                        </a:rPr>
                        <a:t> $                            5,141,178.02 </a:t>
                      </a:r>
                    </a:p>
                  </a:txBody>
                  <a:tcPr marL="4183" marR="4183" marT="4183" marB="0" anchor="b">
                    <a:lnL>
                      <a:noFill/>
                    </a:lnL>
                    <a:lnR>
                      <a:noFill/>
                    </a:lnR>
                    <a:lnT>
                      <a:noFill/>
                    </a:lnT>
                    <a:lnB>
                      <a:noFill/>
                    </a:lnB>
                  </a:tcPr>
                </a:tc>
                <a:tc>
                  <a:txBody>
                    <a:bodyPr/>
                    <a:lstStyle/>
                    <a:p>
                      <a:pPr algn="l" fontAlgn="b"/>
                      <a:r>
                        <a:rPr lang="en-US" sz="1050" b="0" i="0" u="none" strike="noStrike" dirty="0">
                          <a:solidFill>
                            <a:srgbClr val="000000"/>
                          </a:solidFill>
                          <a:effectLst/>
                          <a:latin typeface="Calibri" panose="020F0502020204030204" pitchFamily="34" charset="0"/>
                        </a:rPr>
                        <a:t> $                       2,635,203.89 </a:t>
                      </a:r>
                    </a:p>
                  </a:txBody>
                  <a:tcPr marL="4183" marR="4183" marT="4183" marB="0" anchor="b">
                    <a:lnL>
                      <a:noFill/>
                    </a:lnL>
                    <a:lnR>
                      <a:noFill/>
                    </a:lnR>
                    <a:lnT>
                      <a:noFill/>
                    </a:lnT>
                    <a:lnB>
                      <a:noFill/>
                    </a:lnB>
                  </a:tcPr>
                </a:tc>
                <a:extLst>
                  <a:ext uri="{0D108BD9-81ED-4DB2-BD59-A6C34878D82A}">
                    <a16:rowId xmlns:a16="http://schemas.microsoft.com/office/drawing/2014/main" val="2261771571"/>
                  </a:ext>
                </a:extLst>
              </a:tr>
              <a:tr h="220553">
                <a:tc>
                  <a:txBody>
                    <a:bodyPr/>
                    <a:lstStyle/>
                    <a:p>
                      <a:pPr algn="ctr" fontAlgn="b"/>
                      <a:r>
                        <a:rPr lang="en-US" sz="1050" b="0" i="0" u="none" strike="noStrike">
                          <a:solidFill>
                            <a:srgbClr val="000000"/>
                          </a:solidFill>
                          <a:effectLst/>
                          <a:latin typeface="Calibri" panose="020F0502020204030204" pitchFamily="34" charset="0"/>
                        </a:rPr>
                        <a:t>12.0%</a:t>
                      </a:r>
                    </a:p>
                  </a:txBody>
                  <a:tcPr marL="4183" marR="4183" marT="4183" marB="0" anchor="b">
                    <a:lnL>
                      <a:noFill/>
                    </a:lnL>
                    <a:lnR>
                      <a:noFill/>
                    </a:lnR>
                    <a:lnT>
                      <a:noFill/>
                    </a:lnT>
                    <a:lnB>
                      <a:noFill/>
                    </a:lnB>
                  </a:tcPr>
                </a:tc>
                <a:tc>
                  <a:txBody>
                    <a:bodyPr/>
                    <a:lstStyle/>
                    <a:p>
                      <a:pPr algn="l" fontAlgn="b"/>
                      <a:r>
                        <a:rPr lang="en-US" sz="1050" b="0" i="0" u="none" strike="noStrike">
                          <a:solidFill>
                            <a:srgbClr val="000000"/>
                          </a:solidFill>
                          <a:effectLst/>
                          <a:latin typeface="Calibri" panose="020F0502020204030204" pitchFamily="34" charset="0"/>
                        </a:rPr>
                        <a:t> $                          8,483,325.72 </a:t>
                      </a:r>
                    </a:p>
                  </a:txBody>
                  <a:tcPr marL="4183" marR="4183" marT="4183" marB="0" anchor="b">
                    <a:lnL>
                      <a:noFill/>
                    </a:lnL>
                    <a:lnR>
                      <a:noFill/>
                    </a:lnR>
                    <a:lnT>
                      <a:noFill/>
                    </a:lnT>
                    <a:lnB>
                      <a:noFill/>
                    </a:lnB>
                  </a:tcPr>
                </a:tc>
                <a:tc>
                  <a:txBody>
                    <a:bodyPr/>
                    <a:lstStyle/>
                    <a:p>
                      <a:pPr algn="l" fontAlgn="b"/>
                      <a:r>
                        <a:rPr lang="en-US" sz="1050" b="0" i="0" u="none" strike="noStrike" dirty="0">
                          <a:solidFill>
                            <a:srgbClr val="000000"/>
                          </a:solidFill>
                          <a:effectLst/>
                          <a:latin typeface="Calibri" panose="020F0502020204030204" pitchFamily="34" charset="0"/>
                        </a:rPr>
                        <a:t> $                            5,608,557.84 </a:t>
                      </a:r>
                    </a:p>
                  </a:txBody>
                  <a:tcPr marL="4183" marR="4183" marT="4183" marB="0" anchor="b">
                    <a:lnL>
                      <a:noFill/>
                    </a:lnL>
                    <a:lnR>
                      <a:noFill/>
                    </a:lnR>
                    <a:lnT>
                      <a:noFill/>
                    </a:lnT>
                    <a:lnB>
                      <a:noFill/>
                    </a:lnB>
                  </a:tcPr>
                </a:tc>
                <a:tc>
                  <a:txBody>
                    <a:bodyPr/>
                    <a:lstStyle/>
                    <a:p>
                      <a:pPr algn="l" fontAlgn="b"/>
                      <a:r>
                        <a:rPr lang="en-US" sz="1050" b="0" i="0" u="none" strike="noStrike" dirty="0">
                          <a:solidFill>
                            <a:srgbClr val="000000"/>
                          </a:solidFill>
                          <a:effectLst/>
                          <a:latin typeface="Calibri" panose="020F0502020204030204" pitchFamily="34" charset="0"/>
                        </a:rPr>
                        <a:t> $                       2,874,767.88 </a:t>
                      </a:r>
                    </a:p>
                  </a:txBody>
                  <a:tcPr marL="4183" marR="4183" marT="4183" marB="0" anchor="b">
                    <a:lnL>
                      <a:noFill/>
                    </a:lnL>
                    <a:lnR>
                      <a:noFill/>
                    </a:lnR>
                    <a:lnT>
                      <a:noFill/>
                    </a:lnT>
                    <a:lnB>
                      <a:noFill/>
                    </a:lnB>
                  </a:tcPr>
                </a:tc>
                <a:extLst>
                  <a:ext uri="{0D108BD9-81ED-4DB2-BD59-A6C34878D82A}">
                    <a16:rowId xmlns:a16="http://schemas.microsoft.com/office/drawing/2014/main" val="4116630070"/>
                  </a:ext>
                </a:extLst>
              </a:tr>
              <a:tr h="220553">
                <a:tc>
                  <a:txBody>
                    <a:bodyPr/>
                    <a:lstStyle/>
                    <a:p>
                      <a:pPr algn="ctr" fontAlgn="b"/>
                      <a:r>
                        <a:rPr lang="en-US" sz="1050" b="0" i="0" u="none" strike="noStrike">
                          <a:solidFill>
                            <a:srgbClr val="000000"/>
                          </a:solidFill>
                          <a:effectLst/>
                          <a:latin typeface="Calibri" panose="020F0502020204030204" pitchFamily="34" charset="0"/>
                        </a:rPr>
                        <a:t>13.0%</a:t>
                      </a:r>
                    </a:p>
                  </a:txBody>
                  <a:tcPr marL="4183" marR="4183" marT="4183" marB="0" anchor="b">
                    <a:lnL>
                      <a:noFill/>
                    </a:lnL>
                    <a:lnR>
                      <a:noFill/>
                    </a:lnR>
                    <a:lnT>
                      <a:noFill/>
                    </a:lnT>
                    <a:lnB>
                      <a:noFill/>
                    </a:lnB>
                  </a:tcPr>
                </a:tc>
                <a:tc>
                  <a:txBody>
                    <a:bodyPr/>
                    <a:lstStyle/>
                    <a:p>
                      <a:pPr algn="l" fontAlgn="b"/>
                      <a:r>
                        <a:rPr lang="en-US" sz="1050" b="0" i="0" u="none" strike="noStrike">
                          <a:solidFill>
                            <a:srgbClr val="000000"/>
                          </a:solidFill>
                          <a:effectLst/>
                          <a:latin typeface="Calibri" panose="020F0502020204030204" pitchFamily="34" charset="0"/>
                        </a:rPr>
                        <a:t> $                          9,190,269.53 </a:t>
                      </a:r>
                    </a:p>
                  </a:txBody>
                  <a:tcPr marL="4183" marR="4183" marT="4183" marB="0" anchor="b">
                    <a:lnL>
                      <a:noFill/>
                    </a:lnL>
                    <a:lnR>
                      <a:noFill/>
                    </a:lnR>
                    <a:lnT>
                      <a:noFill/>
                    </a:lnT>
                    <a:lnB>
                      <a:noFill/>
                    </a:lnB>
                  </a:tcPr>
                </a:tc>
                <a:tc>
                  <a:txBody>
                    <a:bodyPr/>
                    <a:lstStyle/>
                    <a:p>
                      <a:pPr algn="l" fontAlgn="b"/>
                      <a:r>
                        <a:rPr lang="en-US" sz="1050" b="0" i="0" u="none" strike="noStrike" dirty="0">
                          <a:solidFill>
                            <a:srgbClr val="000000"/>
                          </a:solidFill>
                          <a:effectLst/>
                          <a:latin typeface="Calibri" panose="020F0502020204030204" pitchFamily="34" charset="0"/>
                        </a:rPr>
                        <a:t> $                            6,075,937.66 </a:t>
                      </a:r>
                    </a:p>
                  </a:txBody>
                  <a:tcPr marL="4183" marR="4183" marT="4183" marB="0" anchor="b">
                    <a:lnL>
                      <a:noFill/>
                    </a:lnL>
                    <a:lnR>
                      <a:noFill/>
                    </a:lnR>
                    <a:lnT>
                      <a:noFill/>
                    </a:lnT>
                    <a:lnB>
                      <a:noFill/>
                    </a:lnB>
                  </a:tcPr>
                </a:tc>
                <a:tc>
                  <a:txBody>
                    <a:bodyPr/>
                    <a:lstStyle/>
                    <a:p>
                      <a:pPr algn="l" fontAlgn="b"/>
                      <a:r>
                        <a:rPr lang="en-US" sz="1050" b="0" i="0" u="none" strike="noStrike" dirty="0">
                          <a:solidFill>
                            <a:srgbClr val="000000"/>
                          </a:solidFill>
                          <a:effectLst/>
                          <a:latin typeface="Calibri" panose="020F0502020204030204" pitchFamily="34" charset="0"/>
                        </a:rPr>
                        <a:t> $                       3,114,331.87 </a:t>
                      </a:r>
                    </a:p>
                  </a:txBody>
                  <a:tcPr marL="4183" marR="4183" marT="4183" marB="0" anchor="b">
                    <a:lnL>
                      <a:noFill/>
                    </a:lnL>
                    <a:lnR>
                      <a:noFill/>
                    </a:lnR>
                    <a:lnT>
                      <a:noFill/>
                    </a:lnT>
                    <a:lnB>
                      <a:noFill/>
                    </a:lnB>
                  </a:tcPr>
                </a:tc>
                <a:extLst>
                  <a:ext uri="{0D108BD9-81ED-4DB2-BD59-A6C34878D82A}">
                    <a16:rowId xmlns:a16="http://schemas.microsoft.com/office/drawing/2014/main" val="992048776"/>
                  </a:ext>
                </a:extLst>
              </a:tr>
              <a:tr h="220553">
                <a:tc>
                  <a:txBody>
                    <a:bodyPr/>
                    <a:lstStyle/>
                    <a:p>
                      <a:pPr algn="ctr" fontAlgn="b"/>
                      <a:r>
                        <a:rPr lang="en-US" sz="1050" b="0" i="0" u="none" strike="noStrike">
                          <a:solidFill>
                            <a:srgbClr val="000000"/>
                          </a:solidFill>
                          <a:effectLst/>
                          <a:latin typeface="Calibri" panose="020F0502020204030204" pitchFamily="34" charset="0"/>
                        </a:rPr>
                        <a:t>14.0%</a:t>
                      </a:r>
                    </a:p>
                  </a:txBody>
                  <a:tcPr marL="4183" marR="4183" marT="4183" marB="0" anchor="b">
                    <a:lnL>
                      <a:noFill/>
                    </a:lnL>
                    <a:lnR>
                      <a:noFill/>
                    </a:lnR>
                    <a:lnT>
                      <a:noFill/>
                    </a:lnT>
                    <a:lnB>
                      <a:noFill/>
                    </a:lnB>
                  </a:tcPr>
                </a:tc>
                <a:tc>
                  <a:txBody>
                    <a:bodyPr/>
                    <a:lstStyle/>
                    <a:p>
                      <a:pPr algn="l" fontAlgn="b"/>
                      <a:r>
                        <a:rPr lang="en-US" sz="1050" b="0" i="0" u="none" strike="noStrike">
                          <a:solidFill>
                            <a:srgbClr val="000000"/>
                          </a:solidFill>
                          <a:effectLst/>
                          <a:latin typeface="Calibri" panose="020F0502020204030204" pitchFamily="34" charset="0"/>
                        </a:rPr>
                        <a:t> $                          9,897,213.34 </a:t>
                      </a:r>
                    </a:p>
                  </a:txBody>
                  <a:tcPr marL="4183" marR="4183" marT="4183" marB="0" anchor="b">
                    <a:lnL>
                      <a:noFill/>
                    </a:lnL>
                    <a:lnR>
                      <a:noFill/>
                    </a:lnR>
                    <a:lnT>
                      <a:noFill/>
                    </a:lnT>
                    <a:lnB>
                      <a:noFill/>
                    </a:lnB>
                  </a:tcPr>
                </a:tc>
                <a:tc>
                  <a:txBody>
                    <a:bodyPr/>
                    <a:lstStyle/>
                    <a:p>
                      <a:pPr algn="l" fontAlgn="b"/>
                      <a:r>
                        <a:rPr lang="en-US" sz="1050" b="0" i="0" u="none" strike="noStrike" dirty="0">
                          <a:solidFill>
                            <a:srgbClr val="000000"/>
                          </a:solidFill>
                          <a:effectLst/>
                          <a:latin typeface="Calibri" panose="020F0502020204030204" pitchFamily="34" charset="0"/>
                        </a:rPr>
                        <a:t> $                            6,543,317.48 </a:t>
                      </a:r>
                    </a:p>
                  </a:txBody>
                  <a:tcPr marL="4183" marR="4183" marT="4183" marB="0" anchor="b">
                    <a:lnL>
                      <a:noFill/>
                    </a:lnL>
                    <a:lnR>
                      <a:noFill/>
                    </a:lnR>
                    <a:lnT>
                      <a:noFill/>
                    </a:lnT>
                    <a:lnB>
                      <a:noFill/>
                    </a:lnB>
                  </a:tcPr>
                </a:tc>
                <a:tc>
                  <a:txBody>
                    <a:bodyPr/>
                    <a:lstStyle/>
                    <a:p>
                      <a:pPr algn="l" fontAlgn="b"/>
                      <a:r>
                        <a:rPr lang="en-US" sz="1050" b="0" i="0" u="none" strike="noStrike" dirty="0">
                          <a:solidFill>
                            <a:srgbClr val="000000"/>
                          </a:solidFill>
                          <a:effectLst/>
                          <a:latin typeface="Calibri" panose="020F0502020204030204" pitchFamily="34" charset="0"/>
                        </a:rPr>
                        <a:t> $                       3,353,895.86 </a:t>
                      </a:r>
                    </a:p>
                  </a:txBody>
                  <a:tcPr marL="4183" marR="4183" marT="4183" marB="0" anchor="b">
                    <a:lnL>
                      <a:noFill/>
                    </a:lnL>
                    <a:lnR>
                      <a:noFill/>
                    </a:lnR>
                    <a:lnT>
                      <a:noFill/>
                    </a:lnT>
                    <a:lnB>
                      <a:noFill/>
                    </a:lnB>
                  </a:tcPr>
                </a:tc>
                <a:extLst>
                  <a:ext uri="{0D108BD9-81ED-4DB2-BD59-A6C34878D82A}">
                    <a16:rowId xmlns:a16="http://schemas.microsoft.com/office/drawing/2014/main" val="3547227793"/>
                  </a:ext>
                </a:extLst>
              </a:tr>
              <a:tr h="220553">
                <a:tc>
                  <a:txBody>
                    <a:bodyPr/>
                    <a:lstStyle/>
                    <a:p>
                      <a:pPr algn="ctr" fontAlgn="b"/>
                      <a:r>
                        <a:rPr lang="en-US" sz="1050" b="1" i="0" u="none" strike="noStrike">
                          <a:solidFill>
                            <a:srgbClr val="000000"/>
                          </a:solidFill>
                          <a:effectLst/>
                          <a:latin typeface="Calibri" panose="020F0502020204030204" pitchFamily="34" charset="0"/>
                        </a:rPr>
                        <a:t>15.0%</a:t>
                      </a:r>
                    </a:p>
                  </a:txBody>
                  <a:tcPr marL="4183" marR="4183" marT="4183" marB="0" anchor="b">
                    <a:lnL>
                      <a:noFill/>
                    </a:lnL>
                    <a:lnR>
                      <a:noFill/>
                    </a:lnR>
                    <a:lnT>
                      <a:noFill/>
                    </a:lnT>
                    <a:lnB>
                      <a:noFill/>
                    </a:lnB>
                    <a:solidFill>
                      <a:srgbClr val="FFFF00"/>
                    </a:solidFill>
                  </a:tcPr>
                </a:tc>
                <a:tc>
                  <a:txBody>
                    <a:bodyPr/>
                    <a:lstStyle/>
                    <a:p>
                      <a:pPr algn="l" fontAlgn="b"/>
                      <a:r>
                        <a:rPr lang="en-US" sz="1050" b="1" i="0" u="none" strike="noStrike">
                          <a:solidFill>
                            <a:srgbClr val="000000"/>
                          </a:solidFill>
                          <a:effectLst/>
                          <a:latin typeface="Calibri" panose="020F0502020204030204" pitchFamily="34" charset="0"/>
                        </a:rPr>
                        <a:t> $                        10,604,157.15 </a:t>
                      </a:r>
                    </a:p>
                  </a:txBody>
                  <a:tcPr marL="4183" marR="4183" marT="4183" marB="0" anchor="b">
                    <a:lnL>
                      <a:noFill/>
                    </a:lnL>
                    <a:lnR>
                      <a:noFill/>
                    </a:lnR>
                    <a:lnT>
                      <a:noFill/>
                    </a:lnT>
                    <a:lnB>
                      <a:noFill/>
                    </a:lnB>
                    <a:solidFill>
                      <a:srgbClr val="FFFF00"/>
                    </a:solidFill>
                  </a:tcPr>
                </a:tc>
                <a:tc>
                  <a:txBody>
                    <a:bodyPr/>
                    <a:lstStyle/>
                    <a:p>
                      <a:pPr algn="l" fontAlgn="b"/>
                      <a:r>
                        <a:rPr lang="en-US" sz="1050" b="1" i="0" u="none" strike="noStrike" dirty="0">
                          <a:solidFill>
                            <a:srgbClr val="000000"/>
                          </a:solidFill>
                          <a:effectLst/>
                          <a:latin typeface="Calibri" panose="020F0502020204030204" pitchFamily="34" charset="0"/>
                        </a:rPr>
                        <a:t> $                            7,010,697.30 </a:t>
                      </a:r>
                    </a:p>
                  </a:txBody>
                  <a:tcPr marL="4183" marR="4183" marT="4183" marB="0" anchor="b">
                    <a:lnL>
                      <a:noFill/>
                    </a:lnL>
                    <a:lnR>
                      <a:noFill/>
                    </a:lnR>
                    <a:lnT>
                      <a:noFill/>
                    </a:lnT>
                    <a:lnB>
                      <a:noFill/>
                    </a:lnB>
                    <a:solidFill>
                      <a:srgbClr val="FFFF00"/>
                    </a:solidFill>
                  </a:tcPr>
                </a:tc>
                <a:tc>
                  <a:txBody>
                    <a:bodyPr/>
                    <a:lstStyle/>
                    <a:p>
                      <a:pPr algn="l" fontAlgn="b"/>
                      <a:r>
                        <a:rPr lang="en-US" sz="1050" b="1" i="0" u="none" strike="noStrike" dirty="0">
                          <a:solidFill>
                            <a:srgbClr val="000000"/>
                          </a:solidFill>
                          <a:effectLst/>
                          <a:latin typeface="Calibri" panose="020F0502020204030204" pitchFamily="34" charset="0"/>
                        </a:rPr>
                        <a:t> $                       3,593,459.85 </a:t>
                      </a:r>
                    </a:p>
                  </a:txBody>
                  <a:tcPr marL="4183" marR="4183" marT="4183" marB="0" anchor="b">
                    <a:lnL>
                      <a:noFill/>
                    </a:lnL>
                    <a:lnR>
                      <a:noFill/>
                    </a:lnR>
                    <a:lnT>
                      <a:noFill/>
                    </a:lnT>
                    <a:lnB>
                      <a:noFill/>
                    </a:lnB>
                    <a:solidFill>
                      <a:srgbClr val="FFFF00"/>
                    </a:solidFill>
                  </a:tcPr>
                </a:tc>
                <a:extLst>
                  <a:ext uri="{0D108BD9-81ED-4DB2-BD59-A6C34878D82A}">
                    <a16:rowId xmlns:a16="http://schemas.microsoft.com/office/drawing/2014/main" val="2450200169"/>
                  </a:ext>
                </a:extLst>
              </a:tr>
              <a:tr h="220553">
                <a:tc>
                  <a:txBody>
                    <a:bodyPr/>
                    <a:lstStyle/>
                    <a:p>
                      <a:pPr algn="ctr" fontAlgn="b"/>
                      <a:r>
                        <a:rPr lang="en-US" sz="1050" b="0" i="0" u="none" strike="noStrike">
                          <a:solidFill>
                            <a:srgbClr val="000000"/>
                          </a:solidFill>
                          <a:effectLst/>
                          <a:latin typeface="Calibri" panose="020F0502020204030204" pitchFamily="34" charset="0"/>
                        </a:rPr>
                        <a:t>16.0%</a:t>
                      </a:r>
                    </a:p>
                  </a:txBody>
                  <a:tcPr marL="4183" marR="4183" marT="4183" marB="0" anchor="b">
                    <a:lnL>
                      <a:noFill/>
                    </a:lnL>
                    <a:lnR>
                      <a:noFill/>
                    </a:lnR>
                    <a:lnT>
                      <a:noFill/>
                    </a:lnT>
                    <a:lnB>
                      <a:noFill/>
                    </a:lnB>
                  </a:tcPr>
                </a:tc>
                <a:tc>
                  <a:txBody>
                    <a:bodyPr/>
                    <a:lstStyle/>
                    <a:p>
                      <a:pPr algn="l" fontAlgn="b"/>
                      <a:r>
                        <a:rPr lang="en-US" sz="1050" b="0" i="0" u="none" strike="noStrike">
                          <a:solidFill>
                            <a:srgbClr val="000000"/>
                          </a:solidFill>
                          <a:effectLst/>
                          <a:latin typeface="Calibri" panose="020F0502020204030204" pitchFamily="34" charset="0"/>
                        </a:rPr>
                        <a:t> $                        11,311,100.96 </a:t>
                      </a:r>
                    </a:p>
                  </a:txBody>
                  <a:tcPr marL="4183" marR="4183" marT="4183" marB="0" anchor="b">
                    <a:lnL>
                      <a:noFill/>
                    </a:lnL>
                    <a:lnR>
                      <a:noFill/>
                    </a:lnR>
                    <a:lnT>
                      <a:noFill/>
                    </a:lnT>
                    <a:lnB>
                      <a:noFill/>
                    </a:lnB>
                  </a:tcPr>
                </a:tc>
                <a:tc>
                  <a:txBody>
                    <a:bodyPr/>
                    <a:lstStyle/>
                    <a:p>
                      <a:pPr algn="l" fontAlgn="b"/>
                      <a:r>
                        <a:rPr lang="en-US" sz="1050" b="0" i="0" u="none" strike="noStrike" dirty="0">
                          <a:solidFill>
                            <a:srgbClr val="000000"/>
                          </a:solidFill>
                          <a:effectLst/>
                          <a:latin typeface="Calibri" panose="020F0502020204030204" pitchFamily="34" charset="0"/>
                        </a:rPr>
                        <a:t> $                            7,478,077.12 </a:t>
                      </a:r>
                    </a:p>
                  </a:txBody>
                  <a:tcPr marL="4183" marR="4183" marT="4183" marB="0" anchor="b">
                    <a:lnL>
                      <a:noFill/>
                    </a:lnL>
                    <a:lnR>
                      <a:noFill/>
                    </a:lnR>
                    <a:lnT>
                      <a:noFill/>
                    </a:lnT>
                    <a:lnB>
                      <a:noFill/>
                    </a:lnB>
                  </a:tcPr>
                </a:tc>
                <a:tc>
                  <a:txBody>
                    <a:bodyPr/>
                    <a:lstStyle/>
                    <a:p>
                      <a:pPr algn="l" fontAlgn="b"/>
                      <a:r>
                        <a:rPr lang="en-US" sz="1050" b="0" i="0" u="none" strike="noStrike" dirty="0">
                          <a:solidFill>
                            <a:srgbClr val="000000"/>
                          </a:solidFill>
                          <a:effectLst/>
                          <a:latin typeface="Calibri" panose="020F0502020204030204" pitchFamily="34" charset="0"/>
                        </a:rPr>
                        <a:t> $                       3,833,023.84 </a:t>
                      </a:r>
                    </a:p>
                  </a:txBody>
                  <a:tcPr marL="4183" marR="4183" marT="4183" marB="0" anchor="b">
                    <a:lnL>
                      <a:noFill/>
                    </a:lnL>
                    <a:lnR>
                      <a:noFill/>
                    </a:lnR>
                    <a:lnT>
                      <a:noFill/>
                    </a:lnT>
                    <a:lnB>
                      <a:noFill/>
                    </a:lnB>
                  </a:tcPr>
                </a:tc>
                <a:extLst>
                  <a:ext uri="{0D108BD9-81ED-4DB2-BD59-A6C34878D82A}">
                    <a16:rowId xmlns:a16="http://schemas.microsoft.com/office/drawing/2014/main" val="3519108227"/>
                  </a:ext>
                </a:extLst>
              </a:tr>
              <a:tr h="220553">
                <a:tc>
                  <a:txBody>
                    <a:bodyPr/>
                    <a:lstStyle/>
                    <a:p>
                      <a:pPr algn="ctr" fontAlgn="b"/>
                      <a:r>
                        <a:rPr lang="en-US" sz="1050" b="0" i="0" u="none" strike="noStrike">
                          <a:solidFill>
                            <a:srgbClr val="000000"/>
                          </a:solidFill>
                          <a:effectLst/>
                          <a:latin typeface="Calibri" panose="020F0502020204030204" pitchFamily="34" charset="0"/>
                        </a:rPr>
                        <a:t>17.0%</a:t>
                      </a:r>
                    </a:p>
                  </a:txBody>
                  <a:tcPr marL="4183" marR="4183" marT="4183" marB="0" anchor="b">
                    <a:lnL>
                      <a:noFill/>
                    </a:lnL>
                    <a:lnR>
                      <a:noFill/>
                    </a:lnR>
                    <a:lnT>
                      <a:noFill/>
                    </a:lnT>
                    <a:lnB>
                      <a:noFill/>
                    </a:lnB>
                  </a:tcPr>
                </a:tc>
                <a:tc>
                  <a:txBody>
                    <a:bodyPr/>
                    <a:lstStyle/>
                    <a:p>
                      <a:pPr algn="l" fontAlgn="b"/>
                      <a:r>
                        <a:rPr lang="en-US" sz="1050" b="0" i="0" u="none" strike="noStrike">
                          <a:solidFill>
                            <a:srgbClr val="000000"/>
                          </a:solidFill>
                          <a:effectLst/>
                          <a:latin typeface="Calibri" panose="020F0502020204030204" pitchFamily="34" charset="0"/>
                        </a:rPr>
                        <a:t> $                        12,018,044.77 </a:t>
                      </a:r>
                    </a:p>
                  </a:txBody>
                  <a:tcPr marL="4183" marR="4183" marT="4183" marB="0" anchor="b">
                    <a:lnL>
                      <a:noFill/>
                    </a:lnL>
                    <a:lnR>
                      <a:noFill/>
                    </a:lnR>
                    <a:lnT>
                      <a:noFill/>
                    </a:lnT>
                    <a:lnB>
                      <a:noFill/>
                    </a:lnB>
                  </a:tcPr>
                </a:tc>
                <a:tc>
                  <a:txBody>
                    <a:bodyPr/>
                    <a:lstStyle/>
                    <a:p>
                      <a:pPr algn="l" fontAlgn="b"/>
                      <a:r>
                        <a:rPr lang="en-US" sz="1050" b="0" i="0" u="none" strike="noStrike" dirty="0">
                          <a:solidFill>
                            <a:srgbClr val="000000"/>
                          </a:solidFill>
                          <a:effectLst/>
                          <a:latin typeface="Calibri" panose="020F0502020204030204" pitchFamily="34" charset="0"/>
                        </a:rPr>
                        <a:t> $                            7,945,456.94 </a:t>
                      </a:r>
                    </a:p>
                  </a:txBody>
                  <a:tcPr marL="4183" marR="4183" marT="4183" marB="0" anchor="b">
                    <a:lnL>
                      <a:noFill/>
                    </a:lnL>
                    <a:lnR>
                      <a:noFill/>
                    </a:lnR>
                    <a:lnT>
                      <a:noFill/>
                    </a:lnT>
                    <a:lnB>
                      <a:noFill/>
                    </a:lnB>
                  </a:tcPr>
                </a:tc>
                <a:tc>
                  <a:txBody>
                    <a:bodyPr/>
                    <a:lstStyle/>
                    <a:p>
                      <a:pPr algn="l" fontAlgn="b"/>
                      <a:r>
                        <a:rPr lang="en-US" sz="1050" b="0" i="0" u="none" strike="noStrike" dirty="0">
                          <a:solidFill>
                            <a:srgbClr val="000000"/>
                          </a:solidFill>
                          <a:effectLst/>
                          <a:latin typeface="Calibri" panose="020F0502020204030204" pitchFamily="34" charset="0"/>
                        </a:rPr>
                        <a:t> $                       4,072,587.83 </a:t>
                      </a:r>
                    </a:p>
                  </a:txBody>
                  <a:tcPr marL="4183" marR="4183" marT="4183" marB="0" anchor="b">
                    <a:lnL>
                      <a:noFill/>
                    </a:lnL>
                    <a:lnR>
                      <a:noFill/>
                    </a:lnR>
                    <a:lnT>
                      <a:noFill/>
                    </a:lnT>
                    <a:lnB>
                      <a:noFill/>
                    </a:lnB>
                  </a:tcPr>
                </a:tc>
                <a:extLst>
                  <a:ext uri="{0D108BD9-81ED-4DB2-BD59-A6C34878D82A}">
                    <a16:rowId xmlns:a16="http://schemas.microsoft.com/office/drawing/2014/main" val="347374724"/>
                  </a:ext>
                </a:extLst>
              </a:tr>
              <a:tr h="220553">
                <a:tc>
                  <a:txBody>
                    <a:bodyPr/>
                    <a:lstStyle/>
                    <a:p>
                      <a:pPr algn="ctr" fontAlgn="b"/>
                      <a:r>
                        <a:rPr lang="en-US" sz="1050" b="0" i="0" u="none" strike="noStrike">
                          <a:solidFill>
                            <a:srgbClr val="000000"/>
                          </a:solidFill>
                          <a:effectLst/>
                          <a:latin typeface="Calibri" panose="020F0502020204030204" pitchFamily="34" charset="0"/>
                        </a:rPr>
                        <a:t>18.0%</a:t>
                      </a:r>
                    </a:p>
                  </a:txBody>
                  <a:tcPr marL="4183" marR="4183" marT="4183" marB="0" anchor="b">
                    <a:lnL>
                      <a:noFill/>
                    </a:lnL>
                    <a:lnR>
                      <a:noFill/>
                    </a:lnR>
                    <a:lnT>
                      <a:noFill/>
                    </a:lnT>
                    <a:lnB>
                      <a:noFill/>
                    </a:lnB>
                  </a:tcPr>
                </a:tc>
                <a:tc>
                  <a:txBody>
                    <a:bodyPr/>
                    <a:lstStyle/>
                    <a:p>
                      <a:pPr algn="l" fontAlgn="b"/>
                      <a:r>
                        <a:rPr lang="en-US" sz="1050" b="0" i="0" u="none" strike="noStrike">
                          <a:solidFill>
                            <a:srgbClr val="000000"/>
                          </a:solidFill>
                          <a:effectLst/>
                          <a:latin typeface="Calibri" panose="020F0502020204030204" pitchFamily="34" charset="0"/>
                        </a:rPr>
                        <a:t> $                        12,724,988.58 </a:t>
                      </a:r>
                    </a:p>
                  </a:txBody>
                  <a:tcPr marL="4183" marR="4183" marT="4183" marB="0" anchor="b">
                    <a:lnL>
                      <a:noFill/>
                    </a:lnL>
                    <a:lnR>
                      <a:noFill/>
                    </a:lnR>
                    <a:lnT>
                      <a:noFill/>
                    </a:lnT>
                    <a:lnB>
                      <a:noFill/>
                    </a:lnB>
                  </a:tcPr>
                </a:tc>
                <a:tc>
                  <a:txBody>
                    <a:bodyPr/>
                    <a:lstStyle/>
                    <a:p>
                      <a:pPr algn="l" fontAlgn="b"/>
                      <a:r>
                        <a:rPr lang="en-US" sz="1050" b="0" i="0" u="none" strike="noStrike" dirty="0">
                          <a:solidFill>
                            <a:srgbClr val="000000"/>
                          </a:solidFill>
                          <a:effectLst/>
                          <a:latin typeface="Calibri" panose="020F0502020204030204" pitchFamily="34" charset="0"/>
                        </a:rPr>
                        <a:t> $                            8,412,836.76 </a:t>
                      </a:r>
                    </a:p>
                  </a:txBody>
                  <a:tcPr marL="4183" marR="4183" marT="4183" marB="0" anchor="b">
                    <a:lnL>
                      <a:noFill/>
                    </a:lnL>
                    <a:lnR>
                      <a:noFill/>
                    </a:lnR>
                    <a:lnT>
                      <a:noFill/>
                    </a:lnT>
                    <a:lnB>
                      <a:noFill/>
                    </a:lnB>
                  </a:tcPr>
                </a:tc>
                <a:tc>
                  <a:txBody>
                    <a:bodyPr/>
                    <a:lstStyle/>
                    <a:p>
                      <a:pPr algn="l" fontAlgn="b"/>
                      <a:r>
                        <a:rPr lang="en-US" sz="1050" b="0" i="0" u="none" strike="noStrike" dirty="0">
                          <a:solidFill>
                            <a:srgbClr val="000000"/>
                          </a:solidFill>
                          <a:effectLst/>
                          <a:latin typeface="Calibri" panose="020F0502020204030204" pitchFamily="34" charset="0"/>
                        </a:rPr>
                        <a:t> $                       4,312,151.82 </a:t>
                      </a:r>
                    </a:p>
                  </a:txBody>
                  <a:tcPr marL="4183" marR="4183" marT="4183" marB="0" anchor="b">
                    <a:lnL>
                      <a:noFill/>
                    </a:lnL>
                    <a:lnR>
                      <a:noFill/>
                    </a:lnR>
                    <a:lnT>
                      <a:noFill/>
                    </a:lnT>
                    <a:lnB>
                      <a:noFill/>
                    </a:lnB>
                  </a:tcPr>
                </a:tc>
                <a:extLst>
                  <a:ext uri="{0D108BD9-81ED-4DB2-BD59-A6C34878D82A}">
                    <a16:rowId xmlns:a16="http://schemas.microsoft.com/office/drawing/2014/main" val="1895723462"/>
                  </a:ext>
                </a:extLst>
              </a:tr>
              <a:tr h="220553">
                <a:tc>
                  <a:txBody>
                    <a:bodyPr/>
                    <a:lstStyle/>
                    <a:p>
                      <a:pPr algn="ctr" fontAlgn="b"/>
                      <a:r>
                        <a:rPr lang="en-US" sz="1050" b="0" i="0" u="none" strike="noStrike">
                          <a:solidFill>
                            <a:srgbClr val="000000"/>
                          </a:solidFill>
                          <a:effectLst/>
                          <a:latin typeface="Calibri" panose="020F0502020204030204" pitchFamily="34" charset="0"/>
                        </a:rPr>
                        <a:t>19.0%</a:t>
                      </a:r>
                    </a:p>
                  </a:txBody>
                  <a:tcPr marL="4183" marR="4183" marT="4183" marB="0" anchor="b">
                    <a:lnL>
                      <a:noFill/>
                    </a:lnL>
                    <a:lnR>
                      <a:noFill/>
                    </a:lnR>
                    <a:lnT>
                      <a:noFill/>
                    </a:lnT>
                    <a:lnB>
                      <a:noFill/>
                    </a:lnB>
                  </a:tcPr>
                </a:tc>
                <a:tc>
                  <a:txBody>
                    <a:bodyPr/>
                    <a:lstStyle/>
                    <a:p>
                      <a:pPr algn="l" fontAlgn="b"/>
                      <a:r>
                        <a:rPr lang="en-US" sz="1050" b="0" i="0" u="none" strike="noStrike">
                          <a:solidFill>
                            <a:srgbClr val="000000"/>
                          </a:solidFill>
                          <a:effectLst/>
                          <a:latin typeface="Calibri" panose="020F0502020204030204" pitchFamily="34" charset="0"/>
                        </a:rPr>
                        <a:t> $                        13,431,932.39 </a:t>
                      </a:r>
                    </a:p>
                  </a:txBody>
                  <a:tcPr marL="4183" marR="4183" marT="4183" marB="0" anchor="b">
                    <a:lnL>
                      <a:noFill/>
                    </a:lnL>
                    <a:lnR>
                      <a:noFill/>
                    </a:lnR>
                    <a:lnT>
                      <a:noFill/>
                    </a:lnT>
                    <a:lnB>
                      <a:noFill/>
                    </a:lnB>
                  </a:tcPr>
                </a:tc>
                <a:tc>
                  <a:txBody>
                    <a:bodyPr/>
                    <a:lstStyle/>
                    <a:p>
                      <a:pPr algn="l" fontAlgn="b"/>
                      <a:r>
                        <a:rPr lang="en-US" sz="1050" b="0" i="0" u="none" strike="noStrike">
                          <a:solidFill>
                            <a:srgbClr val="000000"/>
                          </a:solidFill>
                          <a:effectLst/>
                          <a:latin typeface="Calibri" panose="020F0502020204030204" pitchFamily="34" charset="0"/>
                        </a:rPr>
                        <a:t> $                            8,880,216.58 </a:t>
                      </a:r>
                    </a:p>
                  </a:txBody>
                  <a:tcPr marL="4183" marR="4183" marT="4183" marB="0" anchor="b">
                    <a:lnL>
                      <a:noFill/>
                    </a:lnL>
                    <a:lnR>
                      <a:noFill/>
                    </a:lnR>
                    <a:lnT>
                      <a:noFill/>
                    </a:lnT>
                    <a:lnB>
                      <a:noFill/>
                    </a:lnB>
                  </a:tcPr>
                </a:tc>
                <a:tc>
                  <a:txBody>
                    <a:bodyPr/>
                    <a:lstStyle/>
                    <a:p>
                      <a:pPr algn="l" fontAlgn="b"/>
                      <a:r>
                        <a:rPr lang="en-US" sz="1050" b="0" i="0" u="none" strike="noStrike" dirty="0">
                          <a:solidFill>
                            <a:srgbClr val="000000"/>
                          </a:solidFill>
                          <a:effectLst/>
                          <a:latin typeface="Calibri" panose="020F0502020204030204" pitchFamily="34" charset="0"/>
                        </a:rPr>
                        <a:t> $                       4,551,715.81 </a:t>
                      </a:r>
                    </a:p>
                  </a:txBody>
                  <a:tcPr marL="4183" marR="4183" marT="4183" marB="0" anchor="b">
                    <a:lnL>
                      <a:noFill/>
                    </a:lnL>
                    <a:lnR>
                      <a:noFill/>
                    </a:lnR>
                    <a:lnT>
                      <a:noFill/>
                    </a:lnT>
                    <a:lnB>
                      <a:noFill/>
                    </a:lnB>
                  </a:tcPr>
                </a:tc>
                <a:extLst>
                  <a:ext uri="{0D108BD9-81ED-4DB2-BD59-A6C34878D82A}">
                    <a16:rowId xmlns:a16="http://schemas.microsoft.com/office/drawing/2014/main" val="2453105563"/>
                  </a:ext>
                </a:extLst>
              </a:tr>
              <a:tr h="220553">
                <a:tc>
                  <a:txBody>
                    <a:bodyPr/>
                    <a:lstStyle/>
                    <a:p>
                      <a:pPr algn="ctr" fontAlgn="b"/>
                      <a:r>
                        <a:rPr lang="en-US" sz="1050" b="1" i="0" u="none" strike="noStrike">
                          <a:solidFill>
                            <a:srgbClr val="000000"/>
                          </a:solidFill>
                          <a:effectLst/>
                          <a:latin typeface="Calibri" panose="020F0502020204030204" pitchFamily="34" charset="0"/>
                        </a:rPr>
                        <a:t>20.0%</a:t>
                      </a:r>
                    </a:p>
                  </a:txBody>
                  <a:tcPr marL="4183" marR="4183" marT="4183" marB="0" anchor="b">
                    <a:lnL>
                      <a:noFill/>
                    </a:lnL>
                    <a:lnR>
                      <a:noFill/>
                    </a:lnR>
                    <a:lnT>
                      <a:noFill/>
                    </a:lnT>
                    <a:lnB>
                      <a:noFill/>
                    </a:lnB>
                    <a:solidFill>
                      <a:srgbClr val="FFFF00"/>
                    </a:solidFill>
                  </a:tcPr>
                </a:tc>
                <a:tc>
                  <a:txBody>
                    <a:bodyPr/>
                    <a:lstStyle/>
                    <a:p>
                      <a:pPr algn="l" fontAlgn="b"/>
                      <a:r>
                        <a:rPr lang="en-US" sz="1050" b="1" i="0" u="none" strike="noStrike">
                          <a:solidFill>
                            <a:srgbClr val="000000"/>
                          </a:solidFill>
                          <a:effectLst/>
                          <a:latin typeface="Calibri" panose="020F0502020204030204" pitchFamily="34" charset="0"/>
                        </a:rPr>
                        <a:t> $                        14,138,876.20 </a:t>
                      </a:r>
                    </a:p>
                  </a:txBody>
                  <a:tcPr marL="4183" marR="4183" marT="4183" marB="0" anchor="b">
                    <a:lnL>
                      <a:noFill/>
                    </a:lnL>
                    <a:lnR>
                      <a:noFill/>
                    </a:lnR>
                    <a:lnT>
                      <a:noFill/>
                    </a:lnT>
                    <a:lnB>
                      <a:noFill/>
                    </a:lnB>
                    <a:solidFill>
                      <a:srgbClr val="FFFF00"/>
                    </a:solidFill>
                  </a:tcPr>
                </a:tc>
                <a:tc>
                  <a:txBody>
                    <a:bodyPr/>
                    <a:lstStyle/>
                    <a:p>
                      <a:pPr algn="l" fontAlgn="b"/>
                      <a:r>
                        <a:rPr lang="en-US" sz="1050" b="1" i="0" u="none" strike="noStrike" dirty="0">
                          <a:solidFill>
                            <a:srgbClr val="000000"/>
                          </a:solidFill>
                          <a:effectLst/>
                          <a:latin typeface="Calibri" panose="020F0502020204030204" pitchFamily="34" charset="0"/>
                        </a:rPr>
                        <a:t> $                            9,347,596.40 </a:t>
                      </a:r>
                    </a:p>
                  </a:txBody>
                  <a:tcPr marL="4183" marR="4183" marT="4183" marB="0" anchor="b">
                    <a:lnL>
                      <a:noFill/>
                    </a:lnL>
                    <a:lnR>
                      <a:noFill/>
                    </a:lnR>
                    <a:lnT>
                      <a:noFill/>
                    </a:lnT>
                    <a:lnB>
                      <a:noFill/>
                    </a:lnB>
                    <a:solidFill>
                      <a:srgbClr val="FFFF00"/>
                    </a:solidFill>
                  </a:tcPr>
                </a:tc>
                <a:tc>
                  <a:txBody>
                    <a:bodyPr/>
                    <a:lstStyle/>
                    <a:p>
                      <a:pPr algn="l" fontAlgn="b"/>
                      <a:r>
                        <a:rPr lang="en-US" sz="1050" b="1" i="0" u="none" strike="noStrike" dirty="0">
                          <a:solidFill>
                            <a:srgbClr val="000000"/>
                          </a:solidFill>
                          <a:effectLst/>
                          <a:latin typeface="Calibri" panose="020F0502020204030204" pitchFamily="34" charset="0"/>
                        </a:rPr>
                        <a:t> $                       4,791,279.80 </a:t>
                      </a:r>
                    </a:p>
                  </a:txBody>
                  <a:tcPr marL="4183" marR="4183" marT="4183" marB="0" anchor="b">
                    <a:lnL>
                      <a:noFill/>
                    </a:lnL>
                    <a:lnR>
                      <a:noFill/>
                    </a:lnR>
                    <a:lnT>
                      <a:noFill/>
                    </a:lnT>
                    <a:lnB>
                      <a:noFill/>
                    </a:lnB>
                    <a:solidFill>
                      <a:srgbClr val="FFFF00"/>
                    </a:solidFill>
                  </a:tcPr>
                </a:tc>
                <a:extLst>
                  <a:ext uri="{0D108BD9-81ED-4DB2-BD59-A6C34878D82A}">
                    <a16:rowId xmlns:a16="http://schemas.microsoft.com/office/drawing/2014/main" val="683327315"/>
                  </a:ext>
                </a:extLst>
              </a:tr>
            </a:tbl>
          </a:graphicData>
        </a:graphic>
      </p:graphicFrame>
    </p:spTree>
    <p:extLst>
      <p:ext uri="{BB962C8B-B14F-4D97-AF65-F5344CB8AC3E}">
        <p14:creationId xmlns:p14="http://schemas.microsoft.com/office/powerpoint/2010/main" val="15262025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74784" y="625475"/>
            <a:ext cx="8229600" cy="1050925"/>
          </a:xfrm>
        </p:spPr>
        <p:txBody>
          <a:bodyPr>
            <a:noAutofit/>
          </a:bodyPr>
          <a:lstStyle/>
          <a:p>
            <a:pPr algn="ctr"/>
            <a:r>
              <a:rPr lang="en-US" sz="4000" b="1" dirty="0" smtClean="0">
                <a:solidFill>
                  <a:srgbClr val="0070C0"/>
                </a:solidFill>
              </a:rPr>
              <a:t>UNASSIGNED </a:t>
            </a:r>
            <a:r>
              <a:rPr lang="en-US" sz="4000" b="1" dirty="0">
                <a:solidFill>
                  <a:srgbClr val="0070C0"/>
                </a:solidFill>
              </a:rPr>
              <a:t>FUND BALANCE</a:t>
            </a:r>
            <a:br>
              <a:rPr lang="en-US" sz="4000" b="1" dirty="0">
                <a:solidFill>
                  <a:srgbClr val="0070C0"/>
                </a:solidFill>
              </a:rPr>
            </a:br>
            <a:r>
              <a:rPr lang="en-US" sz="4000" b="1" dirty="0" smtClean="0">
                <a:solidFill>
                  <a:srgbClr val="0070C0"/>
                </a:solidFill>
              </a:rPr>
              <a:t>Projected June </a:t>
            </a:r>
            <a:r>
              <a:rPr lang="en-US" sz="4000" b="1" dirty="0">
                <a:solidFill>
                  <a:srgbClr val="0070C0"/>
                </a:solidFill>
              </a:rPr>
              <a:t>30, </a:t>
            </a:r>
            <a:r>
              <a:rPr lang="en-US" sz="4000" b="1" dirty="0" smtClean="0">
                <a:solidFill>
                  <a:srgbClr val="0070C0"/>
                </a:solidFill>
              </a:rPr>
              <a:t>2020</a:t>
            </a:r>
            <a:endParaRPr lang="en-US" b="1" dirty="0">
              <a:solidFill>
                <a:srgbClr val="0070C0"/>
              </a:solidFill>
            </a:endParaRPr>
          </a:p>
        </p:txBody>
      </p:sp>
      <p:sp>
        <p:nvSpPr>
          <p:cNvPr id="3" name="Content Placeholder 2"/>
          <p:cNvSpPr>
            <a:spLocks noGrp="1"/>
          </p:cNvSpPr>
          <p:nvPr>
            <p:ph idx="1"/>
          </p:nvPr>
        </p:nvSpPr>
        <p:spPr>
          <a:xfrm>
            <a:off x="228600" y="1826282"/>
            <a:ext cx="8763000" cy="4876800"/>
          </a:xfrm>
        </p:spPr>
        <p:txBody>
          <a:bodyPr>
            <a:normAutofit fontScale="25000" lnSpcReduction="20000"/>
          </a:bodyPr>
          <a:lstStyle/>
          <a:p>
            <a:pPr marL="0" indent="0">
              <a:buNone/>
            </a:pPr>
            <a:endParaRPr lang="en-US" sz="1400" dirty="0">
              <a:latin typeface="+mj-lt"/>
            </a:endParaRPr>
          </a:p>
          <a:p>
            <a:pPr marL="0" indent="0">
              <a:lnSpc>
                <a:spcPct val="110000"/>
              </a:lnSpc>
              <a:spcAft>
                <a:spcPts val="1200"/>
              </a:spcAft>
              <a:buNone/>
              <a:defRPr/>
            </a:pPr>
            <a:r>
              <a:rPr lang="en-US" sz="7200" dirty="0">
                <a:latin typeface="+mj-lt"/>
              </a:rPr>
              <a:t>Unassigned Fund Balance at </a:t>
            </a:r>
            <a:r>
              <a:rPr lang="en-US" sz="7200" dirty="0" smtClean="0">
                <a:latin typeface="+mj-lt"/>
              </a:rPr>
              <a:t>6/30/19 (5.34% </a:t>
            </a:r>
            <a:r>
              <a:rPr lang="en-US" sz="7200" dirty="0">
                <a:latin typeface="+mj-lt"/>
              </a:rPr>
              <a:t>of Budget</a:t>
            </a:r>
            <a:r>
              <a:rPr lang="en-US" sz="7200" dirty="0" smtClean="0">
                <a:latin typeface="+mj-lt"/>
              </a:rPr>
              <a:t>)	             $      8,904,768</a:t>
            </a:r>
          </a:p>
          <a:p>
            <a:pPr marL="0" indent="0">
              <a:lnSpc>
                <a:spcPct val="110000"/>
              </a:lnSpc>
              <a:spcAft>
                <a:spcPts val="1200"/>
              </a:spcAft>
              <a:buNone/>
              <a:defRPr/>
            </a:pPr>
            <a:r>
              <a:rPr lang="en-US" sz="7200" dirty="0">
                <a:latin typeface="+mj-lt"/>
              </a:rPr>
              <a:t>Refund from NYS for Final Cost Report Penalties 	</a:t>
            </a:r>
            <a:r>
              <a:rPr lang="en-US" sz="7200" dirty="0" smtClean="0">
                <a:latin typeface="+mj-lt"/>
              </a:rPr>
              <a:t>	</a:t>
            </a:r>
            <a:r>
              <a:rPr lang="en-US" sz="7200" dirty="0">
                <a:latin typeface="+mj-lt"/>
              </a:rPr>
              <a:t> </a:t>
            </a:r>
            <a:r>
              <a:rPr lang="en-US" sz="7200" dirty="0" smtClean="0">
                <a:latin typeface="+mj-lt"/>
              </a:rPr>
              <a:t>            $     (2,235,295) (1)</a:t>
            </a:r>
          </a:p>
          <a:p>
            <a:pPr marL="0" indent="0">
              <a:lnSpc>
                <a:spcPct val="110000"/>
              </a:lnSpc>
              <a:spcAft>
                <a:spcPts val="1200"/>
              </a:spcAft>
              <a:buNone/>
              <a:defRPr/>
            </a:pPr>
            <a:r>
              <a:rPr lang="en-US" sz="7200" dirty="0" smtClean="0">
                <a:latin typeface="+mj-lt"/>
              </a:rPr>
              <a:t>Estimated Revenue is lower than Budget 2019-20	</a:t>
            </a:r>
            <a:r>
              <a:rPr lang="en-US" sz="7200" dirty="0">
                <a:latin typeface="+mj-lt"/>
              </a:rPr>
              <a:t>	 </a:t>
            </a:r>
            <a:r>
              <a:rPr lang="en-US" sz="7200" dirty="0" smtClean="0">
                <a:latin typeface="+mj-lt"/>
              </a:rPr>
              <a:t>            $        (550,000) </a:t>
            </a:r>
          </a:p>
          <a:p>
            <a:pPr marL="0" indent="0">
              <a:lnSpc>
                <a:spcPct val="110000"/>
              </a:lnSpc>
              <a:spcAft>
                <a:spcPts val="1200"/>
              </a:spcAft>
              <a:buNone/>
              <a:defRPr/>
            </a:pPr>
            <a:r>
              <a:rPr lang="en-US" sz="7200" dirty="0" smtClean="0">
                <a:latin typeface="+mj-lt"/>
              </a:rPr>
              <a:t>Estimated Expenditures is lower than Budget 2019-20         	</a:t>
            </a:r>
            <a:r>
              <a:rPr lang="en-US" sz="7200" dirty="0">
                <a:latin typeface="+mj-lt"/>
              </a:rPr>
              <a:t> </a:t>
            </a:r>
            <a:r>
              <a:rPr lang="en-US" sz="7200" dirty="0" smtClean="0">
                <a:latin typeface="+mj-lt"/>
              </a:rPr>
              <a:t>            </a:t>
            </a:r>
            <a:r>
              <a:rPr lang="en-US" sz="7200" u="sng" dirty="0" smtClean="0">
                <a:latin typeface="+mj-lt"/>
              </a:rPr>
              <a:t>$         783,237</a:t>
            </a:r>
            <a:r>
              <a:rPr lang="en-US" sz="7200" dirty="0" smtClean="0">
                <a:latin typeface="+mj-lt"/>
              </a:rPr>
              <a:t>  (2)</a:t>
            </a:r>
            <a:endParaRPr lang="en-US" sz="7200" dirty="0">
              <a:latin typeface="+mj-lt"/>
            </a:endParaRPr>
          </a:p>
          <a:p>
            <a:pPr marL="0" indent="0">
              <a:lnSpc>
                <a:spcPct val="110000"/>
              </a:lnSpc>
              <a:spcAft>
                <a:spcPts val="1200"/>
              </a:spcAft>
              <a:buNone/>
              <a:defRPr/>
            </a:pPr>
            <a:r>
              <a:rPr lang="en-US" sz="7200" dirty="0" smtClean="0">
                <a:latin typeface="+mj-lt"/>
              </a:rPr>
              <a:t>Projected Unassigned Fund </a:t>
            </a:r>
            <a:r>
              <a:rPr lang="en-US" sz="7200" dirty="0">
                <a:latin typeface="+mj-lt"/>
              </a:rPr>
              <a:t>Balance – </a:t>
            </a:r>
            <a:r>
              <a:rPr lang="en-US" sz="7200" dirty="0" smtClean="0">
                <a:latin typeface="+mj-lt"/>
              </a:rPr>
              <a:t>6/30/20</a:t>
            </a:r>
            <a:r>
              <a:rPr lang="en-US" sz="7200" dirty="0">
                <a:latin typeface="+mj-lt"/>
              </a:rPr>
              <a:t>		 </a:t>
            </a:r>
            <a:r>
              <a:rPr lang="en-US" sz="7200" dirty="0" smtClean="0">
                <a:latin typeface="+mj-lt"/>
              </a:rPr>
              <a:t>            </a:t>
            </a:r>
            <a:r>
              <a:rPr lang="en-US" sz="7200" u="dbl" dirty="0" smtClean="0">
                <a:latin typeface="+mj-lt"/>
              </a:rPr>
              <a:t>$     6,902,710</a:t>
            </a:r>
            <a:endParaRPr lang="en-US" sz="7200" u="dbl" dirty="0">
              <a:latin typeface="+mj-lt"/>
            </a:endParaRPr>
          </a:p>
          <a:p>
            <a:pPr marL="0" indent="0">
              <a:spcAft>
                <a:spcPts val="1200"/>
              </a:spcAft>
              <a:buNone/>
              <a:defRPr/>
            </a:pPr>
            <a:r>
              <a:rPr lang="en-US" sz="7200" dirty="0" smtClean="0">
                <a:latin typeface="+mj-lt"/>
              </a:rPr>
              <a:t>Estimated Budget </a:t>
            </a:r>
            <a:r>
              <a:rPr lang="en-US" sz="7200" dirty="0">
                <a:latin typeface="+mj-lt"/>
              </a:rPr>
              <a:t>for </a:t>
            </a:r>
            <a:r>
              <a:rPr lang="en-US" sz="7200" dirty="0" smtClean="0">
                <a:latin typeface="+mj-lt"/>
              </a:rPr>
              <a:t>2020-2021:   	     </a:t>
            </a:r>
            <a:r>
              <a:rPr lang="en-US" sz="7200" dirty="0">
                <a:latin typeface="+mj-lt"/>
              </a:rPr>
              <a:t>	</a:t>
            </a:r>
            <a:r>
              <a:rPr lang="en-US" sz="7200" dirty="0" smtClean="0">
                <a:latin typeface="+mj-lt"/>
              </a:rPr>
              <a:t>             	             </a:t>
            </a:r>
            <a:r>
              <a:rPr lang="en-US" sz="7200" u="dbl" dirty="0" smtClean="0">
                <a:latin typeface="+mj-lt"/>
              </a:rPr>
              <a:t>$ 172,567,744</a:t>
            </a:r>
            <a:endParaRPr lang="en-US" sz="7200" u="dbl" dirty="0">
              <a:latin typeface="+mj-lt"/>
            </a:endParaRPr>
          </a:p>
          <a:p>
            <a:pPr marL="0" indent="0">
              <a:spcAft>
                <a:spcPts val="1200"/>
              </a:spcAft>
              <a:buNone/>
              <a:defRPr/>
            </a:pPr>
            <a:r>
              <a:rPr lang="en-US" sz="7200" dirty="0" smtClean="0">
                <a:latin typeface="+mj-lt"/>
              </a:rPr>
              <a:t>Estimated Percentage </a:t>
            </a:r>
            <a:r>
              <a:rPr lang="en-US" sz="7200" dirty="0">
                <a:latin typeface="+mj-lt"/>
              </a:rPr>
              <a:t>of Budget</a:t>
            </a:r>
            <a:r>
              <a:rPr lang="en-US" sz="7200" dirty="0" smtClean="0">
                <a:latin typeface="+mj-lt"/>
              </a:rPr>
              <a:t>:                            </a:t>
            </a:r>
            <a:r>
              <a:rPr lang="en-US" sz="7200" dirty="0">
                <a:latin typeface="+mj-lt"/>
              </a:rPr>
              <a:t>	</a:t>
            </a:r>
            <a:r>
              <a:rPr lang="en-US" sz="7200" dirty="0" smtClean="0">
                <a:latin typeface="+mj-lt"/>
              </a:rPr>
              <a:t>	       	    4.0%</a:t>
            </a:r>
          </a:p>
          <a:p>
            <a:pPr marL="978408" lvl="3" indent="0">
              <a:spcAft>
                <a:spcPts val="1200"/>
              </a:spcAft>
              <a:buNone/>
              <a:defRPr/>
            </a:pPr>
            <a:r>
              <a:rPr lang="en-US" sz="6400" dirty="0" smtClean="0">
                <a:latin typeface="+mj-lt"/>
              </a:rPr>
              <a:t>(1</a:t>
            </a:r>
            <a:r>
              <a:rPr lang="en-US" sz="6400" dirty="0">
                <a:latin typeface="+mj-lt"/>
              </a:rPr>
              <a:t>) </a:t>
            </a:r>
            <a:r>
              <a:rPr lang="en-US" sz="6400" dirty="0" smtClean="0">
                <a:latin typeface="+mj-lt"/>
              </a:rPr>
              <a:t>Voters </a:t>
            </a:r>
            <a:r>
              <a:rPr lang="en-US" sz="6400" dirty="0">
                <a:latin typeface="+mj-lt"/>
              </a:rPr>
              <a:t>approved the appropriation of $2.3 million of Fund Balance to the KWS Bear renovation project in a referendum on December 17, 2019.</a:t>
            </a:r>
          </a:p>
          <a:p>
            <a:pPr marL="978408" lvl="3" indent="0">
              <a:spcAft>
                <a:spcPts val="1200"/>
              </a:spcAft>
              <a:buNone/>
              <a:defRPr/>
            </a:pPr>
            <a:r>
              <a:rPr lang="en-US" sz="6400" dirty="0" smtClean="0">
                <a:latin typeface="+mj-lt"/>
              </a:rPr>
              <a:t>(2) This amount represents the favorable variance due to the spending freeze and closure of schools effective March 17</a:t>
            </a:r>
            <a:r>
              <a:rPr lang="en-US" sz="6400" baseline="30000" dirty="0" smtClean="0">
                <a:latin typeface="+mj-lt"/>
              </a:rPr>
              <a:t>th</a:t>
            </a:r>
            <a:r>
              <a:rPr lang="en-US" sz="6400" dirty="0" smtClean="0">
                <a:latin typeface="+mj-lt"/>
              </a:rPr>
              <a:t>.</a:t>
            </a:r>
            <a:r>
              <a:rPr lang="en-US" sz="6400" dirty="0">
                <a:latin typeface="+mj-lt"/>
              </a:rPr>
              <a:t> </a:t>
            </a:r>
            <a:r>
              <a:rPr lang="en-US" sz="6400" dirty="0" smtClean="0">
                <a:latin typeface="+mj-lt"/>
              </a:rPr>
              <a:t>Additional </a:t>
            </a:r>
            <a:r>
              <a:rPr lang="en-US" sz="6400" dirty="0">
                <a:latin typeface="+mj-lt"/>
              </a:rPr>
              <a:t>compensation costs due to recent contract </a:t>
            </a:r>
            <a:r>
              <a:rPr lang="en-US" sz="6400" dirty="0" smtClean="0">
                <a:latin typeface="+mj-lt"/>
              </a:rPr>
              <a:t>negotiations were offset </a:t>
            </a:r>
            <a:r>
              <a:rPr lang="en-US" sz="6400" dirty="0">
                <a:latin typeface="+mj-lt"/>
              </a:rPr>
              <a:t>by favorable expense variances in medical, </a:t>
            </a:r>
            <a:r>
              <a:rPr lang="en-US" sz="6400" dirty="0" smtClean="0">
                <a:latin typeface="+mj-lt"/>
              </a:rPr>
              <a:t>retirement, utilities and fuel. </a:t>
            </a:r>
          </a:p>
          <a:p>
            <a:pPr marL="978408" lvl="3" indent="0">
              <a:spcAft>
                <a:spcPts val="1200"/>
              </a:spcAft>
              <a:buNone/>
              <a:defRPr/>
            </a:pPr>
            <a:endParaRPr lang="en-US" sz="4800" dirty="0">
              <a:latin typeface="+mj-lt"/>
            </a:endParaRPr>
          </a:p>
        </p:txBody>
      </p:sp>
      <p:sp>
        <p:nvSpPr>
          <p:cNvPr id="5" name="Slide Number Placeholder 4"/>
          <p:cNvSpPr>
            <a:spLocks noGrp="1"/>
          </p:cNvSpPr>
          <p:nvPr>
            <p:ph type="sldNum" sz="quarter" idx="12"/>
          </p:nvPr>
        </p:nvSpPr>
        <p:spPr/>
        <p:txBody>
          <a:bodyPr/>
          <a:lstStyle/>
          <a:p>
            <a:fld id="{694BCFE7-4AFA-457E-9B3C-1E0D36885875}" type="slidenum">
              <a:rPr lang="en-US" smtClean="0"/>
              <a:t>38</a:t>
            </a:fld>
            <a:endParaRPr lang="en-US" dirty="0"/>
          </a:p>
        </p:txBody>
      </p:sp>
    </p:spTree>
    <p:extLst>
      <p:ext uri="{BB962C8B-B14F-4D97-AF65-F5344CB8AC3E}">
        <p14:creationId xmlns:p14="http://schemas.microsoft.com/office/powerpoint/2010/main" val="249228073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704"/>
            <a:ext cx="8229600" cy="1143000"/>
          </a:xfrm>
        </p:spPr>
        <p:txBody>
          <a:bodyPr>
            <a:noAutofit/>
          </a:bodyPr>
          <a:lstStyle/>
          <a:p>
            <a:pPr algn="ctr"/>
            <a:r>
              <a:rPr lang="en-US" sz="4000" b="1" dirty="0" smtClean="0">
                <a:solidFill>
                  <a:srgbClr val="0070C0"/>
                </a:solidFill>
              </a:rPr>
              <a:t>Projected RESERVES </a:t>
            </a:r>
            <a:r>
              <a:rPr lang="en-US" sz="4000" b="1" dirty="0">
                <a:solidFill>
                  <a:srgbClr val="0070C0"/>
                </a:solidFill>
              </a:rPr>
              <a:t/>
            </a:r>
            <a:br>
              <a:rPr lang="en-US" sz="4000" b="1" dirty="0">
                <a:solidFill>
                  <a:srgbClr val="0070C0"/>
                </a:solidFill>
              </a:rPr>
            </a:br>
            <a:r>
              <a:rPr lang="en-US" sz="4000" b="1" dirty="0" smtClean="0">
                <a:solidFill>
                  <a:srgbClr val="0070C0"/>
                </a:solidFill>
              </a:rPr>
              <a:t>June </a:t>
            </a:r>
            <a:r>
              <a:rPr lang="en-US" sz="4000" b="1" dirty="0">
                <a:solidFill>
                  <a:srgbClr val="0070C0"/>
                </a:solidFill>
              </a:rPr>
              <a:t>30, </a:t>
            </a:r>
            <a:r>
              <a:rPr lang="en-US" sz="4000" b="1" dirty="0" smtClean="0">
                <a:solidFill>
                  <a:srgbClr val="0070C0"/>
                </a:solidFill>
              </a:rPr>
              <a:t>2020</a:t>
            </a:r>
            <a:endParaRPr lang="en-US" sz="4000" b="1" dirty="0">
              <a:solidFill>
                <a:srgbClr val="0070C0"/>
              </a:solidFill>
            </a:endParaRPr>
          </a:p>
        </p:txBody>
      </p:sp>
      <p:sp>
        <p:nvSpPr>
          <p:cNvPr id="4" name="Slide Number Placeholder 3"/>
          <p:cNvSpPr>
            <a:spLocks noGrp="1"/>
          </p:cNvSpPr>
          <p:nvPr>
            <p:ph type="sldNum" sz="quarter" idx="12"/>
          </p:nvPr>
        </p:nvSpPr>
        <p:spPr/>
        <p:txBody>
          <a:bodyPr/>
          <a:lstStyle/>
          <a:p>
            <a:fld id="{694BCFE7-4AFA-457E-9B3C-1E0D36885875}" type="slidenum">
              <a:rPr lang="en-US" smtClean="0"/>
              <a:t>39</a:t>
            </a:fld>
            <a:endParaRPr lang="en-US" dirty="0"/>
          </a:p>
        </p:txBody>
      </p:sp>
      <p:sp>
        <p:nvSpPr>
          <p:cNvPr id="3" name="Content Placeholder 2"/>
          <p:cNvSpPr>
            <a:spLocks noGrp="1"/>
          </p:cNvSpPr>
          <p:nvPr>
            <p:ph idx="1"/>
          </p:nvPr>
        </p:nvSpPr>
        <p:spPr>
          <a:xfrm>
            <a:off x="433754" y="1828801"/>
            <a:ext cx="8686800" cy="4892674"/>
          </a:xfrm>
        </p:spPr>
        <p:txBody>
          <a:bodyPr>
            <a:normAutofit fontScale="92500" lnSpcReduction="10000"/>
          </a:bodyPr>
          <a:lstStyle/>
          <a:p>
            <a:pPr marL="0" indent="0">
              <a:buNone/>
            </a:pPr>
            <a:endParaRPr lang="en-US" dirty="0" smtClean="0"/>
          </a:p>
          <a:p>
            <a:pPr marL="0" indent="0" algn="ctr">
              <a:buNone/>
            </a:pPr>
            <a:r>
              <a:rPr lang="en-US" dirty="0" smtClean="0"/>
              <a:t>		     	   </a:t>
            </a:r>
            <a:r>
              <a:rPr lang="en-US" u="sng" dirty="0" smtClean="0">
                <a:latin typeface="+mj-lt"/>
              </a:rPr>
              <a:t>July 1, 2019</a:t>
            </a:r>
            <a:r>
              <a:rPr lang="en-US" dirty="0" smtClean="0">
                <a:latin typeface="+mj-lt"/>
              </a:rPr>
              <a:t>		</a:t>
            </a:r>
            <a:r>
              <a:rPr lang="en-US" u="sng" dirty="0" smtClean="0">
                <a:latin typeface="+mj-lt"/>
              </a:rPr>
              <a:t>June 30, 2020</a:t>
            </a:r>
          </a:p>
          <a:p>
            <a:pPr marL="0" indent="0">
              <a:buNone/>
            </a:pPr>
            <a:r>
              <a:rPr lang="en-US" dirty="0" smtClean="0">
                <a:latin typeface="+mj-lt"/>
              </a:rPr>
              <a:t>Tax Certiorari			 $2,023,592		$2,051,922</a:t>
            </a:r>
            <a:endParaRPr lang="en-US" dirty="0">
              <a:latin typeface="+mj-lt"/>
            </a:endParaRPr>
          </a:p>
          <a:p>
            <a:pPr marL="0" indent="0">
              <a:buNone/>
            </a:pPr>
            <a:r>
              <a:rPr lang="en-US" dirty="0">
                <a:latin typeface="+mj-lt"/>
              </a:rPr>
              <a:t>Worker’s Compensation	 </a:t>
            </a:r>
            <a:r>
              <a:rPr lang="en-US" dirty="0" smtClean="0">
                <a:latin typeface="+mj-lt"/>
              </a:rPr>
              <a:t>$2,131,529		$2,161,370</a:t>
            </a:r>
            <a:endParaRPr lang="en-US" dirty="0">
              <a:latin typeface="+mj-lt"/>
            </a:endParaRPr>
          </a:p>
          <a:p>
            <a:pPr marL="0" indent="0">
              <a:buNone/>
            </a:pPr>
            <a:r>
              <a:rPr lang="en-US" dirty="0">
                <a:latin typeface="+mj-lt"/>
              </a:rPr>
              <a:t>General </a:t>
            </a:r>
            <a:r>
              <a:rPr lang="en-US" dirty="0" smtClean="0">
                <a:latin typeface="+mj-lt"/>
              </a:rPr>
              <a:t>Liability (a)</a:t>
            </a:r>
            <a:r>
              <a:rPr lang="en-US" dirty="0">
                <a:latin typeface="+mj-lt"/>
              </a:rPr>
              <a:t>		 </a:t>
            </a:r>
            <a:r>
              <a:rPr lang="en-US" dirty="0" smtClean="0">
                <a:latin typeface="+mj-lt"/>
              </a:rPr>
              <a:t>$1,011,727		$     25,891</a:t>
            </a:r>
          </a:p>
          <a:p>
            <a:pPr marL="0" indent="0">
              <a:buNone/>
            </a:pPr>
            <a:r>
              <a:rPr lang="en-US" dirty="0" smtClean="0">
                <a:latin typeface="+mj-lt"/>
              </a:rPr>
              <a:t>Debt Service 		</a:t>
            </a:r>
            <a:r>
              <a:rPr lang="en-US" dirty="0">
                <a:latin typeface="+mj-lt"/>
              </a:rPr>
              <a:t> </a:t>
            </a:r>
            <a:r>
              <a:rPr lang="en-US" dirty="0" smtClean="0">
                <a:latin typeface="+mj-lt"/>
              </a:rPr>
              <a:t>	 $1,939,084		$1,966,231</a:t>
            </a:r>
          </a:p>
          <a:p>
            <a:pPr marL="0" indent="0">
              <a:buNone/>
            </a:pPr>
            <a:r>
              <a:rPr lang="en-US" dirty="0" smtClean="0">
                <a:latin typeface="+mj-lt"/>
              </a:rPr>
              <a:t>Capital (b)			</a:t>
            </a:r>
            <a:r>
              <a:rPr lang="en-US" u="sng" dirty="0">
                <a:latin typeface="+mj-lt"/>
              </a:rPr>
              <a:t> </a:t>
            </a:r>
            <a:r>
              <a:rPr lang="en-US" u="sng" dirty="0" smtClean="0">
                <a:latin typeface="+mj-lt"/>
              </a:rPr>
              <a:t>$2,506,211</a:t>
            </a:r>
            <a:r>
              <a:rPr lang="en-US" dirty="0" smtClean="0">
                <a:latin typeface="+mj-lt"/>
              </a:rPr>
              <a:t>		</a:t>
            </a:r>
            <a:r>
              <a:rPr lang="en-US" u="sng" dirty="0" smtClean="0">
                <a:latin typeface="+mj-lt"/>
              </a:rPr>
              <a:t>$   523,438</a:t>
            </a:r>
          </a:p>
          <a:p>
            <a:pPr marL="0" indent="0">
              <a:buNone/>
            </a:pPr>
            <a:r>
              <a:rPr lang="en-US" dirty="0" smtClean="0">
                <a:latin typeface="+mj-lt"/>
              </a:rPr>
              <a:t>	Total			</a:t>
            </a:r>
            <a:r>
              <a:rPr lang="en-US" u="dbl" dirty="0">
                <a:latin typeface="+mj-lt"/>
              </a:rPr>
              <a:t> </a:t>
            </a:r>
            <a:r>
              <a:rPr lang="en-US" u="dbl" dirty="0" smtClean="0">
                <a:latin typeface="+mj-lt"/>
              </a:rPr>
              <a:t>$9,612,143</a:t>
            </a:r>
            <a:r>
              <a:rPr lang="en-US" dirty="0" smtClean="0">
                <a:latin typeface="+mj-lt"/>
              </a:rPr>
              <a:t>		</a:t>
            </a:r>
            <a:r>
              <a:rPr lang="en-US" u="dbl" dirty="0" smtClean="0">
                <a:latin typeface="+mj-lt"/>
              </a:rPr>
              <a:t>$6,728,852</a:t>
            </a:r>
          </a:p>
          <a:p>
            <a:pPr marL="0" indent="0">
              <a:buNone/>
            </a:pPr>
            <a:endParaRPr lang="en-US" dirty="0" smtClean="0">
              <a:latin typeface="+mj-lt"/>
            </a:endParaRPr>
          </a:p>
          <a:p>
            <a:pPr marL="0" indent="0">
              <a:buNone/>
            </a:pPr>
            <a:r>
              <a:rPr lang="en-US" sz="1900" dirty="0" smtClean="0">
                <a:latin typeface="+mj-lt"/>
              </a:rPr>
              <a:t>(a) This reserve is intended to be used (appropriated) in connection with 2020-21 budget.</a:t>
            </a:r>
            <a:endParaRPr lang="en-US" sz="1900" dirty="0">
              <a:latin typeface="+mj-lt"/>
            </a:endParaRPr>
          </a:p>
          <a:p>
            <a:pPr marL="0" indent="0">
              <a:buNone/>
            </a:pPr>
            <a:r>
              <a:rPr lang="en-US" sz="1900" dirty="0" smtClean="0">
                <a:latin typeface="+mj-lt"/>
              </a:rPr>
              <a:t>(b) Voters authorized the establishment and funding of $2.5 million in September 2015. Approximately $2 million of these funds will be used in connection with roof projects approved by the voters in September of 2017.</a:t>
            </a:r>
          </a:p>
          <a:p>
            <a:pPr marL="0" indent="0">
              <a:buNone/>
            </a:pPr>
            <a:endParaRPr lang="en-US" dirty="0"/>
          </a:p>
        </p:txBody>
      </p:sp>
    </p:spTree>
    <p:extLst>
      <p:ext uri="{BB962C8B-B14F-4D97-AF65-F5344CB8AC3E}">
        <p14:creationId xmlns:p14="http://schemas.microsoft.com/office/powerpoint/2010/main" val="39279726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94BCFE7-4AFA-457E-9B3C-1E0D36885875}" type="slidenum">
              <a:rPr lang="en-US" smtClean="0"/>
              <a:t>4</a:t>
            </a:fld>
            <a:endParaRPr lang="en-US" dirty="0"/>
          </a:p>
        </p:txBody>
      </p:sp>
      <p:pic>
        <p:nvPicPr>
          <p:cNvPr id="5" name="Picture 4"/>
          <p:cNvPicPr>
            <a:picLocks noChangeAspect="1"/>
          </p:cNvPicPr>
          <p:nvPr/>
        </p:nvPicPr>
        <p:blipFill>
          <a:blip r:embed="rId2"/>
          <a:stretch>
            <a:fillRect/>
          </a:stretch>
        </p:blipFill>
        <p:spPr>
          <a:xfrm>
            <a:off x="2590800" y="0"/>
            <a:ext cx="3428999" cy="6858000"/>
          </a:xfrm>
          <a:prstGeom prst="rect">
            <a:avLst/>
          </a:prstGeom>
        </p:spPr>
      </p:pic>
      <p:pic>
        <p:nvPicPr>
          <p:cNvPr id="4" name="Picture 3"/>
          <p:cNvPicPr>
            <a:picLocks noChangeAspect="1"/>
          </p:cNvPicPr>
          <p:nvPr/>
        </p:nvPicPr>
        <p:blipFill>
          <a:blip r:embed="rId3"/>
          <a:stretch>
            <a:fillRect/>
          </a:stretch>
        </p:blipFill>
        <p:spPr>
          <a:xfrm>
            <a:off x="1" y="-19665"/>
            <a:ext cx="2819400" cy="6877665"/>
          </a:xfrm>
          <a:prstGeom prst="rect">
            <a:avLst/>
          </a:prstGeom>
        </p:spPr>
      </p:pic>
      <p:pic>
        <p:nvPicPr>
          <p:cNvPr id="3" name="Picture 2"/>
          <p:cNvPicPr>
            <a:picLocks noChangeAspect="1"/>
          </p:cNvPicPr>
          <p:nvPr/>
        </p:nvPicPr>
        <p:blipFill>
          <a:blip r:embed="rId4"/>
          <a:stretch>
            <a:fillRect/>
          </a:stretch>
        </p:blipFill>
        <p:spPr>
          <a:xfrm>
            <a:off x="5867400" y="0"/>
            <a:ext cx="3291349" cy="6858000"/>
          </a:xfrm>
          <a:prstGeom prst="rect">
            <a:avLst/>
          </a:prstGeom>
        </p:spPr>
      </p:pic>
    </p:spTree>
    <p:extLst>
      <p:ext uri="{BB962C8B-B14F-4D97-AF65-F5344CB8AC3E}">
        <p14:creationId xmlns:p14="http://schemas.microsoft.com/office/powerpoint/2010/main" val="185044239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982" y="685800"/>
            <a:ext cx="8229600" cy="688072"/>
          </a:xfrm>
        </p:spPr>
        <p:txBody>
          <a:bodyPr>
            <a:noAutofit/>
          </a:bodyPr>
          <a:lstStyle/>
          <a:p>
            <a:pPr algn="ctr"/>
            <a:r>
              <a:rPr lang="en-US" sz="4000" b="1" dirty="0">
                <a:solidFill>
                  <a:schemeClr val="accent1">
                    <a:lumMod val="75000"/>
                  </a:schemeClr>
                </a:solidFill>
              </a:rPr>
              <a:t>Summary</a:t>
            </a:r>
          </a:p>
        </p:txBody>
      </p:sp>
      <p:sp>
        <p:nvSpPr>
          <p:cNvPr id="3" name="Content Placeholder 2"/>
          <p:cNvSpPr>
            <a:spLocks noGrp="1"/>
          </p:cNvSpPr>
          <p:nvPr>
            <p:ph idx="1"/>
          </p:nvPr>
        </p:nvSpPr>
        <p:spPr>
          <a:xfrm>
            <a:off x="363682" y="1600200"/>
            <a:ext cx="8458200" cy="5029200"/>
          </a:xfrm>
        </p:spPr>
        <p:txBody>
          <a:bodyPr>
            <a:noAutofit/>
          </a:bodyPr>
          <a:lstStyle/>
          <a:p>
            <a:pPr>
              <a:lnSpc>
                <a:spcPct val="110000"/>
              </a:lnSpc>
              <a:spcAft>
                <a:spcPts val="500"/>
              </a:spcAft>
            </a:pPr>
            <a:r>
              <a:rPr lang="en-US" sz="1800" dirty="0">
                <a:latin typeface="+mj-lt"/>
              </a:rPr>
              <a:t>The District remains underfunded with Foundation </a:t>
            </a:r>
            <a:r>
              <a:rPr lang="en-US" sz="1800" dirty="0" smtClean="0">
                <a:latin typeface="+mj-lt"/>
              </a:rPr>
              <a:t>Aid, receiving over $</a:t>
            </a:r>
            <a:r>
              <a:rPr lang="en-US" sz="1800" dirty="0">
                <a:latin typeface="+mj-lt"/>
              </a:rPr>
              <a:t>13 million LESS than </a:t>
            </a:r>
            <a:r>
              <a:rPr lang="en-US" sz="1800" dirty="0" smtClean="0">
                <a:latin typeface="+mj-lt"/>
              </a:rPr>
              <a:t>the fully funded amount. </a:t>
            </a:r>
          </a:p>
          <a:p>
            <a:pPr>
              <a:spcAft>
                <a:spcPts val="500"/>
              </a:spcAft>
            </a:pPr>
            <a:r>
              <a:rPr lang="en-US" sz="1800" dirty="0" smtClean="0">
                <a:latin typeface="+mj-lt"/>
              </a:rPr>
              <a:t>The Tax Levy increase of 2.59% is at the </a:t>
            </a:r>
            <a:r>
              <a:rPr lang="en-US" sz="1800" dirty="0">
                <a:latin typeface="+mj-lt"/>
              </a:rPr>
              <a:t>t</a:t>
            </a:r>
            <a:r>
              <a:rPr lang="en-US" sz="1800" dirty="0" smtClean="0">
                <a:latin typeface="+mj-lt"/>
              </a:rPr>
              <a:t>ax cap, requiring a simple majority.</a:t>
            </a:r>
          </a:p>
          <a:p>
            <a:pPr>
              <a:spcAft>
                <a:spcPts val="500"/>
              </a:spcAft>
            </a:pPr>
            <a:r>
              <a:rPr lang="en-US" sz="1800" dirty="0">
                <a:latin typeface="+mj-lt"/>
              </a:rPr>
              <a:t>Unfortunately, current State Aid </a:t>
            </a:r>
            <a:r>
              <a:rPr lang="en-US" sz="1800" dirty="0" smtClean="0">
                <a:latin typeface="+mj-lt"/>
              </a:rPr>
              <a:t>is insufficient </a:t>
            </a:r>
            <a:r>
              <a:rPr lang="en-US" sz="1800" dirty="0">
                <a:latin typeface="+mj-lt"/>
              </a:rPr>
              <a:t>and resulted in expenditure cuts.  The net impact on personnel is that </a:t>
            </a:r>
            <a:r>
              <a:rPr lang="en-US" sz="1800" dirty="0" smtClean="0">
                <a:latin typeface="+mj-lt"/>
              </a:rPr>
              <a:t>40.15 </a:t>
            </a:r>
            <a:r>
              <a:rPr lang="en-US" sz="1800" dirty="0" smtClean="0">
                <a:latin typeface="+mj-lt"/>
              </a:rPr>
              <a:t>positons were eliminated.  Thankfully, due to retirements and leaves of absence only 3 </a:t>
            </a:r>
            <a:r>
              <a:rPr lang="en-US" sz="1800" dirty="0">
                <a:latin typeface="+mj-lt"/>
              </a:rPr>
              <a:t>people will be unemployed and 7 people will go from full time to part </a:t>
            </a:r>
            <a:r>
              <a:rPr lang="en-US" sz="1800" dirty="0" smtClean="0">
                <a:latin typeface="+mj-lt"/>
              </a:rPr>
              <a:t>time, resulting in a loss of health </a:t>
            </a:r>
            <a:r>
              <a:rPr lang="en-US" sz="1800" dirty="0">
                <a:latin typeface="+mj-lt"/>
              </a:rPr>
              <a:t>benefits.  </a:t>
            </a:r>
          </a:p>
          <a:p>
            <a:pPr>
              <a:spcAft>
                <a:spcPts val="500"/>
              </a:spcAft>
            </a:pPr>
            <a:r>
              <a:rPr lang="en-US" sz="1800" dirty="0" smtClean="0">
                <a:latin typeface="+mj-lt"/>
              </a:rPr>
              <a:t>The Budget includes total revenues and expenditures of $172,567,744, which increased by $5,807,744 or 3.48%.  The budget includes the appropriation of $4,000,000 of Fund Balance and the use of $1,000,000 in reserves.</a:t>
            </a:r>
          </a:p>
          <a:p>
            <a:pPr>
              <a:spcAft>
                <a:spcPts val="500"/>
              </a:spcAft>
            </a:pPr>
            <a:r>
              <a:rPr lang="en-US" sz="1800" dirty="0" smtClean="0">
                <a:latin typeface="+mj-lt"/>
              </a:rPr>
              <a:t>Despite </a:t>
            </a:r>
            <a:r>
              <a:rPr lang="en-US" sz="1800" dirty="0">
                <a:latin typeface="+mj-lt"/>
              </a:rPr>
              <a:t>the proposed cuts, we are still able to provide our students with </a:t>
            </a:r>
            <a:r>
              <a:rPr lang="en-US" sz="1800" dirty="0" smtClean="0">
                <a:latin typeface="+mj-lt"/>
              </a:rPr>
              <a:t>opportunities, reasonable </a:t>
            </a:r>
            <a:r>
              <a:rPr lang="en-US" sz="1800" dirty="0">
                <a:latin typeface="+mj-lt"/>
              </a:rPr>
              <a:t>class </a:t>
            </a:r>
            <a:r>
              <a:rPr lang="en-US" sz="1800" dirty="0" smtClean="0">
                <a:latin typeface="+mj-lt"/>
              </a:rPr>
              <a:t>sizes and address their social and emotional needs.</a:t>
            </a:r>
            <a:endParaRPr lang="en-US" sz="1800" dirty="0">
              <a:latin typeface="+mj-lt"/>
            </a:endParaRPr>
          </a:p>
          <a:p>
            <a:pPr>
              <a:spcAft>
                <a:spcPts val="500"/>
              </a:spcAft>
            </a:pPr>
            <a:r>
              <a:rPr lang="en-US" sz="1800" dirty="0" smtClean="0">
                <a:latin typeface="+mj-lt"/>
              </a:rPr>
              <a:t>We are hopeful that additional federal aid to NYS will preempt any further cuts in expenditures for 2020-21. </a:t>
            </a:r>
          </a:p>
          <a:p>
            <a:pPr marL="0" indent="0">
              <a:spcAft>
                <a:spcPts val="500"/>
              </a:spcAft>
              <a:buNone/>
            </a:pPr>
            <a:endParaRPr lang="en-US" sz="1800" dirty="0">
              <a:latin typeface="+mj-lt"/>
            </a:endParaRPr>
          </a:p>
        </p:txBody>
      </p:sp>
      <p:sp>
        <p:nvSpPr>
          <p:cNvPr id="4" name="Slide Number Placeholder 3"/>
          <p:cNvSpPr>
            <a:spLocks noGrp="1"/>
          </p:cNvSpPr>
          <p:nvPr>
            <p:ph type="sldNum" sz="quarter" idx="12"/>
          </p:nvPr>
        </p:nvSpPr>
        <p:spPr/>
        <p:txBody>
          <a:bodyPr/>
          <a:lstStyle/>
          <a:p>
            <a:fld id="{694BCFE7-4AFA-457E-9B3C-1E0D36885875}" type="slidenum">
              <a:rPr lang="en-US" smtClean="0"/>
              <a:t>40</a:t>
            </a:fld>
            <a:endParaRPr lang="en-US" dirty="0"/>
          </a:p>
        </p:txBody>
      </p:sp>
    </p:spTree>
    <p:extLst>
      <p:ext uri="{BB962C8B-B14F-4D97-AF65-F5344CB8AC3E}">
        <p14:creationId xmlns:p14="http://schemas.microsoft.com/office/powerpoint/2010/main" val="221557582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33039" y="304800"/>
            <a:ext cx="8229600" cy="1048512"/>
          </a:xfrm>
        </p:spPr>
        <p:txBody>
          <a:bodyPr>
            <a:noAutofit/>
          </a:bodyPr>
          <a:lstStyle/>
          <a:p>
            <a:pPr algn="ctr"/>
            <a:r>
              <a:rPr lang="en-US" sz="4000" b="1" dirty="0">
                <a:solidFill>
                  <a:schemeClr val="accent1">
                    <a:lumMod val="75000"/>
                  </a:schemeClr>
                </a:solidFill>
              </a:rPr>
              <a:t>Vote &amp; Election </a:t>
            </a:r>
            <a:br>
              <a:rPr lang="en-US" sz="4000" b="1" dirty="0">
                <a:solidFill>
                  <a:schemeClr val="accent1">
                    <a:lumMod val="75000"/>
                  </a:schemeClr>
                </a:solidFill>
              </a:rPr>
            </a:br>
            <a:r>
              <a:rPr lang="en-US" sz="2800" b="1" dirty="0">
                <a:solidFill>
                  <a:schemeClr val="accent1">
                    <a:lumMod val="75000"/>
                  </a:schemeClr>
                </a:solidFill>
              </a:rPr>
              <a:t>Tuesday, </a:t>
            </a:r>
            <a:r>
              <a:rPr lang="en-US" sz="2800" b="1" dirty="0" smtClean="0">
                <a:solidFill>
                  <a:schemeClr val="accent1">
                    <a:lumMod val="75000"/>
                  </a:schemeClr>
                </a:solidFill>
              </a:rPr>
              <a:t>June 9, 2020 via US Mail </a:t>
            </a:r>
            <a:endParaRPr lang="en-US" sz="2800" b="1" dirty="0">
              <a:solidFill>
                <a:schemeClr val="accent1">
                  <a:lumMod val="75000"/>
                </a:schemeClr>
              </a:solidFill>
            </a:endParaRPr>
          </a:p>
        </p:txBody>
      </p:sp>
      <p:sp>
        <p:nvSpPr>
          <p:cNvPr id="7" name="Content Placeholder 6"/>
          <p:cNvSpPr>
            <a:spLocks noGrp="1"/>
          </p:cNvSpPr>
          <p:nvPr>
            <p:ph idx="1"/>
          </p:nvPr>
        </p:nvSpPr>
        <p:spPr>
          <a:xfrm>
            <a:off x="166339" y="1521587"/>
            <a:ext cx="8763000" cy="5199888"/>
          </a:xfrm>
        </p:spPr>
        <p:txBody>
          <a:bodyPr>
            <a:normAutofit fontScale="85000" lnSpcReduction="20000"/>
          </a:bodyPr>
          <a:lstStyle/>
          <a:p>
            <a:pPr marL="118872" lvl="1" indent="0">
              <a:spcBef>
                <a:spcPts val="0"/>
              </a:spcBef>
              <a:buNone/>
            </a:pPr>
            <a:endParaRPr lang="en-US" sz="1600" dirty="0">
              <a:latin typeface="+mj-lt"/>
            </a:endParaRPr>
          </a:p>
          <a:p>
            <a:pPr marL="461772" lvl="1" indent="-342900">
              <a:spcBef>
                <a:spcPts val="0"/>
              </a:spcBef>
            </a:pPr>
            <a:r>
              <a:rPr lang="en-US" sz="2100" dirty="0" smtClean="0">
                <a:latin typeface="+mj-lt"/>
              </a:rPr>
              <a:t>School </a:t>
            </a:r>
            <a:r>
              <a:rPr lang="en-US" sz="2100" dirty="0">
                <a:latin typeface="+mj-lt"/>
              </a:rPr>
              <a:t>board elections and budget votes originally scheduled for May 19, 2020 will now take place </a:t>
            </a:r>
            <a:r>
              <a:rPr lang="en-US" sz="2100" dirty="0" smtClean="0">
                <a:latin typeface="+mj-lt"/>
              </a:rPr>
              <a:t>by mailed ballots, which must be received by 5:00 PM on June </a:t>
            </a:r>
            <a:r>
              <a:rPr lang="en-US" sz="2100" dirty="0">
                <a:latin typeface="+mj-lt"/>
              </a:rPr>
              <a:t>9, 2020</a:t>
            </a:r>
            <a:r>
              <a:rPr lang="en-US" sz="2100" dirty="0" smtClean="0">
                <a:latin typeface="+mj-lt"/>
              </a:rPr>
              <a:t>.</a:t>
            </a:r>
          </a:p>
          <a:p>
            <a:pPr marL="118872" lvl="1" indent="0">
              <a:spcBef>
                <a:spcPts val="0"/>
              </a:spcBef>
              <a:buNone/>
            </a:pPr>
            <a:endParaRPr lang="en-US" sz="2100" dirty="0">
              <a:latin typeface="+mj-lt"/>
            </a:endParaRPr>
          </a:p>
          <a:p>
            <a:pPr marL="461772" lvl="1" indent="-342900">
              <a:spcBef>
                <a:spcPts val="0"/>
              </a:spcBef>
            </a:pPr>
            <a:r>
              <a:rPr lang="en-US" sz="2100" dirty="0">
                <a:latin typeface="+mj-lt"/>
              </a:rPr>
              <a:t>Qualified voters will receive an absentee ballot by mail </a:t>
            </a:r>
            <a:r>
              <a:rPr lang="en-US" sz="2100" dirty="0" smtClean="0">
                <a:latin typeface="+mj-lt"/>
              </a:rPr>
              <a:t>with </a:t>
            </a:r>
            <a:r>
              <a:rPr lang="en-US" sz="2100" dirty="0">
                <a:latin typeface="+mj-lt"/>
              </a:rPr>
              <a:t>return postage paid by the District. Voters should complete their ballot and mail it back to the District in the postage paid envelope. In order for their ballot to be counted, the District must receive the mailed ballot by </a:t>
            </a:r>
            <a:r>
              <a:rPr lang="en-US" sz="2100" dirty="0" smtClean="0">
                <a:latin typeface="+mj-lt"/>
              </a:rPr>
              <a:t>5:00 PM </a:t>
            </a:r>
            <a:r>
              <a:rPr lang="en-US" sz="2100" dirty="0">
                <a:latin typeface="+mj-lt"/>
              </a:rPr>
              <a:t>on June 9, 2020. </a:t>
            </a:r>
            <a:endParaRPr lang="en-US" sz="2100" dirty="0" smtClean="0">
              <a:latin typeface="+mj-lt"/>
            </a:endParaRPr>
          </a:p>
          <a:p>
            <a:pPr marL="118872" lvl="1" indent="0">
              <a:spcBef>
                <a:spcPts val="0"/>
              </a:spcBef>
              <a:buNone/>
            </a:pPr>
            <a:endParaRPr lang="en-US" sz="2100" dirty="0" smtClean="0">
              <a:latin typeface="+mj-lt"/>
            </a:endParaRPr>
          </a:p>
          <a:p>
            <a:pPr marL="461772" lvl="1" indent="-342900">
              <a:spcBef>
                <a:spcPts val="0"/>
              </a:spcBef>
            </a:pPr>
            <a:r>
              <a:rPr lang="en-US" sz="2100" dirty="0">
                <a:latin typeface="+mj-lt"/>
              </a:rPr>
              <a:t>There will be no minimum threshold number of signatures required for individuals to be placed on the ballot, except that they must meet all other requirements, including applicable residency and age.</a:t>
            </a:r>
          </a:p>
          <a:p>
            <a:pPr marL="118872" lvl="1" indent="0">
              <a:spcBef>
                <a:spcPts val="0"/>
              </a:spcBef>
              <a:buNone/>
            </a:pPr>
            <a:endParaRPr lang="en-US" sz="2100" dirty="0">
              <a:latin typeface="+mj-lt"/>
            </a:endParaRPr>
          </a:p>
          <a:p>
            <a:pPr marL="461772" lvl="1" indent="-342900">
              <a:spcBef>
                <a:spcPts val="0"/>
              </a:spcBef>
            </a:pPr>
            <a:r>
              <a:rPr lang="en-US" sz="2100" dirty="0">
                <a:latin typeface="+mj-lt"/>
              </a:rPr>
              <a:t>Candidates will be listed on the ballot alphabetically. Board of Education candidate profiles will NOT be printed in the District Dispatch. All candidate profiles will be listed online ONLY with the submitted candidate photo.</a:t>
            </a:r>
          </a:p>
          <a:p>
            <a:pPr marL="118872" lvl="1" indent="0">
              <a:spcBef>
                <a:spcPts val="0"/>
              </a:spcBef>
              <a:buNone/>
            </a:pPr>
            <a:endParaRPr lang="en-US" sz="2100" dirty="0">
              <a:latin typeface="+mj-lt"/>
            </a:endParaRPr>
          </a:p>
          <a:p>
            <a:pPr marL="461772" lvl="1" indent="-342900">
              <a:spcBef>
                <a:spcPts val="0"/>
              </a:spcBef>
            </a:pPr>
            <a:r>
              <a:rPr lang="en-US" sz="2100" dirty="0" smtClean="0">
                <a:latin typeface="+mj-lt"/>
              </a:rPr>
              <a:t>The budget edition of District Dispatch will be sent electronically to households on May 15</a:t>
            </a:r>
            <a:r>
              <a:rPr lang="en-US" sz="2100" baseline="30000" dirty="0" smtClean="0">
                <a:latin typeface="+mj-lt"/>
              </a:rPr>
              <a:t>th</a:t>
            </a:r>
            <a:r>
              <a:rPr lang="en-US" sz="2100" dirty="0" smtClean="0">
                <a:latin typeface="+mj-lt"/>
              </a:rPr>
              <a:t> and mailed to homes on May 22</a:t>
            </a:r>
            <a:r>
              <a:rPr lang="en-US" sz="2100" baseline="30000" dirty="0" smtClean="0">
                <a:latin typeface="+mj-lt"/>
              </a:rPr>
              <a:t>nd</a:t>
            </a:r>
            <a:r>
              <a:rPr lang="en-US" sz="2100" dirty="0" smtClean="0">
                <a:latin typeface="+mj-lt"/>
              </a:rPr>
              <a:t>. </a:t>
            </a:r>
            <a:endParaRPr lang="en-US" sz="2100" dirty="0">
              <a:latin typeface="+mj-lt"/>
            </a:endParaRPr>
          </a:p>
          <a:p>
            <a:pPr marL="118872" lvl="1" indent="0">
              <a:spcBef>
                <a:spcPts val="0"/>
              </a:spcBef>
              <a:buNone/>
            </a:pPr>
            <a:r>
              <a:rPr lang="en-US" sz="2100" dirty="0" smtClean="0">
                <a:latin typeface="+mj-lt"/>
              </a:rPr>
              <a:t> </a:t>
            </a:r>
            <a:endParaRPr lang="en-US" sz="2100" b="1" dirty="0">
              <a:latin typeface="+mj-lt"/>
            </a:endParaRPr>
          </a:p>
          <a:p>
            <a:pPr marL="461772" lvl="1" indent="-342900">
              <a:spcBef>
                <a:spcPts val="0"/>
              </a:spcBef>
            </a:pPr>
            <a:r>
              <a:rPr lang="en-US" sz="2100" dirty="0" smtClean="0">
                <a:latin typeface="+mj-lt"/>
              </a:rPr>
              <a:t>The Public Hearing meeting will take place on May 26</a:t>
            </a:r>
            <a:r>
              <a:rPr lang="en-US" sz="2100" baseline="30000" dirty="0" smtClean="0">
                <a:latin typeface="+mj-lt"/>
              </a:rPr>
              <a:t>th</a:t>
            </a:r>
            <a:r>
              <a:rPr lang="en-US" sz="2100" dirty="0" smtClean="0">
                <a:latin typeface="+mj-lt"/>
              </a:rPr>
              <a:t> at 6:00 PM and </a:t>
            </a:r>
            <a:r>
              <a:rPr lang="en-US" sz="2100" dirty="0">
                <a:latin typeface="+mj-lt"/>
              </a:rPr>
              <a:t>will take place </a:t>
            </a:r>
            <a:r>
              <a:rPr lang="en-US" sz="2100" dirty="0" smtClean="0">
                <a:latin typeface="+mj-lt"/>
              </a:rPr>
              <a:t>remotely via Zoom.</a:t>
            </a:r>
          </a:p>
          <a:p>
            <a:pPr marL="118872" lvl="1" indent="0">
              <a:spcBef>
                <a:spcPts val="0"/>
              </a:spcBef>
              <a:buNone/>
            </a:pPr>
            <a:endParaRPr lang="en-US" sz="1900" dirty="0">
              <a:latin typeface="+mj-lt"/>
            </a:endParaRPr>
          </a:p>
          <a:p>
            <a:pPr marL="0">
              <a:spcBef>
                <a:spcPts val="0"/>
              </a:spcBef>
            </a:pPr>
            <a:endParaRPr lang="en-US" dirty="0" smtClean="0">
              <a:latin typeface="+mj-lt"/>
            </a:endParaRPr>
          </a:p>
        </p:txBody>
      </p:sp>
      <p:sp>
        <p:nvSpPr>
          <p:cNvPr id="5" name="Slide Number Placeholder 4"/>
          <p:cNvSpPr>
            <a:spLocks noGrp="1"/>
          </p:cNvSpPr>
          <p:nvPr>
            <p:ph type="sldNum" sz="quarter" idx="12"/>
          </p:nvPr>
        </p:nvSpPr>
        <p:spPr/>
        <p:txBody>
          <a:bodyPr/>
          <a:lstStyle/>
          <a:p>
            <a:fld id="{694BCFE7-4AFA-457E-9B3C-1E0D36885875}" type="slidenum">
              <a:rPr lang="en-US" smtClean="0"/>
              <a:t>41</a:t>
            </a:fld>
            <a:endParaRPr lang="en-US" dirty="0"/>
          </a:p>
        </p:txBody>
      </p:sp>
    </p:spTree>
    <p:extLst>
      <p:ext uri="{BB962C8B-B14F-4D97-AF65-F5344CB8AC3E}">
        <p14:creationId xmlns:p14="http://schemas.microsoft.com/office/powerpoint/2010/main" val="162622665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94BCFE7-4AFA-457E-9B3C-1E0D36885875}" type="slidenum">
              <a:rPr lang="en-US" smtClean="0"/>
              <a:t>42</a:t>
            </a:fld>
            <a:endParaRPr lang="en-US" dirty="0"/>
          </a:p>
        </p:txBody>
      </p:sp>
      <p:pic>
        <p:nvPicPr>
          <p:cNvPr id="5" name="Picture 4"/>
          <p:cNvPicPr>
            <a:picLocks noChangeAspect="1"/>
          </p:cNvPicPr>
          <p:nvPr/>
        </p:nvPicPr>
        <p:blipFill>
          <a:blip r:embed="rId2"/>
          <a:stretch>
            <a:fillRect/>
          </a:stretch>
        </p:blipFill>
        <p:spPr>
          <a:xfrm>
            <a:off x="3276600" y="-1088"/>
            <a:ext cx="5181600" cy="6722563"/>
          </a:xfrm>
          <a:prstGeom prst="rect">
            <a:avLst/>
          </a:prstGeom>
        </p:spPr>
      </p:pic>
      <p:sp>
        <p:nvSpPr>
          <p:cNvPr id="6" name="TextBox 5"/>
          <p:cNvSpPr txBox="1"/>
          <p:nvPr/>
        </p:nvSpPr>
        <p:spPr>
          <a:xfrm>
            <a:off x="685800" y="1752600"/>
            <a:ext cx="2133600" cy="3139321"/>
          </a:xfrm>
          <a:prstGeom prst="rect">
            <a:avLst/>
          </a:prstGeom>
          <a:noFill/>
        </p:spPr>
        <p:txBody>
          <a:bodyPr wrap="square" rtlCol="0">
            <a:spAutoFit/>
          </a:bodyPr>
          <a:lstStyle/>
          <a:p>
            <a:pPr algn="ctr"/>
            <a:r>
              <a:rPr lang="en-US" dirty="0" smtClean="0">
                <a:latin typeface="+mj-lt"/>
              </a:rPr>
              <a:t>Salina</a:t>
            </a:r>
            <a:r>
              <a:rPr lang="en-US" u="sng" dirty="0" smtClean="0">
                <a:latin typeface="+mj-lt"/>
              </a:rPr>
              <a:t> </a:t>
            </a:r>
          </a:p>
          <a:p>
            <a:r>
              <a:rPr lang="en-US" u="sng" dirty="0" smtClean="0">
                <a:latin typeface="+mj-lt"/>
              </a:rPr>
              <a:t>Library Proposition</a:t>
            </a:r>
          </a:p>
          <a:p>
            <a:endParaRPr lang="en-US" dirty="0">
              <a:latin typeface="+mj-lt"/>
            </a:endParaRPr>
          </a:p>
          <a:p>
            <a:r>
              <a:rPr lang="en-US" dirty="0" smtClean="0">
                <a:latin typeface="+mj-lt"/>
              </a:rPr>
              <a:t>2020-21 	$471,228</a:t>
            </a:r>
          </a:p>
          <a:p>
            <a:r>
              <a:rPr lang="en-US" dirty="0" smtClean="0">
                <a:latin typeface="+mj-lt"/>
              </a:rPr>
              <a:t>2019-20 	</a:t>
            </a:r>
            <a:r>
              <a:rPr lang="en-US" u="sng" dirty="0" smtClean="0">
                <a:latin typeface="+mj-lt"/>
              </a:rPr>
              <a:t>$458,393</a:t>
            </a:r>
          </a:p>
          <a:p>
            <a:r>
              <a:rPr lang="en-US" dirty="0" smtClean="0">
                <a:latin typeface="+mj-lt"/>
              </a:rPr>
              <a:t>Increase	</a:t>
            </a:r>
            <a:r>
              <a:rPr lang="en-US" u="dbl" dirty="0" smtClean="0">
                <a:latin typeface="+mj-lt"/>
              </a:rPr>
              <a:t>$  12,838 </a:t>
            </a:r>
          </a:p>
          <a:p>
            <a:r>
              <a:rPr lang="en-US" dirty="0" smtClean="0">
                <a:latin typeface="+mj-lt"/>
              </a:rPr>
              <a:t>Increase           2.8%</a:t>
            </a:r>
          </a:p>
          <a:p>
            <a:endParaRPr lang="en-US" dirty="0">
              <a:latin typeface="+mj-lt"/>
            </a:endParaRPr>
          </a:p>
          <a:p>
            <a:r>
              <a:rPr lang="en-US" dirty="0" smtClean="0">
                <a:latin typeface="+mj-lt"/>
              </a:rPr>
              <a:t>2020-21	$1.31</a:t>
            </a:r>
          </a:p>
          <a:p>
            <a:r>
              <a:rPr lang="en-US" dirty="0" smtClean="0">
                <a:latin typeface="+mj-lt"/>
              </a:rPr>
              <a:t>2019-20	</a:t>
            </a:r>
            <a:r>
              <a:rPr lang="en-US" u="sng" dirty="0" smtClean="0">
                <a:latin typeface="+mj-lt"/>
              </a:rPr>
              <a:t>$1.27</a:t>
            </a:r>
          </a:p>
          <a:p>
            <a:r>
              <a:rPr lang="en-US" dirty="0" smtClean="0">
                <a:latin typeface="+mj-lt"/>
              </a:rPr>
              <a:t>Increase   $  .04  </a:t>
            </a:r>
            <a:endParaRPr lang="en-US" dirty="0">
              <a:latin typeface="+mj-lt"/>
            </a:endParaRPr>
          </a:p>
        </p:txBody>
      </p:sp>
    </p:spTree>
    <p:extLst>
      <p:ext uri="{BB962C8B-B14F-4D97-AF65-F5344CB8AC3E}">
        <p14:creationId xmlns:p14="http://schemas.microsoft.com/office/powerpoint/2010/main" val="9749298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94BCFE7-4AFA-457E-9B3C-1E0D36885875}" type="slidenum">
              <a:rPr lang="en-US" smtClean="0"/>
              <a:t>43</a:t>
            </a:fld>
            <a:endParaRPr lang="en-US" dirty="0"/>
          </a:p>
        </p:txBody>
      </p:sp>
      <p:pic>
        <p:nvPicPr>
          <p:cNvPr id="5" name="Picture 4"/>
          <p:cNvPicPr>
            <a:picLocks noChangeAspect="1"/>
          </p:cNvPicPr>
          <p:nvPr/>
        </p:nvPicPr>
        <p:blipFill>
          <a:blip r:embed="rId2"/>
          <a:stretch>
            <a:fillRect/>
          </a:stretch>
        </p:blipFill>
        <p:spPr>
          <a:xfrm>
            <a:off x="-909638" y="-138113"/>
            <a:ext cx="10963275" cy="7134225"/>
          </a:xfrm>
          <a:prstGeom prst="rect">
            <a:avLst/>
          </a:prstGeom>
        </p:spPr>
      </p:pic>
    </p:spTree>
    <p:extLst>
      <p:ext uri="{BB962C8B-B14F-4D97-AF65-F5344CB8AC3E}">
        <p14:creationId xmlns:p14="http://schemas.microsoft.com/office/powerpoint/2010/main" val="400710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94BCFE7-4AFA-457E-9B3C-1E0D36885875}" type="slidenum">
              <a:rPr lang="en-US" smtClean="0"/>
              <a:t>44</a:t>
            </a:fld>
            <a:endParaRPr lang="en-US" dirty="0"/>
          </a:p>
        </p:txBody>
      </p:sp>
      <p:pic>
        <p:nvPicPr>
          <p:cNvPr id="3" name="Picture 2"/>
          <p:cNvPicPr>
            <a:picLocks noChangeAspect="1"/>
          </p:cNvPicPr>
          <p:nvPr/>
        </p:nvPicPr>
        <p:blipFill>
          <a:blip r:embed="rId2"/>
          <a:stretch>
            <a:fillRect/>
          </a:stretch>
        </p:blipFill>
        <p:spPr>
          <a:xfrm>
            <a:off x="-47625" y="-14288"/>
            <a:ext cx="9239250" cy="6886575"/>
          </a:xfrm>
          <a:prstGeom prst="rect">
            <a:avLst/>
          </a:prstGeom>
        </p:spPr>
      </p:pic>
    </p:spTree>
    <p:extLst>
      <p:ext uri="{BB962C8B-B14F-4D97-AF65-F5344CB8AC3E}">
        <p14:creationId xmlns:p14="http://schemas.microsoft.com/office/powerpoint/2010/main" val="35645144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94BCFE7-4AFA-457E-9B3C-1E0D36885875}" type="slidenum">
              <a:rPr lang="en-US" smtClean="0"/>
              <a:t>5</a:t>
            </a:fld>
            <a:endParaRPr lang="en-US" dirty="0"/>
          </a:p>
        </p:txBody>
      </p:sp>
      <p:pic>
        <p:nvPicPr>
          <p:cNvPr id="3" name="Picture 2"/>
          <p:cNvPicPr>
            <a:picLocks noChangeAspect="1"/>
          </p:cNvPicPr>
          <p:nvPr/>
        </p:nvPicPr>
        <p:blipFill>
          <a:blip r:embed="rId2"/>
          <a:stretch>
            <a:fillRect/>
          </a:stretch>
        </p:blipFill>
        <p:spPr>
          <a:xfrm>
            <a:off x="-209550" y="-138113"/>
            <a:ext cx="9563100" cy="7134225"/>
          </a:xfrm>
          <a:prstGeom prst="rect">
            <a:avLst/>
          </a:prstGeom>
        </p:spPr>
      </p:pic>
    </p:spTree>
    <p:extLst>
      <p:ext uri="{BB962C8B-B14F-4D97-AF65-F5344CB8AC3E}">
        <p14:creationId xmlns:p14="http://schemas.microsoft.com/office/powerpoint/2010/main" val="39905675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21999"/>
            <a:ext cx="8229600" cy="667512"/>
          </a:xfrm>
        </p:spPr>
        <p:txBody>
          <a:bodyPr>
            <a:normAutofit/>
          </a:bodyPr>
          <a:lstStyle/>
          <a:p>
            <a:pPr algn="ctr"/>
            <a:r>
              <a:rPr lang="en-US" sz="4000" b="1" dirty="0">
                <a:solidFill>
                  <a:schemeClr val="accent1">
                    <a:lumMod val="75000"/>
                  </a:schemeClr>
                </a:solidFill>
              </a:rPr>
              <a:t>Agenda</a:t>
            </a:r>
          </a:p>
        </p:txBody>
      </p:sp>
      <p:sp>
        <p:nvSpPr>
          <p:cNvPr id="3" name="Content Placeholder 2"/>
          <p:cNvSpPr>
            <a:spLocks noGrp="1"/>
          </p:cNvSpPr>
          <p:nvPr>
            <p:ph idx="1"/>
          </p:nvPr>
        </p:nvSpPr>
        <p:spPr>
          <a:xfrm>
            <a:off x="762000" y="1403350"/>
            <a:ext cx="8229600" cy="5149850"/>
          </a:xfrm>
        </p:spPr>
        <p:txBody>
          <a:bodyPr>
            <a:noAutofit/>
          </a:bodyPr>
          <a:lstStyle/>
          <a:p>
            <a:r>
              <a:rPr lang="en-US" sz="2800" dirty="0" smtClean="0">
                <a:latin typeface="+mj-lt"/>
              </a:rPr>
              <a:t>Revenues  </a:t>
            </a:r>
            <a:endParaRPr lang="en-US" sz="2800" dirty="0">
              <a:latin typeface="+mj-lt"/>
            </a:endParaRPr>
          </a:p>
          <a:p>
            <a:r>
              <a:rPr lang="en-US" sz="2800" dirty="0" smtClean="0">
                <a:latin typeface="+mj-lt"/>
              </a:rPr>
              <a:t>State </a:t>
            </a:r>
            <a:r>
              <a:rPr lang="en-US" sz="2800" dirty="0">
                <a:latin typeface="+mj-lt"/>
              </a:rPr>
              <a:t>Aid </a:t>
            </a:r>
          </a:p>
          <a:p>
            <a:r>
              <a:rPr lang="en-US" sz="2800" dirty="0">
                <a:latin typeface="+mj-lt"/>
              </a:rPr>
              <a:t>Foundation Aid Funding </a:t>
            </a:r>
            <a:r>
              <a:rPr lang="en-US" sz="2800" dirty="0" smtClean="0">
                <a:latin typeface="+mj-lt"/>
              </a:rPr>
              <a:t>Shortfall</a:t>
            </a:r>
          </a:p>
          <a:p>
            <a:r>
              <a:rPr lang="en-US" sz="2800" dirty="0" smtClean="0">
                <a:latin typeface="+mj-lt"/>
              </a:rPr>
              <a:t>Tax Levy &amp; Tax Cap Calculation </a:t>
            </a:r>
            <a:endParaRPr lang="en-US" sz="2800" dirty="0">
              <a:latin typeface="+mj-lt"/>
            </a:endParaRPr>
          </a:p>
          <a:p>
            <a:r>
              <a:rPr lang="en-US" sz="2800" dirty="0" smtClean="0">
                <a:latin typeface="+mj-lt"/>
              </a:rPr>
              <a:t>Proposed Expenditure </a:t>
            </a:r>
          </a:p>
          <a:p>
            <a:r>
              <a:rPr lang="en-US" sz="2800" dirty="0" smtClean="0">
                <a:latin typeface="+mj-lt"/>
              </a:rPr>
              <a:t>Reductions Required to Balance the Budget</a:t>
            </a:r>
          </a:p>
          <a:p>
            <a:r>
              <a:rPr lang="en-US" sz="2800" dirty="0" smtClean="0">
                <a:latin typeface="+mj-lt"/>
              </a:rPr>
              <a:t>Proposed Additions  </a:t>
            </a:r>
          </a:p>
          <a:p>
            <a:r>
              <a:rPr lang="en-US" sz="2800" dirty="0" smtClean="0">
                <a:latin typeface="+mj-lt"/>
              </a:rPr>
              <a:t>Vehicle Bonding </a:t>
            </a:r>
            <a:r>
              <a:rPr lang="en-US" sz="2800" dirty="0">
                <a:latin typeface="+mj-lt"/>
              </a:rPr>
              <a:t>Proposition </a:t>
            </a:r>
          </a:p>
          <a:p>
            <a:r>
              <a:rPr lang="en-US" sz="2800" dirty="0">
                <a:latin typeface="+mj-lt"/>
              </a:rPr>
              <a:t>Fund Balance &amp; Reserves</a:t>
            </a:r>
          </a:p>
          <a:p>
            <a:r>
              <a:rPr lang="en-US" sz="2800" dirty="0">
                <a:latin typeface="+mj-lt"/>
              </a:rPr>
              <a:t>Vote &amp; Election </a:t>
            </a:r>
            <a:r>
              <a:rPr lang="en-US" sz="2800" dirty="0" smtClean="0">
                <a:latin typeface="+mj-lt"/>
              </a:rPr>
              <a:t>Information </a:t>
            </a:r>
            <a:endParaRPr lang="en-US" sz="2800" dirty="0">
              <a:latin typeface="+mj-lt"/>
            </a:endParaRPr>
          </a:p>
          <a:p>
            <a:pPr marL="0" indent="0">
              <a:buNone/>
            </a:pPr>
            <a:endParaRPr lang="en-US" sz="3200" dirty="0"/>
          </a:p>
        </p:txBody>
      </p:sp>
      <p:sp>
        <p:nvSpPr>
          <p:cNvPr id="4" name="Slide Number Placeholder 3"/>
          <p:cNvSpPr>
            <a:spLocks noGrp="1"/>
          </p:cNvSpPr>
          <p:nvPr>
            <p:ph type="sldNum" sz="quarter" idx="12"/>
          </p:nvPr>
        </p:nvSpPr>
        <p:spPr/>
        <p:txBody>
          <a:bodyPr/>
          <a:lstStyle/>
          <a:p>
            <a:fld id="{694BCFE7-4AFA-457E-9B3C-1E0D36885875}" type="slidenum">
              <a:rPr lang="en-US" smtClean="0"/>
              <a:t>6</a:t>
            </a:fld>
            <a:endParaRPr lang="en-US" dirty="0"/>
          </a:p>
        </p:txBody>
      </p:sp>
    </p:spTree>
    <p:extLst>
      <p:ext uri="{BB962C8B-B14F-4D97-AF65-F5344CB8AC3E}">
        <p14:creationId xmlns:p14="http://schemas.microsoft.com/office/powerpoint/2010/main" val="24143480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3082" y="1600200"/>
            <a:ext cx="8321364" cy="4800600"/>
          </a:xfrm>
        </p:spPr>
        <p:txBody>
          <a:bodyPr>
            <a:noAutofit/>
          </a:bodyPr>
          <a:lstStyle/>
          <a:p>
            <a:pPr marL="0" indent="0">
              <a:buNone/>
            </a:pPr>
            <a:r>
              <a:rPr lang="en-US" sz="1600" b="1" u="sng" dirty="0" smtClean="0">
                <a:latin typeface="+mj-lt"/>
              </a:rPr>
              <a:t>General State Aid</a:t>
            </a:r>
            <a:r>
              <a:rPr lang="en-US" sz="1600" dirty="0" smtClean="0">
                <a:latin typeface="+mj-lt"/>
              </a:rPr>
              <a:t>:</a:t>
            </a:r>
          </a:p>
          <a:p>
            <a:pPr lvl="1"/>
            <a:r>
              <a:rPr lang="en-US" sz="1600" dirty="0" smtClean="0">
                <a:latin typeface="+mj-lt"/>
              </a:rPr>
              <a:t>Based on the Final NYS Budget approved by Legislature.</a:t>
            </a:r>
          </a:p>
          <a:p>
            <a:pPr lvl="1"/>
            <a:r>
              <a:rPr lang="en-US" sz="1600" dirty="0" smtClean="0">
                <a:latin typeface="+mj-lt"/>
              </a:rPr>
              <a:t>State Aid subject to change quarterly based on actual state revenues. </a:t>
            </a:r>
          </a:p>
          <a:p>
            <a:pPr marL="0" indent="0">
              <a:buNone/>
            </a:pPr>
            <a:r>
              <a:rPr lang="en-US" sz="1600" b="1" u="sng" dirty="0" smtClean="0">
                <a:latin typeface="+mj-lt"/>
              </a:rPr>
              <a:t>Building </a:t>
            </a:r>
            <a:r>
              <a:rPr lang="en-US" sz="1600" b="1" u="sng" dirty="0">
                <a:latin typeface="+mj-lt"/>
              </a:rPr>
              <a:t>Aid</a:t>
            </a:r>
            <a:r>
              <a:rPr lang="en-US" sz="1600" dirty="0">
                <a:latin typeface="+mj-lt"/>
              </a:rPr>
              <a:t>:</a:t>
            </a:r>
          </a:p>
          <a:p>
            <a:pPr lvl="1"/>
            <a:r>
              <a:rPr lang="en-US" sz="1600" dirty="0" smtClean="0">
                <a:latin typeface="+mj-lt"/>
              </a:rPr>
              <a:t>The 2020-21 budget is not impacted by the penalty waiver signed by the governor in August 2018.  The refund was received and appropriated for the KWS Bear Road project.</a:t>
            </a:r>
          </a:p>
          <a:p>
            <a:pPr lvl="1"/>
            <a:r>
              <a:rPr lang="en-US" sz="1600" dirty="0" smtClean="0">
                <a:latin typeface="+mj-lt"/>
              </a:rPr>
              <a:t>Building Aid is lower than last year due to the fact that our debt service is lower.  </a:t>
            </a:r>
          </a:p>
          <a:p>
            <a:pPr marL="0" indent="0">
              <a:buNone/>
            </a:pPr>
            <a:r>
              <a:rPr lang="en-US" sz="1600" b="1" u="sng" dirty="0">
                <a:latin typeface="+mj-lt"/>
              </a:rPr>
              <a:t>Pandemic Adjustment &amp; Cares Restoration Aid</a:t>
            </a:r>
          </a:p>
          <a:p>
            <a:pPr lvl="1"/>
            <a:r>
              <a:rPr lang="en-US" sz="1600" dirty="0">
                <a:latin typeface="+mj-lt"/>
              </a:rPr>
              <a:t>Revenues include a reduction by NYS of $1,404,329 called the Pandemic Adjustment.  This amount has been offset by federal funds of the same amount called the Cares Restoration Aid. </a:t>
            </a:r>
          </a:p>
          <a:p>
            <a:pPr marL="0" indent="0">
              <a:buNone/>
            </a:pPr>
            <a:r>
              <a:rPr lang="en-US" sz="1600" b="1" u="sng" dirty="0" smtClean="0">
                <a:latin typeface="+mj-lt"/>
              </a:rPr>
              <a:t>Real </a:t>
            </a:r>
            <a:r>
              <a:rPr lang="en-US" sz="1600" b="1" u="sng" dirty="0">
                <a:latin typeface="+mj-lt"/>
              </a:rPr>
              <a:t>Property Taxes</a:t>
            </a:r>
            <a:r>
              <a:rPr lang="en-US" sz="1600" dirty="0">
                <a:latin typeface="+mj-lt"/>
              </a:rPr>
              <a:t>:</a:t>
            </a:r>
          </a:p>
          <a:p>
            <a:pPr lvl="1"/>
            <a:r>
              <a:rPr lang="en-US" sz="1600" dirty="0">
                <a:latin typeface="+mj-lt"/>
              </a:rPr>
              <a:t>The increase in the levy is limited to the amount of the tax cap.  The largest component is inflation based on CPI as reported by the Bureau of Labor Statistics for 2019, 1.81%.  </a:t>
            </a:r>
          </a:p>
          <a:p>
            <a:pPr marL="0" indent="0">
              <a:buNone/>
            </a:pPr>
            <a:r>
              <a:rPr lang="en-US" sz="1600" b="1" u="sng" dirty="0" smtClean="0">
                <a:latin typeface="+mj-lt"/>
              </a:rPr>
              <a:t>Smart Schools Bond Act</a:t>
            </a:r>
            <a:r>
              <a:rPr lang="en-US" sz="1600" dirty="0" smtClean="0">
                <a:latin typeface="+mj-lt"/>
              </a:rPr>
              <a:t>:</a:t>
            </a:r>
          </a:p>
          <a:p>
            <a:pPr lvl="1"/>
            <a:r>
              <a:rPr lang="en-US" sz="1600" dirty="0" smtClean="0">
                <a:latin typeface="+mj-lt"/>
              </a:rPr>
              <a:t>We continue to use Smart Schools funds to invest in technology.  Revenues will NOT impact the General Fund.  </a:t>
            </a:r>
            <a:endParaRPr lang="en-US" sz="1600" dirty="0">
              <a:latin typeface="+mj-lt"/>
            </a:endParaRPr>
          </a:p>
        </p:txBody>
      </p:sp>
      <p:sp>
        <p:nvSpPr>
          <p:cNvPr id="2" name="Title 1"/>
          <p:cNvSpPr>
            <a:spLocks noGrp="1"/>
          </p:cNvSpPr>
          <p:nvPr>
            <p:ph type="title"/>
          </p:nvPr>
        </p:nvSpPr>
        <p:spPr>
          <a:xfrm>
            <a:off x="548964" y="609600"/>
            <a:ext cx="8229600" cy="838200"/>
          </a:xfrm>
        </p:spPr>
        <p:txBody>
          <a:bodyPr>
            <a:normAutofit/>
          </a:bodyPr>
          <a:lstStyle/>
          <a:p>
            <a:pPr algn="ctr"/>
            <a:r>
              <a:rPr lang="en-US" sz="4000" b="1" dirty="0" smtClean="0">
                <a:solidFill>
                  <a:schemeClr val="accent1">
                    <a:lumMod val="75000"/>
                  </a:schemeClr>
                </a:solidFill>
              </a:rPr>
              <a:t>Revenue Assumptions</a:t>
            </a:r>
            <a:endParaRPr lang="en-US" sz="4000" b="1" dirty="0">
              <a:solidFill>
                <a:schemeClr val="accent1">
                  <a:lumMod val="75000"/>
                </a:schemeClr>
              </a:solidFill>
            </a:endParaRPr>
          </a:p>
        </p:txBody>
      </p:sp>
    </p:spTree>
    <p:extLst>
      <p:ext uri="{BB962C8B-B14F-4D97-AF65-F5344CB8AC3E}">
        <p14:creationId xmlns:p14="http://schemas.microsoft.com/office/powerpoint/2010/main" val="24301824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029" y="685800"/>
            <a:ext cx="8229600" cy="1066800"/>
          </a:xfrm>
        </p:spPr>
        <p:txBody>
          <a:bodyPr>
            <a:noAutofit/>
          </a:bodyPr>
          <a:lstStyle/>
          <a:p>
            <a:pPr algn="ctr"/>
            <a:r>
              <a:rPr lang="en-US" sz="4000" b="1" dirty="0" smtClean="0">
                <a:solidFill>
                  <a:schemeClr val="accent1">
                    <a:lumMod val="75000"/>
                  </a:schemeClr>
                </a:solidFill>
              </a:rPr>
              <a:t>Revenues </a:t>
            </a:r>
            <a:r>
              <a:rPr lang="en-US" sz="4000" b="1" dirty="0">
                <a:solidFill>
                  <a:schemeClr val="accent1">
                    <a:lumMod val="75000"/>
                  </a:schemeClr>
                </a:solidFill>
              </a:rPr>
              <a:t/>
            </a:r>
            <a:br>
              <a:rPr lang="en-US" sz="4000" b="1" dirty="0">
                <a:solidFill>
                  <a:schemeClr val="accent1">
                    <a:lumMod val="75000"/>
                  </a:schemeClr>
                </a:solidFill>
              </a:rPr>
            </a:br>
            <a:r>
              <a:rPr lang="en-US" sz="4000" b="1" dirty="0" smtClean="0">
                <a:solidFill>
                  <a:schemeClr val="accent1">
                    <a:lumMod val="75000"/>
                  </a:schemeClr>
                </a:solidFill>
              </a:rPr>
              <a:t>$172,567,744</a:t>
            </a:r>
            <a:endParaRPr lang="en-US" sz="4000" b="1" dirty="0">
              <a:solidFill>
                <a:schemeClr val="accent1">
                  <a:lumMod val="75000"/>
                </a:scheme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75872743"/>
              </p:ext>
            </p:extLst>
          </p:nvPr>
        </p:nvGraphicFramePr>
        <p:xfrm>
          <a:off x="1295400" y="1752600"/>
          <a:ext cx="70866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fld id="{694BCFE7-4AFA-457E-9B3C-1E0D36885875}" type="slidenum">
              <a:rPr lang="en-US" smtClean="0"/>
              <a:t>8</a:t>
            </a:fld>
            <a:endParaRPr lang="en-US" dirty="0"/>
          </a:p>
        </p:txBody>
      </p:sp>
    </p:spTree>
    <p:extLst>
      <p:ext uri="{BB962C8B-B14F-4D97-AF65-F5344CB8AC3E}">
        <p14:creationId xmlns:p14="http://schemas.microsoft.com/office/powerpoint/2010/main" val="36558919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174" y="1068618"/>
            <a:ext cx="8229600" cy="511792"/>
          </a:xfrm>
        </p:spPr>
        <p:txBody>
          <a:bodyPr>
            <a:noAutofit/>
          </a:bodyPr>
          <a:lstStyle/>
          <a:p>
            <a:pPr algn="ctr"/>
            <a:r>
              <a:rPr lang="en-US" sz="4000" b="1" dirty="0" smtClean="0">
                <a:solidFill>
                  <a:schemeClr val="accent1">
                    <a:lumMod val="75000"/>
                  </a:schemeClr>
                </a:solidFill>
              </a:rPr>
              <a:t> Revenues</a:t>
            </a:r>
            <a:br>
              <a:rPr lang="en-US" sz="4000" b="1" dirty="0" smtClean="0">
                <a:solidFill>
                  <a:schemeClr val="accent1">
                    <a:lumMod val="75000"/>
                  </a:schemeClr>
                </a:solidFill>
              </a:rPr>
            </a:br>
            <a:endParaRPr lang="en-US" sz="2800" b="1" dirty="0">
              <a:solidFill>
                <a:schemeClr val="accent1">
                  <a:lumMod val="75000"/>
                </a:scheme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67250191"/>
              </p:ext>
            </p:extLst>
          </p:nvPr>
        </p:nvGraphicFramePr>
        <p:xfrm>
          <a:off x="366521" y="1299415"/>
          <a:ext cx="8430905" cy="5120640"/>
        </p:xfrm>
        <a:graphic>
          <a:graphicData uri="http://schemas.openxmlformats.org/drawingml/2006/table">
            <a:tbl>
              <a:tblPr firstRow="1" bandRow="1">
                <a:tableStyleId>{5C22544A-7EE6-4342-B048-85BDC9FD1C3A}</a:tableStyleId>
              </a:tblPr>
              <a:tblGrid>
                <a:gridCol w="2396554">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447800">
                  <a:extLst>
                    <a:ext uri="{9D8B030D-6E8A-4147-A177-3AD203B41FA5}">
                      <a16:colId xmlns:a16="http://schemas.microsoft.com/office/drawing/2014/main" val="20003"/>
                    </a:ext>
                  </a:extLst>
                </a:gridCol>
                <a:gridCol w="1081351">
                  <a:extLst>
                    <a:ext uri="{9D8B030D-6E8A-4147-A177-3AD203B41FA5}">
                      <a16:colId xmlns:a16="http://schemas.microsoft.com/office/drawing/2014/main" val="20004"/>
                    </a:ext>
                  </a:extLst>
                </a:gridCol>
              </a:tblGrid>
              <a:tr h="361795">
                <a:tc>
                  <a:txBody>
                    <a:bodyPr/>
                    <a:lstStyle/>
                    <a:p>
                      <a:endParaRPr lang="en-US" dirty="0">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white"/>
                          </a:solidFill>
                          <a:effectLst/>
                          <a:uLnTx/>
                          <a:uFillTx/>
                          <a:latin typeface="Calibri"/>
                          <a:ea typeface="+mn-ea"/>
                          <a:cs typeface="+mn-cs"/>
                        </a:rPr>
                        <a:t>2019-2020</a:t>
                      </a:r>
                      <a:endParaRPr kumimoji="0" lang="en-US" sz="1800" b="1" i="0" u="none" strike="noStrike" kern="1200" cap="none" spc="0" normalizeH="0" baseline="0" noProof="0" dirty="0">
                        <a:ln>
                          <a:noFill/>
                        </a:ln>
                        <a:solidFill>
                          <a:prstClr val="white"/>
                        </a:solidFill>
                        <a:effectLst/>
                        <a:uLnTx/>
                        <a:uFillTx/>
                        <a:latin typeface="Calibri"/>
                        <a:ea typeface="+mn-ea"/>
                        <a:cs typeface="+mn-cs"/>
                      </a:endParaRPr>
                    </a:p>
                  </a:txBody>
                  <a:tcPr/>
                </a:tc>
                <a:tc>
                  <a:txBody>
                    <a:bodyPr/>
                    <a:lstStyle/>
                    <a:p>
                      <a:pPr algn="ctr"/>
                      <a:r>
                        <a:rPr lang="en-US" dirty="0" smtClean="0">
                          <a:latin typeface="+mj-lt"/>
                        </a:rPr>
                        <a:t>2020-2021</a:t>
                      </a:r>
                      <a:endParaRPr lang="en-US" dirty="0">
                        <a:latin typeface="+mj-lt"/>
                      </a:endParaRPr>
                    </a:p>
                  </a:txBody>
                  <a:tcPr/>
                </a:tc>
                <a:tc gridSpan="2">
                  <a:txBody>
                    <a:bodyPr/>
                    <a:lstStyle/>
                    <a:p>
                      <a:pPr algn="ctr"/>
                      <a:r>
                        <a:rPr lang="en-US" dirty="0" smtClean="0">
                          <a:latin typeface="+mj-lt"/>
                        </a:rPr>
                        <a:t>Variance</a:t>
                      </a:r>
                      <a:endParaRPr lang="en-US" dirty="0">
                        <a:latin typeface="+mj-lt"/>
                      </a:endParaRPr>
                    </a:p>
                  </a:txBody>
                  <a:tcPr/>
                </a:tc>
                <a:tc hMerge="1">
                  <a:txBody>
                    <a:bodyPr/>
                    <a:lstStyle/>
                    <a:p>
                      <a:pPr algn="ctr"/>
                      <a:endParaRPr lang="en-US" dirty="0">
                        <a:latin typeface="+mj-lt"/>
                      </a:endParaRPr>
                    </a:p>
                  </a:txBody>
                  <a:tcPr/>
                </a:tc>
                <a:extLst>
                  <a:ext uri="{0D108BD9-81ED-4DB2-BD59-A6C34878D82A}">
                    <a16:rowId xmlns:a16="http://schemas.microsoft.com/office/drawing/2014/main" val="10000"/>
                  </a:ext>
                </a:extLst>
              </a:tr>
              <a:tr h="353024">
                <a:tc>
                  <a:txBody>
                    <a:bodyPr/>
                    <a:lstStyle/>
                    <a:p>
                      <a:r>
                        <a:rPr lang="en-US" sz="1800" dirty="0" smtClean="0">
                          <a:latin typeface="+mj-lt"/>
                        </a:rPr>
                        <a:t>General State</a:t>
                      </a:r>
                      <a:r>
                        <a:rPr lang="en-US" sz="1800" baseline="0" dirty="0" smtClean="0">
                          <a:latin typeface="+mj-lt"/>
                        </a:rPr>
                        <a:t> Aid</a:t>
                      </a:r>
                      <a:endParaRPr lang="en-US" sz="1800" dirty="0">
                        <a:latin typeface="+mj-lt"/>
                      </a:endParaRPr>
                    </a:p>
                  </a:txBody>
                  <a:tcPr/>
                </a:tc>
                <a:tc>
                  <a:txBody>
                    <a:bodyPr/>
                    <a:lstStyle/>
                    <a:p>
                      <a:pPr algn="r" fontAlgn="b"/>
                      <a:r>
                        <a:rPr lang="en-US" sz="1800" b="0" i="0" u="none" strike="noStrike" dirty="0">
                          <a:solidFill>
                            <a:srgbClr val="000000"/>
                          </a:solidFill>
                          <a:effectLst/>
                          <a:latin typeface="+mj-lt"/>
                        </a:rPr>
                        <a:t>$</a:t>
                      </a:r>
                      <a:r>
                        <a:rPr lang="en-US" sz="1800" b="0" i="0" u="none" strike="noStrike" dirty="0" smtClean="0">
                          <a:solidFill>
                            <a:srgbClr val="000000"/>
                          </a:solidFill>
                          <a:effectLst/>
                          <a:latin typeface="+mj-lt"/>
                        </a:rPr>
                        <a:t>64,945,776</a:t>
                      </a:r>
                      <a:endParaRPr lang="en-US" sz="1800" b="0" i="0" u="none" strike="noStrike" dirty="0">
                        <a:solidFill>
                          <a:srgbClr val="000000"/>
                        </a:solidFill>
                        <a:effectLst/>
                        <a:latin typeface="+mj-lt"/>
                      </a:endParaRPr>
                    </a:p>
                  </a:txBody>
                  <a:tcPr marL="9525" marR="9525" marT="9525" marB="0" anchor="ctr"/>
                </a:tc>
                <a:tc>
                  <a:txBody>
                    <a:bodyPr/>
                    <a:lstStyle/>
                    <a:p>
                      <a:pPr algn="r" fontAlgn="b"/>
                      <a:r>
                        <a:rPr lang="en-US" sz="1800" b="0" i="0" u="none" strike="noStrike" dirty="0">
                          <a:solidFill>
                            <a:srgbClr val="000000"/>
                          </a:solidFill>
                          <a:effectLst/>
                          <a:latin typeface="+mj-lt"/>
                        </a:rPr>
                        <a:t>$</a:t>
                      </a:r>
                      <a:r>
                        <a:rPr lang="en-US" sz="1800" b="0" i="0" u="none" strike="noStrike" dirty="0" smtClean="0">
                          <a:solidFill>
                            <a:srgbClr val="000000"/>
                          </a:solidFill>
                          <a:effectLst/>
                          <a:latin typeface="+mj-lt"/>
                        </a:rPr>
                        <a:t>67,044,979</a:t>
                      </a:r>
                      <a:endParaRPr lang="en-US" sz="1800" b="0" i="0" u="none" strike="noStrike" dirty="0">
                        <a:solidFill>
                          <a:srgbClr val="000000"/>
                        </a:solidFill>
                        <a:effectLst/>
                        <a:latin typeface="+mj-lt"/>
                      </a:endParaRPr>
                    </a:p>
                  </a:txBody>
                  <a:tcPr marL="9525" marR="9525" marT="9525" marB="0" anchor="ctr"/>
                </a:tc>
                <a:tc>
                  <a:txBody>
                    <a:bodyPr/>
                    <a:lstStyle/>
                    <a:p>
                      <a:pPr algn="r" fontAlgn="b"/>
                      <a:r>
                        <a:rPr lang="en-US" sz="1800" b="0" i="0" u="none" strike="noStrike" dirty="0" smtClean="0">
                          <a:solidFill>
                            <a:srgbClr val="000000"/>
                          </a:solidFill>
                          <a:effectLst/>
                          <a:latin typeface="+mj-lt"/>
                        </a:rPr>
                        <a:t>$2,099,203 </a:t>
                      </a:r>
                      <a:endParaRPr lang="en-US" sz="1800" b="0" i="0" u="none" strike="noStrike" dirty="0">
                        <a:solidFill>
                          <a:srgbClr val="000000"/>
                        </a:solidFill>
                        <a:effectLst/>
                        <a:latin typeface="+mj-lt"/>
                      </a:endParaRPr>
                    </a:p>
                  </a:txBody>
                  <a:tcPr marL="9525" marR="9525" marT="9525" marB="0" anchor="ctr"/>
                </a:tc>
                <a:tc>
                  <a:txBody>
                    <a:bodyPr/>
                    <a:lstStyle/>
                    <a:p>
                      <a:pPr algn="r" fontAlgn="b"/>
                      <a:r>
                        <a:rPr lang="en-US" sz="1800" b="0" i="0" u="none" strike="noStrike" dirty="0" smtClean="0">
                          <a:solidFill>
                            <a:srgbClr val="000000"/>
                          </a:solidFill>
                          <a:effectLst/>
                          <a:latin typeface="+mj-lt"/>
                        </a:rPr>
                        <a:t>3.23%</a:t>
                      </a:r>
                      <a:endParaRPr lang="en-US" sz="1800" b="0" i="0" u="none" strike="noStrike" dirty="0">
                        <a:solidFill>
                          <a:srgbClr val="000000"/>
                        </a:solidFill>
                        <a:effectLst/>
                        <a:latin typeface="+mj-lt"/>
                      </a:endParaRPr>
                    </a:p>
                  </a:txBody>
                  <a:tcPr marL="9525" marR="9525" marT="9525" marB="0" anchor="ctr"/>
                </a:tc>
                <a:extLst>
                  <a:ext uri="{0D108BD9-81ED-4DB2-BD59-A6C34878D82A}">
                    <a16:rowId xmlns:a16="http://schemas.microsoft.com/office/drawing/2014/main" val="10001"/>
                  </a:ext>
                </a:extLst>
              </a:tr>
              <a:tr h="361795">
                <a:tc>
                  <a:txBody>
                    <a:bodyPr/>
                    <a:lstStyle/>
                    <a:p>
                      <a:r>
                        <a:rPr lang="en-US" sz="1800" dirty="0" smtClean="0">
                          <a:latin typeface="+mj-lt"/>
                        </a:rPr>
                        <a:t>PILOTS</a:t>
                      </a:r>
                      <a:endParaRPr lang="en-US" sz="1800" dirty="0">
                        <a:latin typeface="+mj-lt"/>
                      </a:endParaRPr>
                    </a:p>
                  </a:txBody>
                  <a:tcPr/>
                </a:tc>
                <a:tc>
                  <a:txBody>
                    <a:bodyPr/>
                    <a:lstStyle/>
                    <a:p>
                      <a:pPr algn="r" fontAlgn="b"/>
                      <a:r>
                        <a:rPr lang="en-US" sz="1800" b="0" i="0" u="none" strike="noStrike" dirty="0" smtClean="0">
                          <a:solidFill>
                            <a:srgbClr val="000000"/>
                          </a:solidFill>
                          <a:effectLst/>
                          <a:latin typeface="+mj-lt"/>
                        </a:rPr>
                        <a:t>$379,161</a:t>
                      </a:r>
                      <a:endParaRPr lang="en-US" sz="1800" b="0" i="0" u="none" strike="noStrike" dirty="0">
                        <a:solidFill>
                          <a:srgbClr val="000000"/>
                        </a:solidFill>
                        <a:effectLst/>
                        <a:latin typeface="+mj-lt"/>
                      </a:endParaRPr>
                    </a:p>
                  </a:txBody>
                  <a:tcPr marL="9525" marR="9525" marT="9525" marB="0" anchor="ctr"/>
                </a:tc>
                <a:tc>
                  <a:txBody>
                    <a:bodyPr/>
                    <a:lstStyle/>
                    <a:p>
                      <a:pPr algn="r" fontAlgn="b"/>
                      <a:r>
                        <a:rPr lang="en-US" sz="1800" b="0" i="0" u="none" strike="noStrike" dirty="0" smtClean="0">
                          <a:solidFill>
                            <a:srgbClr val="000000"/>
                          </a:solidFill>
                          <a:effectLst/>
                          <a:latin typeface="+mj-lt"/>
                        </a:rPr>
                        <a:t>$424,408</a:t>
                      </a:r>
                      <a:endParaRPr lang="en-US" sz="1800" b="0" i="0" u="none" strike="noStrike" dirty="0">
                        <a:solidFill>
                          <a:srgbClr val="000000"/>
                        </a:solidFill>
                        <a:effectLst/>
                        <a:latin typeface="+mj-lt"/>
                      </a:endParaRPr>
                    </a:p>
                  </a:txBody>
                  <a:tcPr marL="9525" marR="9525" marT="9525" marB="0" anchor="ctr"/>
                </a:tc>
                <a:tc>
                  <a:txBody>
                    <a:bodyPr/>
                    <a:lstStyle/>
                    <a:p>
                      <a:pPr algn="r" fontAlgn="b"/>
                      <a:r>
                        <a:rPr lang="en-US" sz="1800" b="0" i="0" u="none" strike="noStrike" dirty="0" smtClean="0">
                          <a:solidFill>
                            <a:srgbClr val="000000"/>
                          </a:solidFill>
                          <a:effectLst/>
                          <a:latin typeface="+mj-lt"/>
                        </a:rPr>
                        <a:t>$45,247 </a:t>
                      </a:r>
                      <a:endParaRPr lang="en-US" sz="1800" b="0" i="0" u="none" strike="noStrike" dirty="0">
                        <a:solidFill>
                          <a:srgbClr val="000000"/>
                        </a:solidFill>
                        <a:effectLst/>
                        <a:latin typeface="+mj-lt"/>
                      </a:endParaRPr>
                    </a:p>
                  </a:txBody>
                  <a:tcPr marL="9525" marR="9525" marT="9525" marB="0" anchor="ctr"/>
                </a:tc>
                <a:tc>
                  <a:txBody>
                    <a:bodyPr/>
                    <a:lstStyle/>
                    <a:p>
                      <a:pPr algn="r" fontAlgn="b"/>
                      <a:r>
                        <a:rPr lang="en-US" sz="1800" b="0" i="0" u="none" strike="noStrike" dirty="0" smtClean="0">
                          <a:solidFill>
                            <a:srgbClr val="000000"/>
                          </a:solidFill>
                          <a:effectLst/>
                          <a:latin typeface="+mj-lt"/>
                        </a:rPr>
                        <a:t>11.93%</a:t>
                      </a:r>
                      <a:endParaRPr lang="en-US" sz="1800" b="0" i="0" u="none" strike="noStrike" dirty="0">
                        <a:solidFill>
                          <a:srgbClr val="000000"/>
                        </a:solidFill>
                        <a:effectLst/>
                        <a:latin typeface="+mj-lt"/>
                      </a:endParaRPr>
                    </a:p>
                  </a:txBody>
                  <a:tcPr marL="9525" marR="9525" marT="9525" marB="0" anchor="ctr"/>
                </a:tc>
                <a:extLst>
                  <a:ext uri="{0D108BD9-81ED-4DB2-BD59-A6C34878D82A}">
                    <a16:rowId xmlns:a16="http://schemas.microsoft.com/office/drawing/2014/main" val="10002"/>
                  </a:ext>
                </a:extLst>
              </a:tr>
              <a:tr h="361795">
                <a:tc>
                  <a:txBody>
                    <a:bodyPr/>
                    <a:lstStyle/>
                    <a:p>
                      <a:r>
                        <a:rPr lang="en-US" sz="1800" dirty="0" smtClean="0">
                          <a:latin typeface="+mj-lt"/>
                        </a:rPr>
                        <a:t>Sales Tax</a:t>
                      </a:r>
                      <a:endParaRPr lang="en-US" sz="1800" dirty="0">
                        <a:latin typeface="+mj-lt"/>
                      </a:endParaRPr>
                    </a:p>
                  </a:txBody>
                  <a:tcPr/>
                </a:tc>
                <a:tc>
                  <a:txBody>
                    <a:bodyPr/>
                    <a:lstStyle/>
                    <a:p>
                      <a:pPr algn="r" fontAlgn="b"/>
                      <a:r>
                        <a:rPr lang="en-US" sz="1800" b="0" i="0" u="none" strike="noStrike" dirty="0">
                          <a:solidFill>
                            <a:srgbClr val="000000"/>
                          </a:solidFill>
                          <a:effectLst/>
                          <a:latin typeface="+mj-lt"/>
                        </a:rPr>
                        <a:t>$</a:t>
                      </a:r>
                      <a:r>
                        <a:rPr lang="en-US" sz="1800" b="0" i="0" u="none" strike="noStrike" dirty="0" smtClean="0">
                          <a:solidFill>
                            <a:srgbClr val="000000"/>
                          </a:solidFill>
                          <a:effectLst/>
                          <a:latin typeface="+mj-lt"/>
                        </a:rPr>
                        <a:t>300,000</a:t>
                      </a:r>
                      <a:endParaRPr lang="en-US" sz="1800" b="0" i="0" u="none" strike="noStrike" dirty="0">
                        <a:solidFill>
                          <a:srgbClr val="000000"/>
                        </a:solidFill>
                        <a:effectLst/>
                        <a:latin typeface="+mj-lt"/>
                      </a:endParaRPr>
                    </a:p>
                  </a:txBody>
                  <a:tcPr marL="9525" marR="9525" marT="9525" marB="0" anchor="ctr"/>
                </a:tc>
                <a:tc>
                  <a:txBody>
                    <a:bodyPr/>
                    <a:lstStyle/>
                    <a:p>
                      <a:pPr algn="r" fontAlgn="b"/>
                      <a:r>
                        <a:rPr lang="en-US" sz="1800" b="0" i="0" u="none" strike="noStrike" dirty="0">
                          <a:solidFill>
                            <a:srgbClr val="000000"/>
                          </a:solidFill>
                          <a:effectLst/>
                          <a:latin typeface="+mj-lt"/>
                        </a:rPr>
                        <a:t>$</a:t>
                      </a:r>
                      <a:r>
                        <a:rPr lang="en-US" sz="1800" b="0" i="0" u="none" strike="noStrike" dirty="0" smtClean="0">
                          <a:solidFill>
                            <a:srgbClr val="000000"/>
                          </a:solidFill>
                          <a:effectLst/>
                          <a:latin typeface="+mj-lt"/>
                        </a:rPr>
                        <a:t>350,000</a:t>
                      </a:r>
                      <a:endParaRPr lang="en-US" sz="1800" b="0" i="0" u="none" strike="noStrike" dirty="0">
                        <a:solidFill>
                          <a:srgbClr val="000000"/>
                        </a:solidFill>
                        <a:effectLst/>
                        <a:latin typeface="+mj-lt"/>
                      </a:endParaRPr>
                    </a:p>
                  </a:txBody>
                  <a:tcPr marL="9525" marR="9525" marT="9525" marB="0" anchor="ctr"/>
                </a:tc>
                <a:tc>
                  <a:txBody>
                    <a:bodyPr/>
                    <a:lstStyle/>
                    <a:p>
                      <a:pPr algn="r" fontAlgn="b"/>
                      <a:r>
                        <a:rPr lang="en-US" sz="1800" b="0" i="0" u="none" strike="noStrike" dirty="0" smtClean="0">
                          <a:solidFill>
                            <a:srgbClr val="000000"/>
                          </a:solidFill>
                          <a:effectLst/>
                          <a:latin typeface="+mj-lt"/>
                        </a:rPr>
                        <a:t>$50,000 </a:t>
                      </a:r>
                      <a:endParaRPr lang="en-US" sz="1800" b="0" i="0" u="none" strike="noStrike" dirty="0">
                        <a:solidFill>
                          <a:srgbClr val="000000"/>
                        </a:solidFill>
                        <a:effectLst/>
                        <a:latin typeface="+mj-lt"/>
                      </a:endParaRPr>
                    </a:p>
                  </a:txBody>
                  <a:tcPr marL="9525" marR="9525" marT="9525" marB="0" anchor="ctr"/>
                </a:tc>
                <a:tc>
                  <a:txBody>
                    <a:bodyPr/>
                    <a:lstStyle/>
                    <a:p>
                      <a:pPr algn="r" fontAlgn="b"/>
                      <a:r>
                        <a:rPr lang="en-US" sz="1800" b="0" i="0" u="none" strike="noStrike" dirty="0" smtClean="0">
                          <a:solidFill>
                            <a:srgbClr val="000000"/>
                          </a:solidFill>
                          <a:effectLst/>
                          <a:latin typeface="+mj-lt"/>
                        </a:rPr>
                        <a:t>16.67%</a:t>
                      </a:r>
                      <a:endParaRPr lang="en-US" sz="1800" b="0" i="0" u="none" strike="noStrike" dirty="0">
                        <a:solidFill>
                          <a:srgbClr val="000000"/>
                        </a:solidFill>
                        <a:effectLst/>
                        <a:latin typeface="+mj-lt"/>
                      </a:endParaRPr>
                    </a:p>
                  </a:txBody>
                  <a:tcPr marL="9525" marR="9525" marT="9525" marB="0" anchor="ctr"/>
                </a:tc>
                <a:extLst>
                  <a:ext uri="{0D108BD9-81ED-4DB2-BD59-A6C34878D82A}">
                    <a16:rowId xmlns:a16="http://schemas.microsoft.com/office/drawing/2014/main" val="10003"/>
                  </a:ext>
                </a:extLst>
              </a:tr>
              <a:tr h="361795">
                <a:tc>
                  <a:txBody>
                    <a:bodyPr/>
                    <a:lstStyle/>
                    <a:p>
                      <a:r>
                        <a:rPr lang="en-US" sz="1800" dirty="0" smtClean="0">
                          <a:latin typeface="+mj-lt"/>
                        </a:rPr>
                        <a:t>Interest</a:t>
                      </a:r>
                      <a:endParaRPr lang="en-US" sz="1800" dirty="0">
                        <a:latin typeface="+mj-lt"/>
                      </a:endParaRPr>
                    </a:p>
                  </a:txBody>
                  <a:tcPr/>
                </a:tc>
                <a:tc>
                  <a:txBody>
                    <a:bodyPr/>
                    <a:lstStyle/>
                    <a:p>
                      <a:pPr algn="r" fontAlgn="b"/>
                      <a:r>
                        <a:rPr lang="en-US" sz="1800" b="0" i="0" u="none" strike="noStrike" dirty="0" smtClean="0">
                          <a:solidFill>
                            <a:srgbClr val="000000"/>
                          </a:solidFill>
                          <a:effectLst/>
                          <a:latin typeface="+mj-lt"/>
                        </a:rPr>
                        <a:t>$200,000</a:t>
                      </a:r>
                      <a:endParaRPr lang="en-US" sz="1800" b="0" i="0" u="none" strike="noStrike" dirty="0">
                        <a:solidFill>
                          <a:srgbClr val="000000"/>
                        </a:solidFill>
                        <a:effectLst/>
                        <a:latin typeface="+mj-lt"/>
                      </a:endParaRPr>
                    </a:p>
                  </a:txBody>
                  <a:tcPr marL="9525" marR="9525" marT="9525" marB="0" anchor="ctr"/>
                </a:tc>
                <a:tc>
                  <a:txBody>
                    <a:bodyPr/>
                    <a:lstStyle/>
                    <a:p>
                      <a:pPr algn="r" fontAlgn="b"/>
                      <a:r>
                        <a:rPr lang="en-US" sz="1800" b="0" i="0" u="none" strike="noStrike" dirty="0" smtClean="0">
                          <a:solidFill>
                            <a:srgbClr val="000000"/>
                          </a:solidFill>
                          <a:effectLst/>
                          <a:latin typeface="+mj-lt"/>
                        </a:rPr>
                        <a:t>$450,000</a:t>
                      </a:r>
                      <a:endParaRPr lang="en-US" sz="1800" b="0" i="0" u="none" strike="noStrike" dirty="0">
                        <a:solidFill>
                          <a:srgbClr val="000000"/>
                        </a:solidFill>
                        <a:effectLst/>
                        <a:latin typeface="+mj-lt"/>
                      </a:endParaRPr>
                    </a:p>
                  </a:txBody>
                  <a:tcPr marL="9525" marR="9525" marT="9525" marB="0" anchor="ctr"/>
                </a:tc>
                <a:tc>
                  <a:txBody>
                    <a:bodyPr/>
                    <a:lstStyle/>
                    <a:p>
                      <a:pPr algn="r" fontAlgn="b"/>
                      <a:r>
                        <a:rPr lang="en-US" sz="1800" b="0" i="0" u="none" strike="noStrike" dirty="0" smtClean="0">
                          <a:solidFill>
                            <a:srgbClr val="000000"/>
                          </a:solidFill>
                          <a:effectLst/>
                          <a:latin typeface="+mj-lt"/>
                        </a:rPr>
                        <a:t>$250,000 </a:t>
                      </a:r>
                      <a:endParaRPr lang="en-US" sz="1800" b="0" i="0" u="none" strike="noStrike" dirty="0">
                        <a:solidFill>
                          <a:srgbClr val="000000"/>
                        </a:solidFill>
                        <a:effectLst/>
                        <a:latin typeface="+mj-lt"/>
                      </a:endParaRPr>
                    </a:p>
                  </a:txBody>
                  <a:tcPr marL="9525" marR="9525" marT="9525" marB="0" anchor="ctr"/>
                </a:tc>
                <a:tc>
                  <a:txBody>
                    <a:bodyPr/>
                    <a:lstStyle/>
                    <a:p>
                      <a:pPr algn="r" fontAlgn="b"/>
                      <a:r>
                        <a:rPr lang="en-US" sz="1800" b="0" i="0" u="none" strike="noStrike" dirty="0" smtClean="0">
                          <a:solidFill>
                            <a:srgbClr val="000000"/>
                          </a:solidFill>
                          <a:effectLst/>
                          <a:latin typeface="+mj-lt"/>
                        </a:rPr>
                        <a:t>125.00</a:t>
                      </a:r>
                      <a:r>
                        <a:rPr lang="en-US" sz="1800" b="0" i="0" u="none" strike="noStrike" dirty="0">
                          <a:solidFill>
                            <a:srgbClr val="000000"/>
                          </a:solidFill>
                          <a:effectLst/>
                          <a:latin typeface="+mj-lt"/>
                        </a:rPr>
                        <a:t>%</a:t>
                      </a:r>
                    </a:p>
                  </a:txBody>
                  <a:tcPr marL="9525" marR="9525" marT="9525" marB="0" anchor="ctr"/>
                </a:tc>
                <a:extLst>
                  <a:ext uri="{0D108BD9-81ED-4DB2-BD59-A6C34878D82A}">
                    <a16:rowId xmlns:a16="http://schemas.microsoft.com/office/drawing/2014/main" val="10004"/>
                  </a:ext>
                </a:extLst>
              </a:tr>
              <a:tr h="361795">
                <a:tc>
                  <a:txBody>
                    <a:bodyPr/>
                    <a:lstStyle/>
                    <a:p>
                      <a:r>
                        <a:rPr lang="en-US" sz="1800" b="0" i="0" dirty="0" smtClean="0">
                          <a:latin typeface="+mj-lt"/>
                        </a:rPr>
                        <a:t>Fund</a:t>
                      </a:r>
                      <a:r>
                        <a:rPr lang="en-US" sz="1800" b="0" i="0" baseline="0" dirty="0" smtClean="0">
                          <a:latin typeface="+mj-lt"/>
                        </a:rPr>
                        <a:t> Balance</a:t>
                      </a:r>
                      <a:endParaRPr lang="en-US" sz="1800" b="0" i="0" dirty="0">
                        <a:latin typeface="+mj-lt"/>
                      </a:endParaRPr>
                    </a:p>
                  </a:txBody>
                  <a:tcPr/>
                </a:tc>
                <a:tc>
                  <a:txBody>
                    <a:bodyPr/>
                    <a:lstStyle/>
                    <a:p>
                      <a:pPr algn="r" fontAlgn="b"/>
                      <a:r>
                        <a:rPr lang="en-US" sz="1800" b="0" i="0" u="none" strike="noStrike" dirty="0" smtClean="0">
                          <a:solidFill>
                            <a:srgbClr val="000000"/>
                          </a:solidFill>
                          <a:effectLst/>
                          <a:latin typeface="+mj-lt"/>
                        </a:rPr>
                        <a:t>$3,750,000</a:t>
                      </a:r>
                      <a:endParaRPr lang="en-US" sz="1800" b="0" i="0" u="none" strike="noStrike" dirty="0">
                        <a:solidFill>
                          <a:srgbClr val="000000"/>
                        </a:solidFill>
                        <a:effectLst/>
                        <a:latin typeface="+mj-lt"/>
                      </a:endParaRPr>
                    </a:p>
                  </a:txBody>
                  <a:tcPr marL="9525" marR="9525" marT="9525" marB="0" anchor="ctr"/>
                </a:tc>
                <a:tc>
                  <a:txBody>
                    <a:bodyPr/>
                    <a:lstStyle/>
                    <a:p>
                      <a:pPr algn="r" fontAlgn="b"/>
                      <a:r>
                        <a:rPr lang="en-US" sz="1800" b="0" i="0" u="none" strike="noStrike" dirty="0" smtClean="0">
                          <a:solidFill>
                            <a:srgbClr val="000000"/>
                          </a:solidFill>
                          <a:effectLst/>
                          <a:latin typeface="+mj-lt"/>
                        </a:rPr>
                        <a:t>$4,000,000</a:t>
                      </a:r>
                      <a:endParaRPr lang="en-US" sz="1800" b="0" i="0" u="none" strike="noStrike" dirty="0">
                        <a:solidFill>
                          <a:srgbClr val="000000"/>
                        </a:solidFill>
                        <a:effectLst/>
                        <a:latin typeface="+mj-lt"/>
                      </a:endParaRPr>
                    </a:p>
                  </a:txBody>
                  <a:tcPr marL="9525" marR="9525" marT="9525" marB="0" anchor="ctr"/>
                </a:tc>
                <a:tc>
                  <a:txBody>
                    <a:bodyPr/>
                    <a:lstStyle/>
                    <a:p>
                      <a:pPr algn="r" fontAlgn="b"/>
                      <a:r>
                        <a:rPr lang="en-US" sz="1800" b="0" i="0" u="none" strike="noStrike" dirty="0" smtClean="0">
                          <a:solidFill>
                            <a:srgbClr val="000000"/>
                          </a:solidFill>
                          <a:effectLst/>
                          <a:latin typeface="+mj-lt"/>
                        </a:rPr>
                        <a:t>$250,000 </a:t>
                      </a:r>
                      <a:endParaRPr lang="en-US" sz="1800" b="0" i="0" u="none" strike="noStrike" dirty="0">
                        <a:solidFill>
                          <a:srgbClr val="000000"/>
                        </a:solidFill>
                        <a:effectLst/>
                        <a:latin typeface="+mj-lt"/>
                      </a:endParaRPr>
                    </a:p>
                  </a:txBody>
                  <a:tcPr marL="9525" marR="9525" marT="9525" marB="0" anchor="ctr"/>
                </a:tc>
                <a:tc>
                  <a:txBody>
                    <a:bodyPr/>
                    <a:lstStyle/>
                    <a:p>
                      <a:pPr algn="r" fontAlgn="b"/>
                      <a:r>
                        <a:rPr lang="en-US" sz="1800" b="0" i="0" u="none" strike="noStrike" dirty="0" smtClean="0">
                          <a:solidFill>
                            <a:srgbClr val="000000"/>
                          </a:solidFill>
                          <a:effectLst/>
                          <a:latin typeface="+mj-lt"/>
                        </a:rPr>
                        <a:t>6.67%</a:t>
                      </a:r>
                      <a:endParaRPr lang="en-US" sz="1800" b="0" i="0" u="none" strike="noStrike" dirty="0">
                        <a:solidFill>
                          <a:srgbClr val="000000"/>
                        </a:solidFill>
                        <a:effectLst/>
                        <a:latin typeface="+mj-lt"/>
                      </a:endParaRPr>
                    </a:p>
                  </a:txBody>
                  <a:tcPr marL="9525" marR="9525" marT="9525" marB="0" anchor="ctr"/>
                </a:tc>
                <a:extLst>
                  <a:ext uri="{0D108BD9-81ED-4DB2-BD59-A6C34878D82A}">
                    <a16:rowId xmlns:a16="http://schemas.microsoft.com/office/drawing/2014/main" val="10005"/>
                  </a:ext>
                </a:extLst>
              </a:tr>
              <a:tr h="361795">
                <a:tc>
                  <a:txBody>
                    <a:bodyPr/>
                    <a:lstStyle/>
                    <a:p>
                      <a:r>
                        <a:rPr lang="en-US" sz="1800" dirty="0" smtClean="0">
                          <a:latin typeface="+mj-lt"/>
                        </a:rPr>
                        <a:t>Rent</a:t>
                      </a:r>
                      <a:endParaRPr lang="en-US" sz="1800" dirty="0">
                        <a:latin typeface="+mj-lt"/>
                      </a:endParaRPr>
                    </a:p>
                  </a:txBody>
                  <a:tcPr/>
                </a:tc>
                <a:tc>
                  <a:txBody>
                    <a:bodyPr/>
                    <a:lstStyle/>
                    <a:p>
                      <a:pPr algn="r" fontAlgn="b"/>
                      <a:r>
                        <a:rPr lang="en-US" sz="1800" b="0" i="0" u="none" strike="noStrike" dirty="0">
                          <a:solidFill>
                            <a:srgbClr val="000000"/>
                          </a:solidFill>
                          <a:effectLst/>
                          <a:latin typeface="+mj-lt"/>
                        </a:rPr>
                        <a:t>$</a:t>
                      </a:r>
                      <a:r>
                        <a:rPr lang="en-US" sz="1800" b="0" i="0" u="none" strike="noStrike" dirty="0" smtClean="0">
                          <a:solidFill>
                            <a:srgbClr val="000000"/>
                          </a:solidFill>
                          <a:effectLst/>
                          <a:latin typeface="+mj-lt"/>
                        </a:rPr>
                        <a:t>404,000</a:t>
                      </a:r>
                      <a:endParaRPr lang="en-US" sz="1800" b="0" i="0" u="none" strike="noStrike" dirty="0">
                        <a:solidFill>
                          <a:srgbClr val="000000"/>
                        </a:solidFill>
                        <a:effectLst/>
                        <a:latin typeface="+mj-lt"/>
                      </a:endParaRPr>
                    </a:p>
                  </a:txBody>
                  <a:tcPr marL="9525" marR="9525" marT="9525" marB="0" anchor="ctr"/>
                </a:tc>
                <a:tc>
                  <a:txBody>
                    <a:bodyPr/>
                    <a:lstStyle/>
                    <a:p>
                      <a:pPr algn="r" fontAlgn="b"/>
                      <a:r>
                        <a:rPr lang="en-US" sz="1800" b="0" i="0" u="none" strike="noStrike" dirty="0">
                          <a:solidFill>
                            <a:srgbClr val="000000"/>
                          </a:solidFill>
                          <a:effectLst/>
                          <a:latin typeface="+mj-lt"/>
                        </a:rPr>
                        <a:t>$</a:t>
                      </a:r>
                      <a:r>
                        <a:rPr lang="en-US" sz="1800" b="0" i="0" u="none" strike="noStrike" dirty="0" smtClean="0">
                          <a:solidFill>
                            <a:srgbClr val="000000"/>
                          </a:solidFill>
                          <a:effectLst/>
                          <a:latin typeface="+mj-lt"/>
                        </a:rPr>
                        <a:t>404,000</a:t>
                      </a:r>
                      <a:endParaRPr lang="en-US" sz="1800" b="0" i="0" u="none" strike="noStrike" dirty="0">
                        <a:solidFill>
                          <a:srgbClr val="000000"/>
                        </a:solidFill>
                        <a:effectLst/>
                        <a:latin typeface="+mj-lt"/>
                      </a:endParaRPr>
                    </a:p>
                  </a:txBody>
                  <a:tcPr marL="9525" marR="9525" marT="9525" marB="0" anchor="ctr"/>
                </a:tc>
                <a:tc>
                  <a:txBody>
                    <a:bodyPr/>
                    <a:lstStyle/>
                    <a:p>
                      <a:pPr algn="r" fontAlgn="b"/>
                      <a:r>
                        <a:rPr lang="en-US" sz="1800" b="0" i="0" u="none" strike="noStrike" dirty="0" smtClean="0">
                          <a:solidFill>
                            <a:srgbClr val="000000"/>
                          </a:solidFill>
                          <a:effectLst/>
                          <a:latin typeface="+mj-lt"/>
                        </a:rPr>
                        <a:t>$0 </a:t>
                      </a:r>
                      <a:endParaRPr lang="en-US" sz="1800" b="0" i="0" u="none" strike="noStrike" dirty="0">
                        <a:solidFill>
                          <a:srgbClr val="000000"/>
                        </a:solidFill>
                        <a:effectLst/>
                        <a:latin typeface="+mj-lt"/>
                      </a:endParaRPr>
                    </a:p>
                  </a:txBody>
                  <a:tcPr marL="9525" marR="9525" marT="9525" marB="0" anchor="ctr"/>
                </a:tc>
                <a:tc>
                  <a:txBody>
                    <a:bodyPr/>
                    <a:lstStyle/>
                    <a:p>
                      <a:pPr algn="r" fontAlgn="b"/>
                      <a:r>
                        <a:rPr lang="en-US" sz="1800" b="0" i="0" u="none" strike="noStrike" dirty="0" smtClean="0">
                          <a:solidFill>
                            <a:srgbClr val="000000"/>
                          </a:solidFill>
                          <a:effectLst/>
                          <a:latin typeface="+mj-lt"/>
                        </a:rPr>
                        <a:t>0.00%</a:t>
                      </a:r>
                      <a:endParaRPr lang="en-US" sz="1800" b="0" i="0" u="none" strike="noStrike" dirty="0">
                        <a:solidFill>
                          <a:srgbClr val="000000"/>
                        </a:solidFill>
                        <a:effectLst/>
                        <a:latin typeface="+mj-lt"/>
                      </a:endParaRPr>
                    </a:p>
                  </a:txBody>
                  <a:tcPr marL="9525" marR="9525" marT="9525" marB="0" anchor="ctr"/>
                </a:tc>
                <a:extLst>
                  <a:ext uri="{0D108BD9-81ED-4DB2-BD59-A6C34878D82A}">
                    <a16:rowId xmlns:a16="http://schemas.microsoft.com/office/drawing/2014/main" val="10006"/>
                  </a:ext>
                </a:extLst>
              </a:tr>
              <a:tr h="361795">
                <a:tc>
                  <a:txBody>
                    <a:bodyPr/>
                    <a:lstStyle/>
                    <a:p>
                      <a:r>
                        <a:rPr lang="en-US" sz="1800" dirty="0" smtClean="0">
                          <a:latin typeface="+mj-lt"/>
                        </a:rPr>
                        <a:t>Use of General Reserve</a:t>
                      </a:r>
                      <a:endParaRPr lang="en-US" sz="1800" dirty="0">
                        <a:latin typeface="+mj-lt"/>
                      </a:endParaRPr>
                    </a:p>
                  </a:txBody>
                  <a:tcPr/>
                </a:tc>
                <a:tc>
                  <a:txBody>
                    <a:bodyPr/>
                    <a:lstStyle/>
                    <a:p>
                      <a:pPr algn="r" fontAlgn="b"/>
                      <a:r>
                        <a:rPr lang="en-US" sz="1800" b="0" i="0" u="none" strike="noStrike" dirty="0" smtClean="0">
                          <a:solidFill>
                            <a:srgbClr val="000000"/>
                          </a:solidFill>
                          <a:effectLst/>
                          <a:latin typeface="+mj-lt"/>
                        </a:rPr>
                        <a:t>$0</a:t>
                      </a:r>
                      <a:endParaRPr lang="en-US" sz="1800" b="0" i="0" u="none" strike="noStrike" dirty="0">
                        <a:solidFill>
                          <a:srgbClr val="000000"/>
                        </a:solidFill>
                        <a:effectLst/>
                        <a:latin typeface="+mj-lt"/>
                      </a:endParaRPr>
                    </a:p>
                  </a:txBody>
                  <a:tcPr marL="9525" marR="9525" marT="9525" marB="0" anchor="ctr"/>
                </a:tc>
                <a:tc>
                  <a:txBody>
                    <a:bodyPr/>
                    <a:lstStyle/>
                    <a:p>
                      <a:pPr algn="r" fontAlgn="b"/>
                      <a:r>
                        <a:rPr lang="en-US" sz="1800" b="0" i="0" u="none" strike="noStrike" dirty="0" smtClean="0">
                          <a:solidFill>
                            <a:srgbClr val="000000"/>
                          </a:solidFill>
                          <a:effectLst/>
                          <a:latin typeface="+mj-lt"/>
                        </a:rPr>
                        <a:t>$1,000,000</a:t>
                      </a:r>
                      <a:endParaRPr lang="en-US" sz="1800" b="0" i="0" u="none" strike="noStrike" dirty="0">
                        <a:solidFill>
                          <a:srgbClr val="000000"/>
                        </a:solidFill>
                        <a:effectLst/>
                        <a:latin typeface="+mj-lt"/>
                      </a:endParaRPr>
                    </a:p>
                  </a:txBody>
                  <a:tcPr marL="9525" marR="9525" marT="9525" marB="0" anchor="ctr"/>
                </a:tc>
                <a:tc>
                  <a:txBody>
                    <a:bodyPr/>
                    <a:lstStyle/>
                    <a:p>
                      <a:pPr algn="r" fontAlgn="b"/>
                      <a:r>
                        <a:rPr lang="en-US" sz="1800" b="0" i="0" u="none" strike="noStrike" dirty="0" smtClean="0">
                          <a:solidFill>
                            <a:srgbClr val="000000"/>
                          </a:solidFill>
                          <a:effectLst/>
                          <a:latin typeface="+mj-lt"/>
                        </a:rPr>
                        <a:t>$1,000,000</a:t>
                      </a:r>
                      <a:endParaRPr lang="en-US" sz="1800" b="0" i="0" u="none" strike="noStrike" dirty="0">
                        <a:solidFill>
                          <a:srgbClr val="000000"/>
                        </a:solidFill>
                        <a:effectLst/>
                        <a:latin typeface="+mj-lt"/>
                      </a:endParaRPr>
                    </a:p>
                  </a:txBody>
                  <a:tcPr marL="9525" marR="9525" marT="9525" marB="0" anchor="ctr"/>
                </a:tc>
                <a:tc>
                  <a:txBody>
                    <a:bodyPr/>
                    <a:lstStyle/>
                    <a:p>
                      <a:pPr algn="r" fontAlgn="b"/>
                      <a:r>
                        <a:rPr lang="en-US" sz="1800" b="0" i="0" u="none" strike="noStrike" dirty="0" smtClean="0">
                          <a:solidFill>
                            <a:srgbClr val="000000"/>
                          </a:solidFill>
                          <a:effectLst/>
                          <a:latin typeface="+mj-lt"/>
                        </a:rPr>
                        <a:t>N/A</a:t>
                      </a:r>
                      <a:endParaRPr lang="en-US" sz="1800" b="0" i="0" u="none" strike="noStrike" dirty="0">
                        <a:solidFill>
                          <a:srgbClr val="000000"/>
                        </a:solidFill>
                        <a:effectLst/>
                        <a:latin typeface="+mj-lt"/>
                      </a:endParaRPr>
                    </a:p>
                  </a:txBody>
                  <a:tcPr marL="9525" marR="9525" marT="9525" marB="0" anchor="ctr"/>
                </a:tc>
                <a:extLst>
                  <a:ext uri="{0D108BD9-81ED-4DB2-BD59-A6C34878D82A}">
                    <a16:rowId xmlns:a16="http://schemas.microsoft.com/office/drawing/2014/main" val="2276501078"/>
                  </a:ext>
                </a:extLst>
              </a:tr>
              <a:tr h="361795">
                <a:tc>
                  <a:txBody>
                    <a:bodyPr/>
                    <a:lstStyle/>
                    <a:p>
                      <a:r>
                        <a:rPr lang="en-US" sz="1800" dirty="0" smtClean="0">
                          <a:latin typeface="+mj-lt"/>
                        </a:rPr>
                        <a:t>Medicaid</a:t>
                      </a:r>
                      <a:endParaRPr lang="en-US" sz="1800" dirty="0">
                        <a:latin typeface="+mj-lt"/>
                      </a:endParaRPr>
                    </a:p>
                  </a:txBody>
                  <a:tcPr/>
                </a:tc>
                <a:tc>
                  <a:txBody>
                    <a:bodyPr/>
                    <a:lstStyle/>
                    <a:p>
                      <a:pPr algn="r" fontAlgn="b"/>
                      <a:r>
                        <a:rPr lang="en-US" sz="1800" b="0" i="0" u="none" strike="noStrike" dirty="0" smtClean="0">
                          <a:solidFill>
                            <a:srgbClr val="000000"/>
                          </a:solidFill>
                          <a:effectLst/>
                          <a:latin typeface="+mj-lt"/>
                        </a:rPr>
                        <a:t>$450,000</a:t>
                      </a:r>
                      <a:endParaRPr lang="en-US" sz="1800" b="0" i="0" u="none" strike="noStrike" dirty="0">
                        <a:solidFill>
                          <a:srgbClr val="000000"/>
                        </a:solidFill>
                        <a:effectLst/>
                        <a:latin typeface="+mj-lt"/>
                      </a:endParaRPr>
                    </a:p>
                  </a:txBody>
                  <a:tcPr marL="9525" marR="9525" marT="9525" marB="0" anchor="ctr"/>
                </a:tc>
                <a:tc>
                  <a:txBody>
                    <a:bodyPr/>
                    <a:lstStyle/>
                    <a:p>
                      <a:pPr algn="r" fontAlgn="b"/>
                      <a:r>
                        <a:rPr lang="en-US" sz="1800" b="0" i="0" u="none" strike="noStrike" dirty="0" smtClean="0">
                          <a:solidFill>
                            <a:srgbClr val="000000"/>
                          </a:solidFill>
                          <a:effectLst/>
                          <a:latin typeface="+mj-lt"/>
                        </a:rPr>
                        <a:t>$550,000</a:t>
                      </a:r>
                      <a:endParaRPr lang="en-US" sz="1800" b="0" i="0" u="none" strike="noStrike" dirty="0">
                        <a:solidFill>
                          <a:srgbClr val="000000"/>
                        </a:solidFill>
                        <a:effectLst/>
                        <a:latin typeface="+mj-lt"/>
                      </a:endParaRPr>
                    </a:p>
                  </a:txBody>
                  <a:tcPr marL="9525" marR="9525" marT="9525" marB="0" anchor="ctr"/>
                </a:tc>
                <a:tc>
                  <a:txBody>
                    <a:bodyPr/>
                    <a:lstStyle/>
                    <a:p>
                      <a:pPr algn="r" fontAlgn="b"/>
                      <a:r>
                        <a:rPr lang="en-US" sz="1800" b="0" i="0" u="none" strike="noStrike" dirty="0" smtClean="0">
                          <a:solidFill>
                            <a:srgbClr val="000000"/>
                          </a:solidFill>
                          <a:effectLst/>
                          <a:latin typeface="+mj-lt"/>
                        </a:rPr>
                        <a:t>$100,000 </a:t>
                      </a:r>
                      <a:endParaRPr lang="en-US" sz="1800" b="0" i="0" u="none" strike="noStrike" dirty="0">
                        <a:solidFill>
                          <a:srgbClr val="000000"/>
                        </a:solidFill>
                        <a:effectLst/>
                        <a:latin typeface="+mj-lt"/>
                      </a:endParaRPr>
                    </a:p>
                  </a:txBody>
                  <a:tcPr marL="9525" marR="9525" marT="9525" marB="0" anchor="ctr"/>
                </a:tc>
                <a:tc>
                  <a:txBody>
                    <a:bodyPr/>
                    <a:lstStyle/>
                    <a:p>
                      <a:pPr algn="r" fontAlgn="b"/>
                      <a:r>
                        <a:rPr lang="en-US" sz="1800" b="0" i="0" u="none" strike="noStrike" dirty="0" smtClean="0">
                          <a:solidFill>
                            <a:srgbClr val="000000"/>
                          </a:solidFill>
                          <a:effectLst/>
                          <a:latin typeface="+mj-lt"/>
                        </a:rPr>
                        <a:t>22.22%</a:t>
                      </a:r>
                      <a:endParaRPr lang="en-US" sz="1800" b="0" i="0" u="none" strike="noStrike" dirty="0">
                        <a:solidFill>
                          <a:srgbClr val="000000"/>
                        </a:solidFill>
                        <a:effectLst/>
                        <a:latin typeface="+mj-lt"/>
                      </a:endParaRPr>
                    </a:p>
                  </a:txBody>
                  <a:tcPr marL="9525" marR="9525" marT="9525" marB="0" anchor="ctr"/>
                </a:tc>
                <a:extLst>
                  <a:ext uri="{0D108BD9-81ED-4DB2-BD59-A6C34878D82A}">
                    <a16:rowId xmlns:a16="http://schemas.microsoft.com/office/drawing/2014/main" val="10007"/>
                  </a:ext>
                </a:extLst>
              </a:tr>
              <a:tr h="361795">
                <a:tc>
                  <a:txBody>
                    <a:bodyPr/>
                    <a:lstStyle/>
                    <a:p>
                      <a:r>
                        <a:rPr lang="en-US" sz="1800" dirty="0" smtClean="0">
                          <a:latin typeface="+mj-lt"/>
                        </a:rPr>
                        <a:t>Other</a:t>
                      </a:r>
                      <a:r>
                        <a:rPr lang="en-US" sz="1800" baseline="0" dirty="0" smtClean="0">
                          <a:latin typeface="+mj-lt"/>
                        </a:rPr>
                        <a:t> Revenue</a:t>
                      </a:r>
                      <a:endParaRPr lang="en-US" sz="1800" dirty="0">
                        <a:latin typeface="+mj-lt"/>
                      </a:endParaRPr>
                    </a:p>
                  </a:txBody>
                  <a:tcPr/>
                </a:tc>
                <a:tc>
                  <a:txBody>
                    <a:bodyPr/>
                    <a:lstStyle/>
                    <a:p>
                      <a:pPr algn="r" fontAlgn="b"/>
                      <a:r>
                        <a:rPr lang="en-US" sz="1800" b="0" i="0" u="none" strike="noStrike" dirty="0">
                          <a:solidFill>
                            <a:srgbClr val="000000"/>
                          </a:solidFill>
                          <a:effectLst/>
                          <a:latin typeface="+mj-lt"/>
                        </a:rPr>
                        <a:t>$</a:t>
                      </a:r>
                      <a:r>
                        <a:rPr lang="en-US" sz="1800" b="0" i="0" u="none" strike="noStrike" dirty="0" smtClean="0">
                          <a:solidFill>
                            <a:srgbClr val="000000"/>
                          </a:solidFill>
                          <a:effectLst/>
                          <a:latin typeface="+mj-lt"/>
                        </a:rPr>
                        <a:t>2,187,900 </a:t>
                      </a:r>
                      <a:endParaRPr lang="en-US" sz="1800" b="0" i="0" u="none" strike="noStrike" dirty="0">
                        <a:solidFill>
                          <a:srgbClr val="000000"/>
                        </a:solidFill>
                        <a:effectLst/>
                        <a:latin typeface="+mj-lt"/>
                      </a:endParaRPr>
                    </a:p>
                  </a:txBody>
                  <a:tcPr marL="9525" marR="9525" marT="9525" marB="0" anchor="ctr"/>
                </a:tc>
                <a:tc>
                  <a:txBody>
                    <a:bodyPr/>
                    <a:lstStyle/>
                    <a:p>
                      <a:pPr algn="r" fontAlgn="b"/>
                      <a:r>
                        <a:rPr lang="en-US" sz="1800" b="0" i="0" u="none" strike="noStrike" dirty="0">
                          <a:solidFill>
                            <a:srgbClr val="000000"/>
                          </a:solidFill>
                          <a:effectLst/>
                          <a:latin typeface="+mj-lt"/>
                        </a:rPr>
                        <a:t>$</a:t>
                      </a:r>
                      <a:r>
                        <a:rPr lang="en-US" sz="1800" b="0" i="0" u="none" strike="noStrike" dirty="0" smtClean="0">
                          <a:solidFill>
                            <a:srgbClr val="000000"/>
                          </a:solidFill>
                          <a:effectLst/>
                          <a:latin typeface="+mj-lt"/>
                        </a:rPr>
                        <a:t>2,150,000 </a:t>
                      </a:r>
                      <a:endParaRPr lang="en-US" sz="1800" b="0" i="0" u="none" strike="noStrike" dirty="0">
                        <a:solidFill>
                          <a:srgbClr val="000000"/>
                        </a:solidFill>
                        <a:effectLst/>
                        <a:latin typeface="+mj-lt"/>
                      </a:endParaRPr>
                    </a:p>
                  </a:txBody>
                  <a:tcPr marL="9525" marR="9525" marT="9525" marB="0" anchor="ctr"/>
                </a:tc>
                <a:tc>
                  <a:txBody>
                    <a:bodyPr/>
                    <a:lstStyle/>
                    <a:p>
                      <a:pPr algn="r" fontAlgn="b"/>
                      <a:r>
                        <a:rPr lang="en-US" sz="1800" b="0" i="0" u="none" strike="noStrike" dirty="0" smtClean="0">
                          <a:solidFill>
                            <a:srgbClr val="000000"/>
                          </a:solidFill>
                          <a:effectLst/>
                          <a:latin typeface="+mj-lt"/>
                        </a:rPr>
                        <a:t>($37,900)</a:t>
                      </a:r>
                      <a:endParaRPr lang="en-US" sz="1800" b="0" i="0" u="none" strike="noStrike" dirty="0">
                        <a:solidFill>
                          <a:srgbClr val="000000"/>
                        </a:solidFill>
                        <a:effectLst/>
                        <a:latin typeface="+mj-lt"/>
                      </a:endParaRPr>
                    </a:p>
                  </a:txBody>
                  <a:tcPr marL="9525" marR="9525" marT="9525" marB="0" anchor="ctr"/>
                </a:tc>
                <a:tc>
                  <a:txBody>
                    <a:bodyPr/>
                    <a:lstStyle/>
                    <a:p>
                      <a:pPr algn="r" fontAlgn="b"/>
                      <a:r>
                        <a:rPr lang="en-US" sz="1800" b="0" i="0" u="none" strike="noStrike" dirty="0" smtClean="0">
                          <a:solidFill>
                            <a:srgbClr val="000000"/>
                          </a:solidFill>
                          <a:effectLst/>
                          <a:latin typeface="+mj-lt"/>
                        </a:rPr>
                        <a:t>(1.73%)</a:t>
                      </a:r>
                      <a:endParaRPr lang="en-US" sz="1800" b="0" i="0" u="none" strike="noStrike" dirty="0">
                        <a:solidFill>
                          <a:srgbClr val="000000"/>
                        </a:solidFill>
                        <a:effectLst/>
                        <a:latin typeface="+mj-lt"/>
                      </a:endParaRPr>
                    </a:p>
                  </a:txBody>
                  <a:tcPr marL="9525" marR="9525" marT="9525" marB="0" anchor="ctr"/>
                </a:tc>
                <a:extLst>
                  <a:ext uri="{0D108BD9-81ED-4DB2-BD59-A6C34878D82A}">
                    <a16:rowId xmlns:a16="http://schemas.microsoft.com/office/drawing/2014/main" val="10008"/>
                  </a:ext>
                </a:extLst>
              </a:tr>
              <a:tr h="361795">
                <a:tc>
                  <a:txBody>
                    <a:bodyPr/>
                    <a:lstStyle/>
                    <a:p>
                      <a:r>
                        <a:rPr lang="en-US" sz="1800" b="1" dirty="0" smtClean="0">
                          <a:latin typeface="+mj-lt"/>
                        </a:rPr>
                        <a:t>Sub Total</a:t>
                      </a:r>
                      <a:endParaRPr lang="en-US" sz="1800" b="1" dirty="0">
                        <a:latin typeface="+mj-lt"/>
                      </a:endParaRPr>
                    </a:p>
                  </a:txBody>
                  <a:tcPr/>
                </a:tc>
                <a:tc>
                  <a:txBody>
                    <a:bodyPr/>
                    <a:lstStyle/>
                    <a:p>
                      <a:pPr algn="r" fontAlgn="b"/>
                      <a:r>
                        <a:rPr lang="en-US" sz="1800" b="1" i="0" u="none" strike="noStrike" dirty="0" smtClean="0">
                          <a:solidFill>
                            <a:srgbClr val="000000"/>
                          </a:solidFill>
                          <a:effectLst/>
                          <a:latin typeface="+mj-lt"/>
                        </a:rPr>
                        <a:t>$72,616,837</a:t>
                      </a:r>
                      <a:endParaRPr lang="en-US" sz="1800" b="1" i="0" u="none" strike="noStrike" dirty="0">
                        <a:solidFill>
                          <a:srgbClr val="000000"/>
                        </a:solidFill>
                        <a:effectLst/>
                        <a:latin typeface="+mj-lt"/>
                      </a:endParaRPr>
                    </a:p>
                  </a:txBody>
                  <a:tcPr marL="9525" marR="9525" marT="9525" marB="0" anchor="ctr"/>
                </a:tc>
                <a:tc>
                  <a:txBody>
                    <a:bodyPr/>
                    <a:lstStyle/>
                    <a:p>
                      <a:pPr algn="r" fontAlgn="b"/>
                      <a:r>
                        <a:rPr lang="en-US" sz="1800" b="1" i="0" u="none" strike="noStrike" dirty="0" smtClean="0">
                          <a:solidFill>
                            <a:srgbClr val="000000"/>
                          </a:solidFill>
                          <a:effectLst/>
                          <a:latin typeface="+mj-lt"/>
                        </a:rPr>
                        <a:t>$76,373,387</a:t>
                      </a:r>
                      <a:endParaRPr lang="en-US" sz="1800" b="1" i="0" u="none" strike="noStrike" dirty="0">
                        <a:solidFill>
                          <a:srgbClr val="000000"/>
                        </a:solidFill>
                        <a:effectLst/>
                        <a:latin typeface="+mj-lt"/>
                      </a:endParaRPr>
                    </a:p>
                  </a:txBody>
                  <a:tcPr marL="9525" marR="9525" marT="9525" marB="0" anchor="ctr"/>
                </a:tc>
                <a:tc>
                  <a:txBody>
                    <a:bodyPr/>
                    <a:lstStyle/>
                    <a:p>
                      <a:pPr algn="r" fontAlgn="b"/>
                      <a:r>
                        <a:rPr lang="en-US" sz="1800" b="1" i="0" u="none" strike="noStrike" dirty="0" smtClean="0">
                          <a:solidFill>
                            <a:srgbClr val="000000"/>
                          </a:solidFill>
                          <a:effectLst/>
                          <a:latin typeface="+mj-lt"/>
                        </a:rPr>
                        <a:t>$3,756,550</a:t>
                      </a:r>
                      <a:endParaRPr lang="en-US" sz="1800" b="1" i="0" u="none" strike="noStrike" dirty="0">
                        <a:solidFill>
                          <a:srgbClr val="000000"/>
                        </a:solidFill>
                        <a:effectLst/>
                        <a:latin typeface="+mj-lt"/>
                      </a:endParaRPr>
                    </a:p>
                  </a:txBody>
                  <a:tcPr marL="9525" marR="9525" marT="9525" marB="0" anchor="ctr"/>
                </a:tc>
                <a:tc>
                  <a:txBody>
                    <a:bodyPr/>
                    <a:lstStyle/>
                    <a:p>
                      <a:pPr algn="l" fontAlgn="b"/>
                      <a:r>
                        <a:rPr lang="en-US" sz="1800" b="0" i="0" u="none" strike="noStrike" dirty="0" smtClean="0">
                          <a:solidFill>
                            <a:srgbClr val="000000"/>
                          </a:solidFill>
                          <a:effectLst/>
                          <a:latin typeface="+mj-lt"/>
                        </a:rPr>
                        <a:t>    </a:t>
                      </a:r>
                      <a:r>
                        <a:rPr lang="en-US" sz="1800" b="0" i="0" u="none" strike="noStrike" baseline="0" dirty="0" smtClean="0">
                          <a:solidFill>
                            <a:srgbClr val="000000"/>
                          </a:solidFill>
                          <a:effectLst/>
                          <a:latin typeface="+mj-lt"/>
                        </a:rPr>
                        <a:t> </a:t>
                      </a:r>
                      <a:r>
                        <a:rPr lang="en-US" sz="1800" b="0" i="0" u="none" strike="noStrike" dirty="0" smtClean="0">
                          <a:solidFill>
                            <a:srgbClr val="000000"/>
                          </a:solidFill>
                          <a:effectLst/>
                          <a:latin typeface="+mj-lt"/>
                        </a:rPr>
                        <a:t>    5.17%</a:t>
                      </a:r>
                      <a:endParaRPr lang="en-US" sz="1800" b="0" i="0" u="none" strike="noStrike" dirty="0">
                        <a:solidFill>
                          <a:srgbClr val="000000"/>
                        </a:solidFill>
                        <a:effectLst/>
                        <a:latin typeface="+mj-lt"/>
                      </a:endParaRPr>
                    </a:p>
                  </a:txBody>
                  <a:tcPr marL="9525" marR="9525" marT="9525" marB="0" anchor="ctr"/>
                </a:tc>
                <a:extLst>
                  <a:ext uri="{0D108BD9-81ED-4DB2-BD59-A6C34878D82A}">
                    <a16:rowId xmlns:a16="http://schemas.microsoft.com/office/drawing/2014/main" val="10009"/>
                  </a:ext>
                </a:extLst>
              </a:tr>
              <a:tr h="361795">
                <a:tc>
                  <a:txBody>
                    <a:bodyPr/>
                    <a:lstStyle/>
                    <a:p>
                      <a:r>
                        <a:rPr lang="en-US" sz="1800" dirty="0" smtClean="0">
                          <a:latin typeface="+mj-lt"/>
                        </a:rPr>
                        <a:t>Building Aid </a:t>
                      </a:r>
                      <a:endParaRPr lang="en-US" sz="1800" dirty="0">
                        <a:latin typeface="+mj-lt"/>
                      </a:endParaRPr>
                    </a:p>
                  </a:txBody>
                  <a:tcPr/>
                </a:tc>
                <a:tc>
                  <a:txBody>
                    <a:bodyPr/>
                    <a:lstStyle/>
                    <a:p>
                      <a:pPr algn="r" fontAlgn="b"/>
                      <a:r>
                        <a:rPr lang="en-US" sz="1800" b="0" i="0" u="none" strike="noStrike" dirty="0" smtClean="0">
                          <a:solidFill>
                            <a:srgbClr val="000000"/>
                          </a:solidFill>
                          <a:effectLst/>
                          <a:latin typeface="+mj-lt"/>
                        </a:rPr>
                        <a:t>$3,934,238</a:t>
                      </a:r>
                      <a:endParaRPr lang="en-US" sz="1800" b="0" i="0" u="none" strike="noStrike" dirty="0">
                        <a:solidFill>
                          <a:srgbClr val="000000"/>
                        </a:solidFill>
                        <a:effectLst/>
                        <a:latin typeface="+mj-lt"/>
                      </a:endParaRPr>
                    </a:p>
                  </a:txBody>
                  <a:tcPr marL="9525" marR="9525" marT="9525" marB="0" anchor="ctr"/>
                </a:tc>
                <a:tc>
                  <a:txBody>
                    <a:bodyPr/>
                    <a:lstStyle/>
                    <a:p>
                      <a:pPr algn="r" fontAlgn="b"/>
                      <a:r>
                        <a:rPr lang="en-US" sz="1800" b="0" i="0" u="none" strike="noStrike" dirty="0" smtClean="0">
                          <a:solidFill>
                            <a:srgbClr val="000000"/>
                          </a:solidFill>
                          <a:effectLst/>
                          <a:latin typeface="+mj-lt"/>
                        </a:rPr>
                        <a:t>$3,649,402</a:t>
                      </a:r>
                      <a:endParaRPr lang="en-US" sz="1800" b="0" i="0" u="none" strike="noStrike" dirty="0">
                        <a:solidFill>
                          <a:srgbClr val="000000"/>
                        </a:solidFill>
                        <a:effectLst/>
                        <a:latin typeface="+mj-lt"/>
                      </a:endParaRPr>
                    </a:p>
                  </a:txBody>
                  <a:tcPr marL="9525" marR="9525" marT="9525" marB="0" anchor="ctr"/>
                </a:tc>
                <a:tc>
                  <a:txBody>
                    <a:bodyPr/>
                    <a:lstStyle/>
                    <a:p>
                      <a:pPr algn="r" fontAlgn="b"/>
                      <a:r>
                        <a:rPr lang="en-US" sz="1800" b="0" i="0" u="none" strike="noStrike" dirty="0" smtClean="0">
                          <a:solidFill>
                            <a:srgbClr val="000000"/>
                          </a:solidFill>
                          <a:effectLst/>
                          <a:latin typeface="+mj-lt"/>
                        </a:rPr>
                        <a:t>($284,836)</a:t>
                      </a:r>
                      <a:endParaRPr lang="en-US" sz="1800" b="0" i="0" u="none" strike="noStrike" dirty="0">
                        <a:solidFill>
                          <a:srgbClr val="000000"/>
                        </a:solidFill>
                        <a:effectLst/>
                        <a:latin typeface="+mj-lt"/>
                      </a:endParaRPr>
                    </a:p>
                  </a:txBody>
                  <a:tcPr marL="9525" marR="9525" marT="9525" marB="0" anchor="ctr"/>
                </a:tc>
                <a:tc>
                  <a:txBody>
                    <a:bodyPr/>
                    <a:lstStyle/>
                    <a:p>
                      <a:pPr algn="r" fontAlgn="b"/>
                      <a:r>
                        <a:rPr lang="en-US" sz="1800" b="0" i="0" u="none" strike="noStrike" dirty="0" smtClean="0">
                          <a:solidFill>
                            <a:srgbClr val="000000"/>
                          </a:solidFill>
                          <a:effectLst/>
                          <a:latin typeface="+mj-lt"/>
                        </a:rPr>
                        <a:t>(7.24%)</a:t>
                      </a:r>
                      <a:endParaRPr lang="en-US" sz="1800" b="0" i="0" u="none" strike="noStrike" dirty="0">
                        <a:solidFill>
                          <a:srgbClr val="000000"/>
                        </a:solidFill>
                        <a:effectLst/>
                        <a:latin typeface="+mj-lt"/>
                      </a:endParaRPr>
                    </a:p>
                  </a:txBody>
                  <a:tcPr marL="9525" marR="9525" marT="9525" marB="0" anchor="ctr"/>
                </a:tc>
                <a:extLst>
                  <a:ext uri="{0D108BD9-81ED-4DB2-BD59-A6C34878D82A}">
                    <a16:rowId xmlns:a16="http://schemas.microsoft.com/office/drawing/2014/main" val="10010"/>
                  </a:ext>
                </a:extLst>
              </a:tr>
              <a:tr h="361795">
                <a:tc>
                  <a:txBody>
                    <a:bodyPr/>
                    <a:lstStyle/>
                    <a:p>
                      <a:r>
                        <a:rPr lang="en-US" sz="1800" dirty="0" smtClean="0">
                          <a:latin typeface="+mj-lt"/>
                        </a:rPr>
                        <a:t>Tax Levy</a:t>
                      </a:r>
                      <a:endParaRPr lang="en-US" sz="1800" dirty="0">
                        <a:latin typeface="+mj-lt"/>
                      </a:endParaRPr>
                    </a:p>
                  </a:txBody>
                  <a:tcPr/>
                </a:tc>
                <a:tc>
                  <a:txBody>
                    <a:bodyPr/>
                    <a:lstStyle/>
                    <a:p>
                      <a:pPr algn="r" fontAlgn="b"/>
                      <a:r>
                        <a:rPr lang="en-US" sz="1800" b="0" i="0" u="none" strike="noStrike" dirty="0" smtClean="0">
                          <a:solidFill>
                            <a:srgbClr val="000000"/>
                          </a:solidFill>
                          <a:effectLst/>
                          <a:latin typeface="+mj-lt"/>
                        </a:rPr>
                        <a:t>$90,209,332</a:t>
                      </a:r>
                      <a:endParaRPr lang="en-US" sz="1800" b="0" i="0" u="none" strike="noStrike" dirty="0">
                        <a:solidFill>
                          <a:srgbClr val="000000"/>
                        </a:solidFill>
                        <a:effectLst/>
                        <a:latin typeface="+mj-lt"/>
                      </a:endParaRPr>
                    </a:p>
                  </a:txBody>
                  <a:tcPr marL="9525" marR="9525" marT="9525" marB="0" anchor="ctr"/>
                </a:tc>
                <a:tc>
                  <a:txBody>
                    <a:bodyPr/>
                    <a:lstStyle/>
                    <a:p>
                      <a:pPr algn="r" fontAlgn="b"/>
                      <a:r>
                        <a:rPr lang="en-US" sz="1800" b="0" i="0" u="none" strike="noStrike" dirty="0" smtClean="0">
                          <a:solidFill>
                            <a:srgbClr val="000000"/>
                          </a:solidFill>
                          <a:effectLst/>
                          <a:latin typeface="+mj-lt"/>
                        </a:rPr>
                        <a:t>$92,544,955</a:t>
                      </a:r>
                      <a:endParaRPr lang="en-US" sz="1800" b="0" i="0" u="none" strike="noStrike" dirty="0">
                        <a:solidFill>
                          <a:srgbClr val="000000"/>
                        </a:solidFill>
                        <a:effectLst/>
                        <a:latin typeface="+mj-lt"/>
                      </a:endParaRPr>
                    </a:p>
                  </a:txBody>
                  <a:tcPr marL="9525" marR="9525" marT="9525" marB="0" anchor="ctr"/>
                </a:tc>
                <a:tc>
                  <a:txBody>
                    <a:bodyPr/>
                    <a:lstStyle/>
                    <a:p>
                      <a:pPr algn="r" fontAlgn="b"/>
                      <a:r>
                        <a:rPr lang="en-US" sz="1800" b="0" i="0" u="none" strike="noStrike" dirty="0">
                          <a:solidFill>
                            <a:srgbClr val="000000"/>
                          </a:solidFill>
                          <a:effectLst/>
                          <a:latin typeface="+mj-lt"/>
                        </a:rPr>
                        <a:t>$</a:t>
                      </a:r>
                      <a:r>
                        <a:rPr lang="en-US" sz="1800" b="0" i="0" u="none" strike="noStrike" dirty="0" smtClean="0">
                          <a:solidFill>
                            <a:srgbClr val="000000"/>
                          </a:solidFill>
                          <a:effectLst/>
                          <a:latin typeface="+mj-lt"/>
                        </a:rPr>
                        <a:t>2,335,623 </a:t>
                      </a:r>
                      <a:endParaRPr lang="en-US" sz="1800" b="0" i="0" u="none" strike="noStrike" dirty="0">
                        <a:solidFill>
                          <a:srgbClr val="000000"/>
                        </a:solidFill>
                        <a:effectLst/>
                        <a:latin typeface="+mj-lt"/>
                      </a:endParaRPr>
                    </a:p>
                  </a:txBody>
                  <a:tcPr marL="9525" marR="9525" marT="9525" marB="0" anchor="ctr"/>
                </a:tc>
                <a:tc>
                  <a:txBody>
                    <a:bodyPr/>
                    <a:lstStyle/>
                    <a:p>
                      <a:pPr algn="r" fontAlgn="b"/>
                      <a:r>
                        <a:rPr lang="en-US" sz="1800" b="0" i="0" u="none" strike="noStrike" dirty="0" smtClean="0">
                          <a:solidFill>
                            <a:srgbClr val="000000"/>
                          </a:solidFill>
                          <a:effectLst/>
                          <a:latin typeface="+mj-lt"/>
                        </a:rPr>
                        <a:t>2.59%</a:t>
                      </a:r>
                      <a:endParaRPr lang="en-US" sz="1800" b="0" i="0" u="none" strike="noStrike" dirty="0">
                        <a:solidFill>
                          <a:srgbClr val="000000"/>
                        </a:solidFill>
                        <a:effectLst/>
                        <a:latin typeface="+mj-lt"/>
                      </a:endParaRPr>
                    </a:p>
                  </a:txBody>
                  <a:tcPr marL="9525" marR="9525" marT="9525" marB="0" anchor="ctr"/>
                </a:tc>
                <a:extLst>
                  <a:ext uri="{0D108BD9-81ED-4DB2-BD59-A6C34878D82A}">
                    <a16:rowId xmlns:a16="http://schemas.microsoft.com/office/drawing/2014/main" val="10011"/>
                  </a:ext>
                </a:extLst>
              </a:tr>
              <a:tr h="361795">
                <a:tc>
                  <a:txBody>
                    <a:bodyPr/>
                    <a:lstStyle/>
                    <a:p>
                      <a:r>
                        <a:rPr lang="en-US" sz="1800" b="1" dirty="0" smtClean="0">
                          <a:latin typeface="+mj-lt"/>
                        </a:rPr>
                        <a:t>Total</a:t>
                      </a:r>
                      <a:endParaRPr lang="en-US" sz="1800" b="1" dirty="0">
                        <a:latin typeface="+mj-lt"/>
                      </a:endParaRPr>
                    </a:p>
                  </a:txBody>
                  <a:tcPr/>
                </a:tc>
                <a:tc>
                  <a:txBody>
                    <a:bodyPr/>
                    <a:lstStyle/>
                    <a:p>
                      <a:pPr algn="r" fontAlgn="b"/>
                      <a:r>
                        <a:rPr lang="en-US" sz="1800" b="1" i="0" u="none" strike="noStrike" dirty="0">
                          <a:solidFill>
                            <a:srgbClr val="000000"/>
                          </a:solidFill>
                          <a:effectLst/>
                          <a:latin typeface="+mj-lt"/>
                        </a:rPr>
                        <a:t>$</a:t>
                      </a:r>
                      <a:r>
                        <a:rPr lang="en-US" sz="1800" b="1" i="0" u="none" strike="noStrike" dirty="0" smtClean="0">
                          <a:solidFill>
                            <a:srgbClr val="000000"/>
                          </a:solidFill>
                          <a:effectLst/>
                          <a:latin typeface="+mj-lt"/>
                        </a:rPr>
                        <a:t>166,760,407</a:t>
                      </a:r>
                      <a:endParaRPr lang="en-US" sz="1800" b="1" i="0" u="none" strike="noStrike" dirty="0">
                        <a:solidFill>
                          <a:srgbClr val="000000"/>
                        </a:solidFill>
                        <a:effectLst/>
                        <a:latin typeface="+mj-lt"/>
                      </a:endParaRPr>
                    </a:p>
                  </a:txBody>
                  <a:tcPr marL="9525" marR="9525" marT="9525" marB="0" anchor="ctr"/>
                </a:tc>
                <a:tc>
                  <a:txBody>
                    <a:bodyPr/>
                    <a:lstStyle/>
                    <a:p>
                      <a:pPr algn="r" fontAlgn="b"/>
                      <a:r>
                        <a:rPr lang="en-US" sz="1800" b="1" i="0" u="none" strike="noStrike" dirty="0">
                          <a:solidFill>
                            <a:srgbClr val="000000"/>
                          </a:solidFill>
                          <a:effectLst/>
                          <a:latin typeface="+mj-lt"/>
                        </a:rPr>
                        <a:t>$</a:t>
                      </a:r>
                      <a:r>
                        <a:rPr lang="en-US" sz="1800" b="1" i="0" u="none" strike="noStrike" dirty="0" smtClean="0">
                          <a:solidFill>
                            <a:srgbClr val="000000"/>
                          </a:solidFill>
                          <a:effectLst/>
                          <a:latin typeface="+mj-lt"/>
                        </a:rPr>
                        <a:t>172,567,744</a:t>
                      </a:r>
                      <a:endParaRPr lang="en-US" sz="1800" b="1" i="0" u="none" strike="noStrike" dirty="0">
                        <a:solidFill>
                          <a:srgbClr val="000000"/>
                        </a:solidFill>
                        <a:effectLst/>
                        <a:latin typeface="+mj-lt"/>
                      </a:endParaRPr>
                    </a:p>
                  </a:txBody>
                  <a:tcPr marL="9525" marR="9525" marT="9525" marB="0" anchor="ctr"/>
                </a:tc>
                <a:tc>
                  <a:txBody>
                    <a:bodyPr/>
                    <a:lstStyle/>
                    <a:p>
                      <a:pPr algn="r" fontAlgn="b"/>
                      <a:r>
                        <a:rPr lang="en-US" sz="1800" b="1" i="0" u="none" strike="noStrike" dirty="0" smtClean="0">
                          <a:solidFill>
                            <a:srgbClr val="000000"/>
                          </a:solidFill>
                          <a:effectLst/>
                          <a:latin typeface="+mj-lt"/>
                        </a:rPr>
                        <a:t>$5,807,337</a:t>
                      </a:r>
                      <a:endParaRPr lang="en-US" sz="1800" b="1" i="0" u="none" strike="noStrike" dirty="0">
                        <a:solidFill>
                          <a:srgbClr val="000000"/>
                        </a:solidFill>
                        <a:effectLst/>
                        <a:latin typeface="+mj-lt"/>
                      </a:endParaRPr>
                    </a:p>
                  </a:txBody>
                  <a:tcPr marL="9525" marR="9525" marT="9525" marB="0" anchor="ctr"/>
                </a:tc>
                <a:tc>
                  <a:txBody>
                    <a:bodyPr/>
                    <a:lstStyle/>
                    <a:p>
                      <a:pPr algn="r" fontAlgn="b"/>
                      <a:r>
                        <a:rPr lang="en-US" sz="1800" b="0" i="0" u="none" strike="noStrike" dirty="0" smtClean="0">
                          <a:solidFill>
                            <a:srgbClr val="000000"/>
                          </a:solidFill>
                          <a:effectLst/>
                          <a:latin typeface="+mj-lt"/>
                        </a:rPr>
                        <a:t>3.48%</a:t>
                      </a:r>
                      <a:endParaRPr lang="en-US" sz="1800" b="0" i="0" u="none" strike="noStrike" dirty="0">
                        <a:solidFill>
                          <a:srgbClr val="000000"/>
                        </a:solidFill>
                        <a:effectLst/>
                        <a:latin typeface="+mj-lt"/>
                      </a:endParaRPr>
                    </a:p>
                  </a:txBody>
                  <a:tcPr marL="9525" marR="9525" marT="9525" marB="0" anchor="ctr"/>
                </a:tc>
                <a:extLst>
                  <a:ext uri="{0D108BD9-81ED-4DB2-BD59-A6C34878D82A}">
                    <a16:rowId xmlns:a16="http://schemas.microsoft.com/office/drawing/2014/main" val="10012"/>
                  </a:ext>
                </a:extLst>
              </a:tr>
            </a:tbl>
          </a:graphicData>
        </a:graphic>
      </p:graphicFrame>
      <p:sp>
        <p:nvSpPr>
          <p:cNvPr id="3" name="Slide Number Placeholder 2"/>
          <p:cNvSpPr>
            <a:spLocks noGrp="1"/>
          </p:cNvSpPr>
          <p:nvPr>
            <p:ph type="sldNum" sz="quarter" idx="12"/>
          </p:nvPr>
        </p:nvSpPr>
        <p:spPr/>
        <p:txBody>
          <a:bodyPr/>
          <a:lstStyle/>
          <a:p>
            <a:fld id="{694BCFE7-4AFA-457E-9B3C-1E0D36885875}" type="slidenum">
              <a:rPr lang="en-US" smtClean="0"/>
              <a:t>9</a:t>
            </a:fld>
            <a:endParaRPr lang="en-US" dirty="0"/>
          </a:p>
        </p:txBody>
      </p:sp>
    </p:spTree>
    <p:extLst>
      <p:ext uri="{BB962C8B-B14F-4D97-AF65-F5344CB8AC3E}">
        <p14:creationId xmlns:p14="http://schemas.microsoft.com/office/powerpoint/2010/main" val="126542835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42960</TotalTime>
  <Words>4131</Words>
  <Application>Microsoft Office PowerPoint</Application>
  <PresentationFormat>On-screen Show (4:3)</PresentationFormat>
  <Paragraphs>757</Paragraphs>
  <Slides>44</Slides>
  <Notes>8</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44</vt:i4>
      </vt:variant>
    </vt:vector>
  </HeadingPairs>
  <TitlesOfParts>
    <vt:vector size="56" baseType="lpstr">
      <vt:lpstr>Arial</vt:lpstr>
      <vt:lpstr>Calibri</vt:lpstr>
      <vt:lpstr>Circular</vt:lpstr>
      <vt:lpstr>Constantia</vt:lpstr>
      <vt:lpstr>Helmet</vt:lpstr>
      <vt:lpstr>helvetica</vt:lpstr>
      <vt:lpstr>Lato</vt:lpstr>
      <vt:lpstr>proximanova-regular-webfont</vt:lpstr>
      <vt:lpstr>Times New Roman</vt:lpstr>
      <vt:lpstr>Wingdings</vt:lpstr>
      <vt:lpstr>Wingdings 2</vt:lpstr>
      <vt:lpstr>Flow</vt:lpstr>
      <vt:lpstr>North Syracuse Central School District</vt:lpstr>
      <vt:lpstr>PowerPoint Presentation</vt:lpstr>
      <vt:lpstr>PowerPoint Presentation</vt:lpstr>
      <vt:lpstr>PowerPoint Presentation</vt:lpstr>
      <vt:lpstr>PowerPoint Presentation</vt:lpstr>
      <vt:lpstr>Agenda</vt:lpstr>
      <vt:lpstr>Revenue Assumptions</vt:lpstr>
      <vt:lpstr>Revenues  $172,567,744</vt:lpstr>
      <vt:lpstr> Revenues </vt:lpstr>
      <vt:lpstr>State Aid as Approved by NYS Legislature</vt:lpstr>
      <vt:lpstr>State Aid Implications for NSCSD</vt:lpstr>
      <vt:lpstr>Foundation Aid Funding Shortfall</vt:lpstr>
      <vt:lpstr>PowerPoint Presentation</vt:lpstr>
      <vt:lpstr>Tax Cap Calculation </vt:lpstr>
      <vt:lpstr>PowerPoint Presentation</vt:lpstr>
      <vt:lpstr>Tax on True Value CNY Districts ($/$1,000 2018 Data from Office of NYS Comptroller) </vt:lpstr>
      <vt:lpstr>EXPENDITURE ASSUMPTIONS</vt:lpstr>
      <vt:lpstr>Expenditures  $172,567,744 </vt:lpstr>
      <vt:lpstr>Proposed Expenditures </vt:lpstr>
      <vt:lpstr>Required Budget Reduction Elementary Enrollment Related (K-6)</vt:lpstr>
      <vt:lpstr>Required Budget Reduction Middle School Schedule</vt:lpstr>
      <vt:lpstr>Required Budget Reduction Secondary Enrollment Related </vt:lpstr>
      <vt:lpstr>Required Budget Reduction Teachers on Special Assignment </vt:lpstr>
      <vt:lpstr>Required Budget Reductions Special Education  </vt:lpstr>
      <vt:lpstr>Required Budget Reductions PAR Panel – Consultant Teachers </vt:lpstr>
      <vt:lpstr>Required Budget Reductions Administration  </vt:lpstr>
      <vt:lpstr>Administrative Ratios – Large CNY Districts Ratio of Students Per Administrator</vt:lpstr>
      <vt:lpstr>Vision 2020 Initiative Social Emotional Learning </vt:lpstr>
      <vt:lpstr>Vision 2020 Initiative  Career &amp; Technical Education</vt:lpstr>
      <vt:lpstr>BOCES CTE &amp; New Visions Programs</vt:lpstr>
      <vt:lpstr>Summary of Proposed Budget Additions </vt:lpstr>
      <vt:lpstr>Summary of Personnel Changes </vt:lpstr>
      <vt:lpstr>PowerPoint Presentation</vt:lpstr>
      <vt:lpstr>Expenditure Per Pupil - OCM BOCES Component Districts Only</vt:lpstr>
      <vt:lpstr>Vehicle Bonding Proposition</vt:lpstr>
      <vt:lpstr>PowerPoint Presentation</vt:lpstr>
      <vt:lpstr>Quarterly Adjustments by NYS Could Result in Further Expenditure Reductions  Possible Percentages and Dollar Amounts </vt:lpstr>
      <vt:lpstr>UNASSIGNED FUND BALANCE Projected June 30, 2020</vt:lpstr>
      <vt:lpstr>Projected RESERVES  June 30, 2020</vt:lpstr>
      <vt:lpstr>Summary</vt:lpstr>
      <vt:lpstr>Vote &amp; Election  Tuesday, June 9, 2020 via US Mail </vt:lpstr>
      <vt:lpstr>PowerPoint Presentation</vt:lpstr>
      <vt:lpstr>PowerPoint Presentation</vt:lpstr>
      <vt:lpstr>PowerPoint Presentation</vt:lpstr>
    </vt:vector>
  </TitlesOfParts>
  <Company>NSCSD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Possible Expenditure Cuts</dc:title>
  <dc:creator>Dkeegan</dc:creator>
  <cp:lastModifiedBy>Keegan, Donald</cp:lastModifiedBy>
  <cp:revision>852</cp:revision>
  <cp:lastPrinted>2017-02-23T14:22:22Z</cp:lastPrinted>
  <dcterms:created xsi:type="dcterms:W3CDTF">2012-02-20T18:44:33Z</dcterms:created>
  <dcterms:modified xsi:type="dcterms:W3CDTF">2020-05-19T14:41:35Z</dcterms:modified>
</cp:coreProperties>
</file>