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9"/>
  </p:notesMasterIdLst>
  <p:sldIdLst>
    <p:sldId id="256" r:id="rId2"/>
    <p:sldId id="258" r:id="rId3"/>
    <p:sldId id="259" r:id="rId4"/>
    <p:sldId id="260" r:id="rId5"/>
    <p:sldId id="261" r:id="rId6"/>
    <p:sldId id="276" r:id="rId7"/>
    <p:sldId id="263" r:id="rId8"/>
    <p:sldId id="264" r:id="rId9"/>
    <p:sldId id="265" r:id="rId10"/>
    <p:sldId id="266" r:id="rId11"/>
    <p:sldId id="267" r:id="rId12"/>
    <p:sldId id="269" r:id="rId13"/>
    <p:sldId id="270" r:id="rId14"/>
    <p:sldId id="272" r:id="rId15"/>
    <p:sldId id="273" r:id="rId16"/>
    <p:sldId id="274"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3002" autoAdjust="0"/>
  </p:normalViewPr>
  <p:slideViewPr>
    <p:cSldViewPr snapToGrid="0">
      <p:cViewPr>
        <p:scale>
          <a:sx n="100" d="100"/>
          <a:sy n="100" d="100"/>
        </p:scale>
        <p:origin x="-174" y="-24"/>
      </p:cViewPr>
      <p:guideLst>
        <p:guide orient="horz" pos="2160"/>
        <p:guide pos="3840"/>
      </p:guideLst>
    </p:cSldViewPr>
  </p:slideViewPr>
  <p:notesTextViewPr>
    <p:cViewPr>
      <p:scale>
        <a:sx n="1" d="1"/>
        <a:sy n="1" d="1"/>
      </p:scale>
      <p:origin x="0" y="0"/>
    </p:cViewPr>
  </p:notesTextViewPr>
  <p:notesViewPr>
    <p:cSldViewPr snapToGrid="0">
      <p:cViewPr varScale="1">
        <p:scale>
          <a:sx n="42" d="100"/>
          <a:sy n="42" d="100"/>
        </p:scale>
        <p:origin x="13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DE23A-2998-4DBB-9645-C5FC3ED2D68E}" type="datetimeFigureOut">
              <a:rPr lang="en-US" smtClean="0"/>
              <a:t>5/7/2018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EB39CC-620B-495B-B10F-0CDEA476ECC3}" type="slidenum">
              <a:rPr lang="en-US" smtClean="0"/>
              <a:t>‹#›</a:t>
            </a:fld>
            <a:endParaRPr lang="en-US"/>
          </a:p>
        </p:txBody>
      </p:sp>
    </p:spTree>
    <p:extLst>
      <p:ext uri="{BB962C8B-B14F-4D97-AF65-F5344CB8AC3E}">
        <p14:creationId xmlns:p14="http://schemas.microsoft.com/office/powerpoint/2010/main" val="605691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Citizenship</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Students must be US Citizens</a:t>
            </a:r>
            <a:r>
              <a:rPr lang="en-US" baseline="0" dirty="0" smtClean="0"/>
              <a:t> or an eligible non-citizen, such as a </a:t>
            </a:r>
            <a:r>
              <a:rPr lang="en-US" dirty="0" smtClean="0"/>
              <a:t>Permanent Resident</a:t>
            </a:r>
            <a:r>
              <a:rPr lang="en-US" baseline="0" dirty="0" smtClean="0"/>
              <a:t> of the United States.  The program is not available to undocumented students or DACA recipients.</a:t>
            </a:r>
            <a:endParaRPr lang="en-US" b="1" dirty="0" smtClean="0"/>
          </a:p>
          <a:p>
            <a:endParaRPr lang="en-US" b="1" dirty="0" smtClean="0"/>
          </a:p>
          <a:p>
            <a:r>
              <a:rPr lang="en-US" b="1" dirty="0" smtClean="0"/>
              <a:t>Residency</a:t>
            </a:r>
          </a:p>
          <a:p>
            <a:r>
              <a:rPr lang="en-US" dirty="0" smtClean="0"/>
              <a:t>As with other HESC-administered programs, to be considered a NYS resident for purposes of receiving the award, an</a:t>
            </a:r>
            <a:r>
              <a:rPr lang="en-US" baseline="0" dirty="0" smtClean="0"/>
              <a:t> applicant</a:t>
            </a:r>
            <a:r>
              <a:rPr lang="en-US" dirty="0" smtClean="0"/>
              <a:t> must have resided in the State for 12 continuous months prior to the term for which the award is being sought.</a:t>
            </a:r>
          </a:p>
          <a:p>
            <a:endParaRPr lang="en-US" dirty="0" smtClean="0"/>
          </a:p>
          <a:p>
            <a:r>
              <a:rPr lang="en-US" b="1" dirty="0" smtClean="0"/>
              <a:t>Plan to attend SUNY/CUNY</a:t>
            </a:r>
          </a:p>
          <a:p>
            <a:r>
              <a:rPr lang="en-US" dirty="0" smtClean="0"/>
              <a:t>The Excelsior Scholarship is available to new and existing SUNY and CUNY students or students who transfer to a SUNY or CUNY college or university and</a:t>
            </a:r>
            <a:r>
              <a:rPr lang="en-US" baseline="0" dirty="0" smtClean="0"/>
              <a:t> who are income eligible</a:t>
            </a:r>
            <a:r>
              <a:rPr lang="en-US" dirty="0" smtClean="0"/>
              <a:t>.</a:t>
            </a:r>
          </a:p>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2</a:t>
            </a:fld>
            <a:endParaRPr lang="en-US"/>
          </a:p>
        </p:txBody>
      </p:sp>
    </p:spTree>
    <p:extLst>
      <p:ext uri="{BB962C8B-B14F-4D97-AF65-F5344CB8AC3E}">
        <p14:creationId xmlns:p14="http://schemas.microsoft.com/office/powerpoint/2010/main" val="3568517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11</a:t>
            </a:fld>
            <a:endParaRPr lang="en-US"/>
          </a:p>
        </p:txBody>
      </p:sp>
    </p:spTree>
    <p:extLst>
      <p:ext uri="{BB962C8B-B14F-4D97-AF65-F5344CB8AC3E}">
        <p14:creationId xmlns:p14="http://schemas.microsoft.com/office/powerpoint/2010/main" val="1448347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12</a:t>
            </a:fld>
            <a:endParaRPr lang="en-US"/>
          </a:p>
        </p:txBody>
      </p:sp>
    </p:spTree>
    <p:extLst>
      <p:ext uri="{BB962C8B-B14F-4D97-AF65-F5344CB8AC3E}">
        <p14:creationId xmlns:p14="http://schemas.microsoft.com/office/powerpoint/2010/main" val="4294776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13</a:t>
            </a:fld>
            <a:endParaRPr lang="en-US"/>
          </a:p>
        </p:txBody>
      </p:sp>
    </p:spTree>
    <p:extLst>
      <p:ext uri="{BB962C8B-B14F-4D97-AF65-F5344CB8AC3E}">
        <p14:creationId xmlns:p14="http://schemas.microsoft.com/office/powerpoint/2010/main" val="2837839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14</a:t>
            </a:fld>
            <a:endParaRPr lang="en-US"/>
          </a:p>
        </p:txBody>
      </p:sp>
    </p:spTree>
    <p:extLst>
      <p:ext uri="{BB962C8B-B14F-4D97-AF65-F5344CB8AC3E}">
        <p14:creationId xmlns:p14="http://schemas.microsoft.com/office/powerpoint/2010/main" val="3600314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15</a:t>
            </a:fld>
            <a:endParaRPr lang="en-US"/>
          </a:p>
        </p:txBody>
      </p:sp>
    </p:spTree>
    <p:extLst>
      <p:ext uri="{BB962C8B-B14F-4D97-AF65-F5344CB8AC3E}">
        <p14:creationId xmlns:p14="http://schemas.microsoft.com/office/powerpoint/2010/main" val="44065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3</a:t>
            </a:fld>
            <a:endParaRPr lang="en-US"/>
          </a:p>
        </p:txBody>
      </p:sp>
    </p:spTree>
    <p:extLst>
      <p:ext uri="{BB962C8B-B14F-4D97-AF65-F5344CB8AC3E}">
        <p14:creationId xmlns:p14="http://schemas.microsoft.com/office/powerpoint/2010/main" val="236981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4</a:t>
            </a:fld>
            <a:endParaRPr lang="en-US"/>
          </a:p>
        </p:txBody>
      </p:sp>
    </p:spTree>
    <p:extLst>
      <p:ext uri="{BB962C8B-B14F-4D97-AF65-F5344CB8AC3E}">
        <p14:creationId xmlns:p14="http://schemas.microsoft.com/office/powerpoint/2010/main" val="1902767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5</a:t>
            </a:fld>
            <a:endParaRPr lang="en-US"/>
          </a:p>
        </p:txBody>
      </p:sp>
    </p:spTree>
    <p:extLst>
      <p:ext uri="{BB962C8B-B14F-4D97-AF65-F5344CB8AC3E}">
        <p14:creationId xmlns:p14="http://schemas.microsoft.com/office/powerpoint/2010/main" val="76188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12/30</a:t>
            </a:r>
            <a:r>
              <a:rPr lang="en-US" b="1" baseline="0" dirty="0" smtClean="0"/>
              <a:t> Credits</a:t>
            </a:r>
            <a:r>
              <a:rPr lang="en-US" baseline="0" dirty="0" smtClean="0"/>
              <a:t>:</a:t>
            </a:r>
            <a:endParaRPr lang="en-US" dirty="0" smtClean="0"/>
          </a:p>
          <a:p>
            <a:r>
              <a:rPr lang="en-US" dirty="0" smtClean="0"/>
              <a:t>Students must enroll in at least 12 credits per term and complete 30 credits per year to maintain eligibility.</a:t>
            </a:r>
          </a:p>
          <a:p>
            <a:endParaRPr lang="en-US" dirty="0" smtClean="0"/>
          </a:p>
          <a:p>
            <a:pPr defTabSz="924458">
              <a:defRPr/>
            </a:pPr>
            <a:r>
              <a:rPr lang="en-US" b="1" dirty="0" smtClean="0"/>
              <a:t>Passing grade:</a:t>
            </a:r>
          </a:p>
          <a:p>
            <a:pPr defTabSz="924458">
              <a:defRPr/>
            </a:pPr>
            <a:r>
              <a:rPr lang="en-US" dirty="0" smtClean="0"/>
              <a:t>Students need to earn a passing grade to receive payment of an award. A passing grade is the grade that the recipient’s college establishes.</a:t>
            </a:r>
          </a:p>
          <a:p>
            <a:endParaRPr lang="en-US" dirty="0" smtClean="0"/>
          </a:p>
          <a:p>
            <a:r>
              <a:rPr lang="en-US" b="1" dirty="0" smtClean="0"/>
              <a:t>Be on track to graduate on time</a:t>
            </a:r>
            <a:r>
              <a:rPr lang="en-US" dirty="0" smtClean="0"/>
              <a:t>:</a:t>
            </a:r>
          </a:p>
          <a:p>
            <a:r>
              <a:rPr lang="en-US" dirty="0" smtClean="0"/>
              <a:t>Eligible students must be on track to complete an associate’s degree in 2 years and a bachelor’s degree in 4 years. Those with prior college experience must have completed</a:t>
            </a:r>
            <a:r>
              <a:rPr lang="en-US" baseline="0" dirty="0" smtClean="0"/>
              <a:t> 30 credits each year, consecutively, without a break except for summer or winter terms.</a:t>
            </a:r>
            <a:r>
              <a:rPr lang="en-US" dirty="0" smtClean="0"/>
              <a:t> </a:t>
            </a:r>
          </a:p>
          <a:p>
            <a:endParaRPr lang="en-US" dirty="0" smtClean="0"/>
          </a:p>
          <a:p>
            <a:r>
              <a:rPr lang="en-US" dirty="0" smtClean="0"/>
              <a:t>Students enrolled as an Opportunity student will be deemed to be in a 5 year program of study, and are required to take 12 credits per term and 24 credits per year.</a:t>
            </a:r>
          </a:p>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6</a:t>
            </a:fld>
            <a:endParaRPr lang="en-US"/>
          </a:p>
        </p:txBody>
      </p:sp>
    </p:spTree>
    <p:extLst>
      <p:ext uri="{BB962C8B-B14F-4D97-AF65-F5344CB8AC3E}">
        <p14:creationId xmlns:p14="http://schemas.microsoft.com/office/powerpoint/2010/main" val="1247716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7</a:t>
            </a:fld>
            <a:endParaRPr lang="en-US"/>
          </a:p>
        </p:txBody>
      </p:sp>
    </p:spTree>
    <p:extLst>
      <p:ext uri="{BB962C8B-B14F-4D97-AF65-F5344CB8AC3E}">
        <p14:creationId xmlns:p14="http://schemas.microsoft.com/office/powerpoint/2010/main" val="214999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8</a:t>
            </a:fld>
            <a:endParaRPr lang="en-US"/>
          </a:p>
        </p:txBody>
      </p:sp>
    </p:spTree>
    <p:extLst>
      <p:ext uri="{BB962C8B-B14F-4D97-AF65-F5344CB8AC3E}">
        <p14:creationId xmlns:p14="http://schemas.microsoft.com/office/powerpoint/2010/main" val="4023342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9</a:t>
            </a:fld>
            <a:endParaRPr lang="en-US"/>
          </a:p>
        </p:txBody>
      </p:sp>
    </p:spTree>
    <p:extLst>
      <p:ext uri="{BB962C8B-B14F-4D97-AF65-F5344CB8AC3E}">
        <p14:creationId xmlns:p14="http://schemas.microsoft.com/office/powerpoint/2010/main" val="1598813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B39CC-620B-495B-B10F-0CDEA476ECC3}" type="slidenum">
              <a:rPr lang="en-US" smtClean="0"/>
              <a:t>10</a:t>
            </a:fld>
            <a:endParaRPr lang="en-US"/>
          </a:p>
        </p:txBody>
      </p:sp>
    </p:spTree>
    <p:extLst>
      <p:ext uri="{BB962C8B-B14F-4D97-AF65-F5344CB8AC3E}">
        <p14:creationId xmlns:p14="http://schemas.microsoft.com/office/powerpoint/2010/main" val="2975001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D321B0-5598-4911-A2B0-B53F1594051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18778152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321B0-5598-4911-A2B0-B53F1594051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69170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321B0-5598-4911-A2B0-B53F1594051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265028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321B0-5598-4911-A2B0-B53F1594051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167904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ED321B0-5598-4911-A2B0-B53F15940513}"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128576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D321B0-5598-4911-A2B0-B53F1594051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101858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D321B0-5598-4911-A2B0-B53F15940513}" type="datetimeFigureOut">
              <a:rPr lang="en-US" smtClean="0"/>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385788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D321B0-5598-4911-A2B0-B53F15940513}" type="datetimeFigureOut">
              <a:rPr lang="en-US" smtClean="0"/>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1973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321B0-5598-4911-A2B0-B53F15940513}" type="datetimeFigureOut">
              <a:rPr lang="en-US" smtClean="0"/>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301316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D321B0-5598-4911-A2B0-B53F1594051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226499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ED321B0-5598-4911-A2B0-B53F15940513}" type="datetimeFigureOut">
              <a:rPr lang="en-US" smtClean="0"/>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9AD3D2-F262-40D0-ABFB-2B66C010BB98}" type="slidenum">
              <a:rPr lang="en-US" smtClean="0"/>
              <a:t>‹#›</a:t>
            </a:fld>
            <a:endParaRPr lang="en-US"/>
          </a:p>
        </p:txBody>
      </p:sp>
    </p:spTree>
    <p:extLst>
      <p:ext uri="{BB962C8B-B14F-4D97-AF65-F5344CB8AC3E}">
        <p14:creationId xmlns:p14="http://schemas.microsoft.com/office/powerpoint/2010/main" val="345724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2000" t="6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The Excelsior Scholarship</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Overview</a:t>
            </a:r>
          </a:p>
          <a:p>
            <a:pPr lvl="1"/>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321B0-5598-4911-A2B0-B53F15940513}" type="datetimeFigureOut">
              <a:rPr lang="en-US" smtClean="0"/>
              <a:t>5/7/2018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9AD3D2-F262-40D0-ABFB-2B66C010BB98}" type="slidenum">
              <a:rPr lang="en-US" smtClean="0"/>
              <a:t>‹#›</a:t>
            </a:fld>
            <a:endParaRPr lang="en-US"/>
          </a:p>
        </p:txBody>
      </p:sp>
    </p:spTree>
    <p:extLst>
      <p:ext uri="{BB962C8B-B14F-4D97-AF65-F5344CB8AC3E}">
        <p14:creationId xmlns:p14="http://schemas.microsoft.com/office/powerpoint/2010/main" val="17517688"/>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esc.ny.gov/excelsio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reidd@sunyocc.edu" TargetMode="External"/><Relationship Id="rId2" Type="http://schemas.openxmlformats.org/officeDocument/2006/relationships/hyperlink" Target="mailto:k.p.sapio@sunyoc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58277"/>
          </a:xfrm>
        </p:spPr>
        <p:txBody>
          <a:bodyPr/>
          <a:lstStyle/>
          <a:p>
            <a:r>
              <a:rPr lang="en-US" dirty="0" smtClean="0"/>
              <a:t>The Excelsior Scholarship</a:t>
            </a:r>
            <a:endParaRPr lang="en-US" dirty="0"/>
          </a:p>
        </p:txBody>
      </p:sp>
    </p:spTree>
    <p:extLst>
      <p:ext uri="{BB962C8B-B14F-4D97-AF65-F5344CB8AC3E}">
        <p14:creationId xmlns:p14="http://schemas.microsoft.com/office/powerpoint/2010/main" val="4014134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and Transfer Students</a:t>
            </a:r>
            <a:endParaRPr lang="en-US" dirty="0"/>
          </a:p>
        </p:txBody>
      </p:sp>
      <p:sp>
        <p:nvSpPr>
          <p:cNvPr id="3" name="Content Placeholder 2"/>
          <p:cNvSpPr>
            <a:spLocks noGrp="1"/>
          </p:cNvSpPr>
          <p:nvPr>
            <p:ph idx="1"/>
          </p:nvPr>
        </p:nvSpPr>
        <p:spPr/>
        <p:txBody>
          <a:bodyPr/>
          <a:lstStyle/>
          <a:p>
            <a:r>
              <a:rPr lang="en-US" dirty="0"/>
              <a:t>I</a:t>
            </a:r>
            <a:r>
              <a:rPr lang="en-US" dirty="0" smtClean="0"/>
              <a:t>f </a:t>
            </a:r>
            <a:r>
              <a:rPr lang="en-US" dirty="0"/>
              <a:t>attended college prior to the 2017-18 academic year, have earned at least 30 credits each year (successively), applicable toward his or her degree program prior to applying for an Excelsior </a:t>
            </a:r>
            <a:r>
              <a:rPr lang="en-US" dirty="0" smtClean="0"/>
              <a:t>Scholarship</a:t>
            </a:r>
            <a:endParaRPr lang="en-US" dirty="0"/>
          </a:p>
          <a:p>
            <a:endParaRPr lang="en-US" dirty="0"/>
          </a:p>
        </p:txBody>
      </p:sp>
    </p:spTree>
    <p:extLst>
      <p:ext uri="{BB962C8B-B14F-4D97-AF65-F5344CB8AC3E}">
        <p14:creationId xmlns:p14="http://schemas.microsoft.com/office/powerpoint/2010/main" val="1572612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Catch-up Year for Continuing Students</a:t>
            </a:r>
            <a:endParaRPr lang="en-US" dirty="0"/>
          </a:p>
        </p:txBody>
      </p:sp>
      <p:sp>
        <p:nvSpPr>
          <p:cNvPr id="3" name="Content Placeholder 2"/>
          <p:cNvSpPr>
            <a:spLocks noGrp="1"/>
          </p:cNvSpPr>
          <p:nvPr>
            <p:ph idx="1"/>
          </p:nvPr>
        </p:nvSpPr>
        <p:spPr/>
        <p:txBody>
          <a:bodyPr/>
          <a:lstStyle/>
          <a:p>
            <a:r>
              <a:rPr lang="en-US" dirty="0"/>
              <a:t>Applicants who first entered college as a freshman student in the 2015-16 and who have earned 54 credits, or who first entered college as a freshman student in 2016-17 academic year and who earned 24 credits can make up those 6 credits in 2017-18. Students who successfully earn 36 credits in the 2017-18 academic year can become eligible for the Excelsior Scholarship beginning in the 2018-19 academic year.</a:t>
            </a:r>
          </a:p>
        </p:txBody>
      </p:sp>
    </p:spTree>
    <p:extLst>
      <p:ext uri="{BB962C8B-B14F-4D97-AF65-F5344CB8AC3E}">
        <p14:creationId xmlns:p14="http://schemas.microsoft.com/office/powerpoint/2010/main" val="2217072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Post-graduation Residency Requirement</a:t>
            </a:r>
            <a:endParaRPr lang="en-US" dirty="0"/>
          </a:p>
        </p:txBody>
      </p:sp>
      <p:sp>
        <p:nvSpPr>
          <p:cNvPr id="3" name="Content Placeholder 2"/>
          <p:cNvSpPr>
            <a:spLocks noGrp="1"/>
          </p:cNvSpPr>
          <p:nvPr>
            <p:ph idx="1"/>
          </p:nvPr>
        </p:nvSpPr>
        <p:spPr/>
        <p:txBody>
          <a:bodyPr/>
          <a:lstStyle/>
          <a:p>
            <a:r>
              <a:rPr lang="en-US" dirty="0"/>
              <a:t>Excelsior recipients must agree to live in New York State for the length of time they participated in the program</a:t>
            </a:r>
          </a:p>
          <a:p>
            <a:pPr lvl="1"/>
            <a:r>
              <a:rPr lang="en-US" dirty="0"/>
              <a:t>If working, must also work in New York State</a:t>
            </a:r>
          </a:p>
          <a:p>
            <a:pPr lvl="1"/>
            <a:r>
              <a:rPr lang="en-US" dirty="0"/>
              <a:t>Residency requirement may be met during, undergrad, graduate or doctoral studies at a NYS </a:t>
            </a:r>
            <a:r>
              <a:rPr lang="en-US" dirty="0" smtClean="0"/>
              <a:t>college</a:t>
            </a:r>
          </a:p>
          <a:p>
            <a:pPr lvl="1"/>
            <a:r>
              <a:rPr lang="en-US" dirty="0"/>
              <a:t>Failure to meet the post-award residency requirement will result of the conversion of the award to a 10-year interest free loan.</a:t>
            </a:r>
          </a:p>
          <a:p>
            <a:pPr lvl="1"/>
            <a:endParaRPr lang="en-US" b="1" dirty="0"/>
          </a:p>
          <a:p>
            <a:endParaRPr lang="en-US" dirty="0"/>
          </a:p>
        </p:txBody>
      </p:sp>
    </p:spTree>
    <p:extLst>
      <p:ext uri="{BB962C8B-B14F-4D97-AF65-F5344CB8AC3E}">
        <p14:creationId xmlns:p14="http://schemas.microsoft.com/office/powerpoint/2010/main" val="1502875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Post-graduation Residency Requirement</a:t>
            </a:r>
          </a:p>
        </p:txBody>
      </p:sp>
      <p:sp>
        <p:nvSpPr>
          <p:cNvPr id="3" name="Content Placeholder 2"/>
          <p:cNvSpPr>
            <a:spLocks noGrp="1"/>
          </p:cNvSpPr>
          <p:nvPr>
            <p:ph idx="1"/>
          </p:nvPr>
        </p:nvSpPr>
        <p:spPr/>
        <p:txBody>
          <a:bodyPr/>
          <a:lstStyle/>
          <a:p>
            <a:r>
              <a:rPr lang="en-US" dirty="0"/>
              <a:t>Exceptions and postponements to post-graduation residency will be made on a case-by-case basis</a:t>
            </a:r>
          </a:p>
          <a:p>
            <a:pPr lvl="1"/>
            <a:r>
              <a:rPr lang="en-US" dirty="0"/>
              <a:t>Graduate/Doctoral study outside of NYS, military service, job market conditions</a:t>
            </a:r>
          </a:p>
          <a:p>
            <a:r>
              <a:rPr lang="en-US" dirty="0"/>
              <a:t>HESC is authorized to grant a waiver of the requirement in cases of extreme hardship (e.g., a poor job market or job relocation due to a plant closing, etc.)</a:t>
            </a:r>
          </a:p>
          <a:p>
            <a:endParaRPr lang="en-US" dirty="0"/>
          </a:p>
        </p:txBody>
      </p:sp>
    </p:spTree>
    <p:extLst>
      <p:ext uri="{BB962C8B-B14F-4D97-AF65-F5344CB8AC3E}">
        <p14:creationId xmlns:p14="http://schemas.microsoft.com/office/powerpoint/2010/main" val="1889594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p:txBody>
          <a:bodyPr/>
          <a:lstStyle/>
          <a:p>
            <a:r>
              <a:rPr lang="en-US" dirty="0"/>
              <a:t>Available online at HESC.ny.gov/excelsior</a:t>
            </a:r>
          </a:p>
          <a:p>
            <a:r>
              <a:rPr lang="en-US" dirty="0" smtClean="0"/>
              <a:t>March 2018 for 2018-19 applicants?</a:t>
            </a:r>
            <a:endParaRPr lang="en-US" dirty="0"/>
          </a:p>
          <a:p>
            <a:r>
              <a:rPr lang="en-US" dirty="0"/>
              <a:t>Sign up for the HESC alert at </a:t>
            </a:r>
            <a:r>
              <a:rPr lang="en-US" dirty="0">
                <a:hlinkClick r:id="rId3"/>
              </a:rPr>
              <a:t>www.hesc.ny.gov/excelsior</a:t>
            </a:r>
            <a:endParaRPr lang="en-US" dirty="0"/>
          </a:p>
          <a:p>
            <a:r>
              <a:rPr lang="en-US" dirty="0"/>
              <a:t>Students will need to sign in with their HESC User ID and PIN to finalize application</a:t>
            </a:r>
          </a:p>
          <a:p>
            <a:r>
              <a:rPr lang="en-US" dirty="0"/>
              <a:t>Approvals or denials will be emailed to students within one week of applying</a:t>
            </a:r>
          </a:p>
          <a:p>
            <a:endParaRPr lang="en-US" dirty="0"/>
          </a:p>
        </p:txBody>
      </p:sp>
    </p:spTree>
    <p:extLst>
      <p:ext uri="{BB962C8B-B14F-4D97-AF65-F5344CB8AC3E}">
        <p14:creationId xmlns:p14="http://schemas.microsoft.com/office/powerpoint/2010/main" val="296935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Documents are Needed to Apply</a:t>
            </a:r>
            <a:endParaRPr lang="en-US" dirty="0"/>
          </a:p>
        </p:txBody>
      </p:sp>
      <p:sp>
        <p:nvSpPr>
          <p:cNvPr id="3" name="Content Placeholder 2"/>
          <p:cNvSpPr>
            <a:spLocks noGrp="1"/>
          </p:cNvSpPr>
          <p:nvPr>
            <p:ph idx="1"/>
          </p:nvPr>
        </p:nvSpPr>
        <p:spPr/>
        <p:txBody>
          <a:bodyPr/>
          <a:lstStyle/>
          <a:p>
            <a:r>
              <a:rPr lang="en-US" dirty="0"/>
              <a:t>Parent, student federal income tax return(s) </a:t>
            </a:r>
          </a:p>
          <a:p>
            <a:r>
              <a:rPr lang="en-US" dirty="0"/>
              <a:t>Student’s Student Aid Report (SAR) from FAFSA completed showing a calculated EFC</a:t>
            </a:r>
          </a:p>
          <a:p>
            <a:pPr lvl="1"/>
            <a:r>
              <a:rPr lang="en-US" dirty="0"/>
              <a:t>Must be uploaded through the application</a:t>
            </a:r>
          </a:p>
          <a:p>
            <a:r>
              <a:rPr lang="en-US" dirty="0"/>
              <a:t>Current unofficial college transcript showing the number of credits earned each year prior, if continuing student</a:t>
            </a:r>
          </a:p>
          <a:p>
            <a:pPr lvl="1"/>
            <a:r>
              <a:rPr lang="en-US" dirty="0"/>
              <a:t>Must be uploaded through the application</a:t>
            </a:r>
          </a:p>
          <a:p>
            <a:endParaRPr lang="en-US" dirty="0"/>
          </a:p>
        </p:txBody>
      </p:sp>
    </p:spTree>
    <p:extLst>
      <p:ext uri="{BB962C8B-B14F-4D97-AF65-F5344CB8AC3E}">
        <p14:creationId xmlns:p14="http://schemas.microsoft.com/office/powerpoint/2010/main" val="763634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Being Approved</a:t>
            </a:r>
            <a:endParaRPr lang="en-US" dirty="0"/>
          </a:p>
        </p:txBody>
      </p:sp>
      <p:sp>
        <p:nvSpPr>
          <p:cNvPr id="3" name="Content Placeholder 2"/>
          <p:cNvSpPr>
            <a:spLocks noGrp="1"/>
          </p:cNvSpPr>
          <p:nvPr>
            <p:ph idx="1"/>
          </p:nvPr>
        </p:nvSpPr>
        <p:spPr/>
        <p:txBody>
          <a:bodyPr/>
          <a:lstStyle/>
          <a:p>
            <a:r>
              <a:rPr lang="en-US" dirty="0"/>
              <a:t>Excelsior recipients will be asked to finalize their award application by executing a service agreement with New York State</a:t>
            </a:r>
          </a:p>
          <a:p>
            <a:pPr lvl="1"/>
            <a:r>
              <a:rPr lang="en-US" dirty="0"/>
              <a:t>Agreeing to live and work, if working, in New York State post-graduation</a:t>
            </a:r>
          </a:p>
          <a:p>
            <a:pPr lvl="1"/>
            <a:r>
              <a:rPr lang="en-US" dirty="0"/>
              <a:t>Signing a promissory agreement for the conversion of the scholarship to a zero-interest loan if residency requirement is not fulfilled</a:t>
            </a:r>
          </a:p>
          <a:p>
            <a:endParaRPr lang="en-US" dirty="0"/>
          </a:p>
        </p:txBody>
      </p:sp>
    </p:spTree>
    <p:extLst>
      <p:ext uri="{BB962C8B-B14F-4D97-AF65-F5344CB8AC3E}">
        <p14:creationId xmlns:p14="http://schemas.microsoft.com/office/powerpoint/2010/main" val="513894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pPr marL="0" indent="0">
              <a:buNone/>
            </a:pPr>
            <a:r>
              <a:rPr lang="en-US" dirty="0" smtClean="0"/>
              <a:t>Contact:</a:t>
            </a:r>
          </a:p>
          <a:p>
            <a:endParaRPr lang="en-US" dirty="0"/>
          </a:p>
          <a:p>
            <a:pPr marL="0" indent="0">
              <a:buNone/>
            </a:pPr>
            <a:r>
              <a:rPr lang="en-US" dirty="0" smtClean="0"/>
              <a:t>Kevin Sapio</a:t>
            </a:r>
          </a:p>
          <a:p>
            <a:pPr marL="0" indent="0">
              <a:buNone/>
            </a:pPr>
            <a:r>
              <a:rPr lang="en-US" dirty="0" smtClean="0">
                <a:hlinkClick r:id="rId2"/>
              </a:rPr>
              <a:t>k.p.sapio@sunyocc.edu</a:t>
            </a:r>
            <a:endParaRPr lang="en-US" dirty="0" smtClean="0"/>
          </a:p>
          <a:p>
            <a:pPr marL="0" indent="0">
              <a:buNone/>
            </a:pPr>
            <a:endParaRPr lang="en-US" dirty="0"/>
          </a:p>
          <a:p>
            <a:pPr marL="0" indent="0">
              <a:buNone/>
            </a:pPr>
            <a:r>
              <a:rPr lang="en-US" dirty="0"/>
              <a:t>Denise Reid-Strachan</a:t>
            </a:r>
          </a:p>
          <a:p>
            <a:pPr marL="0" indent="0">
              <a:buNone/>
            </a:pPr>
            <a:r>
              <a:rPr lang="en-US" dirty="0">
                <a:hlinkClick r:id="rId3"/>
              </a:rPr>
              <a:t>reidd@sunyocc.edu</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731055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normAutofit/>
          </a:bodyPr>
          <a:lstStyle/>
          <a:p>
            <a:r>
              <a:rPr lang="en-US" sz="3000" dirty="0"/>
              <a:t>US Citizens or eligible </a:t>
            </a:r>
            <a:r>
              <a:rPr lang="en-US" sz="3000" dirty="0" smtClean="0"/>
              <a:t>non-citizens</a:t>
            </a:r>
          </a:p>
          <a:p>
            <a:r>
              <a:rPr lang="en-US" sz="3000" dirty="0"/>
              <a:t>First-time or continuing full-time students at SUNY/CUNY pursuing their first Associate’s or Bachelor’s </a:t>
            </a:r>
            <a:r>
              <a:rPr lang="en-US" sz="3000" dirty="0" smtClean="0"/>
              <a:t>degree</a:t>
            </a:r>
            <a:endParaRPr lang="en-US" sz="3000" dirty="0"/>
          </a:p>
          <a:p>
            <a:r>
              <a:rPr lang="en-US" sz="3000" dirty="0"/>
              <a:t>Full-time residents of New York State for 12 continuous months prior to the term they are applying for</a:t>
            </a:r>
          </a:p>
          <a:p>
            <a:r>
              <a:rPr lang="en-US" sz="3000" dirty="0" smtClean="0"/>
              <a:t>Have </a:t>
            </a:r>
            <a:r>
              <a:rPr lang="en-US" sz="3000" dirty="0"/>
              <a:t>applied for FAFSA and NYS TAP</a:t>
            </a:r>
          </a:p>
          <a:p>
            <a:endParaRPr lang="en-US" dirty="0"/>
          </a:p>
        </p:txBody>
      </p:sp>
    </p:spTree>
    <p:extLst>
      <p:ext uri="{BB962C8B-B14F-4D97-AF65-F5344CB8AC3E}">
        <p14:creationId xmlns:p14="http://schemas.microsoft.com/office/powerpoint/2010/main" val="95777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Eligibility </a:t>
            </a:r>
            <a:endParaRPr lang="en-US" dirty="0"/>
          </a:p>
        </p:txBody>
      </p:sp>
      <p:sp>
        <p:nvSpPr>
          <p:cNvPr id="3" name="Content Placeholder 2"/>
          <p:cNvSpPr>
            <a:spLocks noGrp="1"/>
          </p:cNvSpPr>
          <p:nvPr>
            <p:ph idx="1"/>
          </p:nvPr>
        </p:nvSpPr>
        <p:spPr/>
        <p:txBody>
          <a:bodyPr/>
          <a:lstStyle/>
          <a:p>
            <a:r>
              <a:rPr lang="en-US" sz="3200" dirty="0"/>
              <a:t>Reviewed based on prior-prior year income, similar to FAFSA and TAP</a:t>
            </a:r>
          </a:p>
          <a:p>
            <a:r>
              <a:rPr lang="en-US" sz="3200" dirty="0"/>
              <a:t>For the 2017-18 AY: $100,000 (2015 return)</a:t>
            </a:r>
          </a:p>
          <a:p>
            <a:r>
              <a:rPr lang="en-US" sz="3200" dirty="0"/>
              <a:t>For the 2018-19 AY: $110,000 (2016 return)</a:t>
            </a:r>
          </a:p>
          <a:p>
            <a:r>
              <a:rPr lang="en-US" sz="3200" dirty="0"/>
              <a:t>For the 2019-20 AY: $125,000 (2017 return)</a:t>
            </a:r>
          </a:p>
          <a:p>
            <a:endParaRPr lang="en-US" dirty="0"/>
          </a:p>
        </p:txBody>
      </p:sp>
    </p:spTree>
    <p:extLst>
      <p:ext uri="{BB962C8B-B14F-4D97-AF65-F5344CB8AC3E}">
        <p14:creationId xmlns:p14="http://schemas.microsoft.com/office/powerpoint/2010/main" val="3349201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Eligibility</a:t>
            </a:r>
            <a:endParaRPr lang="en-US" dirty="0"/>
          </a:p>
        </p:txBody>
      </p:sp>
      <p:sp>
        <p:nvSpPr>
          <p:cNvPr id="3" name="Content Placeholder 2"/>
          <p:cNvSpPr>
            <a:spLocks noGrp="1"/>
          </p:cNvSpPr>
          <p:nvPr>
            <p:ph idx="1"/>
          </p:nvPr>
        </p:nvSpPr>
        <p:spPr>
          <a:xfrm>
            <a:off x="838200" y="1454727"/>
            <a:ext cx="10515600" cy="4722236"/>
          </a:xfrm>
        </p:spPr>
        <p:txBody>
          <a:bodyPr/>
          <a:lstStyle/>
          <a:p>
            <a:r>
              <a:rPr lang="en-US" dirty="0"/>
              <a:t>No adjustments are allowed to reduce AGI</a:t>
            </a:r>
          </a:p>
          <a:p>
            <a:r>
              <a:rPr lang="en-US" dirty="0"/>
              <a:t>Students must reapply for Excelsior annually to report their income</a:t>
            </a:r>
          </a:p>
          <a:p>
            <a:r>
              <a:rPr lang="en-US" dirty="0"/>
              <a:t>If AGI exceeds the income qualification, then they will not qualify that year</a:t>
            </a:r>
            <a:r>
              <a:rPr lang="en-US" dirty="0" smtClean="0"/>
              <a:t>.</a:t>
            </a:r>
          </a:p>
          <a:p>
            <a:pPr lvl="1"/>
            <a:r>
              <a:rPr lang="en-US" dirty="0"/>
              <a:t>If a student loses an award for not meeting the 30 credit requirement, the student cannot regain it</a:t>
            </a:r>
            <a:r>
              <a:rPr lang="en-US" dirty="0" smtClean="0"/>
              <a:t>.</a:t>
            </a:r>
            <a:endParaRPr lang="en-US" dirty="0"/>
          </a:p>
          <a:p>
            <a:pPr lvl="1"/>
            <a:r>
              <a:rPr lang="en-US" dirty="0"/>
              <a:t>Students may reapply in a future year if future income falls within eligibility</a:t>
            </a:r>
          </a:p>
          <a:p>
            <a:endParaRPr lang="en-US" dirty="0"/>
          </a:p>
        </p:txBody>
      </p:sp>
    </p:spTree>
    <p:extLst>
      <p:ext uri="{BB962C8B-B14F-4D97-AF65-F5344CB8AC3E}">
        <p14:creationId xmlns:p14="http://schemas.microsoft.com/office/powerpoint/2010/main" val="1763879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Amounts</a:t>
            </a:r>
            <a:endParaRPr lang="en-US" dirty="0"/>
          </a:p>
        </p:txBody>
      </p:sp>
      <p:sp>
        <p:nvSpPr>
          <p:cNvPr id="3" name="Content Placeholder 2"/>
          <p:cNvSpPr>
            <a:spLocks noGrp="1"/>
          </p:cNvSpPr>
          <p:nvPr>
            <p:ph idx="1"/>
          </p:nvPr>
        </p:nvSpPr>
        <p:spPr/>
        <p:txBody>
          <a:bodyPr/>
          <a:lstStyle/>
          <a:p>
            <a:r>
              <a:rPr lang="en-US" dirty="0"/>
              <a:t>Excelsior Scholarship will award up to $5,500</a:t>
            </a:r>
          </a:p>
          <a:p>
            <a:pPr lvl="1"/>
            <a:r>
              <a:rPr lang="en-US" dirty="0"/>
              <a:t>Remaining tuition charges will be covered through a SUNY/CUNY tuition credit</a:t>
            </a:r>
          </a:p>
          <a:p>
            <a:r>
              <a:rPr lang="en-US" dirty="0"/>
              <a:t>Scholarship will be reduced by any other grant or scholarship that can be applied to tuition</a:t>
            </a:r>
          </a:p>
          <a:p>
            <a:pPr lvl="1"/>
            <a:r>
              <a:rPr lang="en-US" dirty="0"/>
              <a:t>Including Pell, TAP, SEOG, SUNY/CUNY/Private scholarships</a:t>
            </a:r>
          </a:p>
          <a:p>
            <a:endParaRPr lang="en-US" dirty="0"/>
          </a:p>
        </p:txBody>
      </p:sp>
    </p:spTree>
    <p:extLst>
      <p:ext uri="{BB962C8B-B14F-4D97-AF65-F5344CB8AC3E}">
        <p14:creationId xmlns:p14="http://schemas.microsoft.com/office/powerpoint/2010/main" val="2933999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School Academic Requirements</a:t>
            </a:r>
            <a:endParaRPr lang="en-US" dirty="0"/>
          </a:p>
        </p:txBody>
      </p:sp>
      <p:sp>
        <p:nvSpPr>
          <p:cNvPr id="3" name="Content Placeholder 2"/>
          <p:cNvSpPr>
            <a:spLocks noGrp="1"/>
          </p:cNvSpPr>
          <p:nvPr>
            <p:ph idx="1"/>
          </p:nvPr>
        </p:nvSpPr>
        <p:spPr>
          <a:xfrm>
            <a:off x="838200" y="1403497"/>
            <a:ext cx="10515600" cy="4773465"/>
          </a:xfrm>
        </p:spPr>
        <p:txBody>
          <a:bodyPr/>
          <a:lstStyle/>
          <a:p>
            <a:pPr marL="457200" indent="-457200"/>
            <a:r>
              <a:rPr lang="en-US" dirty="0"/>
              <a:t>Recipients must take 12 credits per term and complete 30 credits in a year and be on track to graduate on time</a:t>
            </a:r>
          </a:p>
          <a:p>
            <a:pPr marL="457200" indent="-457200"/>
            <a:r>
              <a:rPr lang="en-US" dirty="0" smtClean="0"/>
              <a:t>Earn </a:t>
            </a:r>
            <a:r>
              <a:rPr lang="en-US" dirty="0"/>
              <a:t>a passing grade as established by the </a:t>
            </a:r>
            <a:r>
              <a:rPr lang="en-US" dirty="0" smtClean="0"/>
              <a:t>school</a:t>
            </a:r>
          </a:p>
          <a:p>
            <a:pPr marL="457200" indent="-457200"/>
            <a:r>
              <a:rPr lang="en-US" dirty="0"/>
              <a:t>Eligible students must be on track to complete an associate’s degree in 2 years and a bachelor’s degree in 4 years. Those with prior college experience must have completed 30 credits each year, consecutively, without a break except for summer or winter terms. </a:t>
            </a:r>
          </a:p>
          <a:p>
            <a:pPr marL="457200" indent="-457200"/>
            <a:endParaRPr lang="en-US" dirty="0"/>
          </a:p>
          <a:p>
            <a:endParaRPr lang="en-US" dirty="0"/>
          </a:p>
        </p:txBody>
      </p:sp>
    </p:spTree>
    <p:extLst>
      <p:ext uri="{BB962C8B-B14F-4D97-AF65-F5344CB8AC3E}">
        <p14:creationId xmlns:p14="http://schemas.microsoft.com/office/powerpoint/2010/main" val="2178686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and other Pre-College Credit</a:t>
            </a:r>
            <a:endParaRPr lang="en-US" dirty="0"/>
          </a:p>
        </p:txBody>
      </p:sp>
      <p:sp>
        <p:nvSpPr>
          <p:cNvPr id="3" name="Content Placeholder 2"/>
          <p:cNvSpPr>
            <a:spLocks noGrp="1"/>
          </p:cNvSpPr>
          <p:nvPr>
            <p:ph idx="1"/>
          </p:nvPr>
        </p:nvSpPr>
        <p:spPr/>
        <p:txBody>
          <a:bodyPr/>
          <a:lstStyle/>
          <a:p>
            <a:r>
              <a:rPr lang="en-US" dirty="0"/>
              <a:t>Any non-matriculated college credit that is transferred into SUNY and CUNY can be used to help students meet their annual 30 credit requirement</a:t>
            </a:r>
          </a:p>
          <a:p>
            <a:pPr lvl="1"/>
            <a:r>
              <a:rPr lang="en-US" dirty="0"/>
              <a:t>Pre-college and non-matriculated credits may be “banked” to use in future academic years where the student did not meet the annual 30 credit requirement. </a:t>
            </a:r>
          </a:p>
          <a:p>
            <a:endParaRPr lang="en-US" dirty="0"/>
          </a:p>
        </p:txBody>
      </p:sp>
    </p:spTree>
    <p:extLst>
      <p:ext uri="{BB962C8B-B14F-4D97-AF65-F5344CB8AC3E}">
        <p14:creationId xmlns:p14="http://schemas.microsoft.com/office/powerpoint/2010/main" val="2919979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of Award</a:t>
            </a:r>
            <a:endParaRPr lang="en-US" dirty="0"/>
          </a:p>
        </p:txBody>
      </p:sp>
      <p:sp>
        <p:nvSpPr>
          <p:cNvPr id="3" name="Content Placeholder 2"/>
          <p:cNvSpPr>
            <a:spLocks noGrp="1"/>
          </p:cNvSpPr>
          <p:nvPr>
            <p:ph idx="1"/>
          </p:nvPr>
        </p:nvSpPr>
        <p:spPr/>
        <p:txBody>
          <a:bodyPr/>
          <a:lstStyle/>
          <a:p>
            <a:r>
              <a:rPr lang="en-US" sz="3200" dirty="0"/>
              <a:t>Students who fail to complete 30 credits at the end of the year will be able to keep their award for the first term, as long as they attempted to 12 credits or more.</a:t>
            </a:r>
          </a:p>
          <a:p>
            <a:pPr lvl="1"/>
            <a:r>
              <a:rPr lang="en-US" dirty="0"/>
              <a:t>Does not need to be repaid to NYS</a:t>
            </a:r>
          </a:p>
          <a:p>
            <a:r>
              <a:rPr lang="en-US" sz="3200" dirty="0"/>
              <a:t>However, they will not be eligible for any award in their second term or future terms</a:t>
            </a:r>
          </a:p>
          <a:p>
            <a:endParaRPr lang="en-US" dirty="0"/>
          </a:p>
        </p:txBody>
      </p:sp>
    </p:spTree>
    <p:extLst>
      <p:ext uri="{BB962C8B-B14F-4D97-AF65-F5344CB8AC3E}">
        <p14:creationId xmlns:p14="http://schemas.microsoft.com/office/powerpoint/2010/main" val="2611849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of Award</a:t>
            </a:r>
            <a:endParaRPr lang="en-US" dirty="0"/>
          </a:p>
        </p:txBody>
      </p:sp>
      <p:sp>
        <p:nvSpPr>
          <p:cNvPr id="3" name="Content Placeholder 2"/>
          <p:cNvSpPr>
            <a:spLocks noGrp="1"/>
          </p:cNvSpPr>
          <p:nvPr>
            <p:ph idx="1"/>
          </p:nvPr>
        </p:nvSpPr>
        <p:spPr/>
        <p:txBody>
          <a:bodyPr/>
          <a:lstStyle/>
          <a:p>
            <a:r>
              <a:rPr lang="en-US" dirty="0"/>
              <a:t>If a student loses their award for not meeting the annual 30-credit requirement, then they cannot regain eligibility as they are no longer on-track to graduate on-time.</a:t>
            </a:r>
          </a:p>
          <a:p>
            <a:r>
              <a:rPr lang="en-US" dirty="0"/>
              <a:t>Exceptions will be made on a case-by-case basis for students with special circumstances, such as illness or death of a relative.  Students must appeal to their college if there is a special circumstance.</a:t>
            </a:r>
          </a:p>
          <a:p>
            <a:endParaRPr lang="en-US" dirty="0"/>
          </a:p>
        </p:txBody>
      </p:sp>
    </p:spTree>
    <p:extLst>
      <p:ext uri="{BB962C8B-B14F-4D97-AF65-F5344CB8AC3E}">
        <p14:creationId xmlns:p14="http://schemas.microsoft.com/office/powerpoint/2010/main" val="1913692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3278</TotalTime>
  <Words>1164</Words>
  <Application>Microsoft Office PowerPoint</Application>
  <PresentationFormat>Custom</PresentationFormat>
  <Paragraphs>106</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Excelsior Scholarship</vt:lpstr>
      <vt:lpstr>Eligibility</vt:lpstr>
      <vt:lpstr>Income Eligibility </vt:lpstr>
      <vt:lpstr>Income Eligibility</vt:lpstr>
      <vt:lpstr>Award Amounts</vt:lpstr>
      <vt:lpstr>In School Academic Requirements</vt:lpstr>
      <vt:lpstr>AP and other Pre-College Credit</vt:lpstr>
      <vt:lpstr>Loss of Award</vt:lpstr>
      <vt:lpstr>Loss of Award</vt:lpstr>
      <vt:lpstr>Continuing and Transfer Students</vt:lpstr>
      <vt:lpstr>Catch-up Year for Continuing Students</vt:lpstr>
      <vt:lpstr>Post-graduation Residency Requirement</vt:lpstr>
      <vt:lpstr>Post-graduation Residency Requirement</vt:lpstr>
      <vt:lpstr>Application Process</vt:lpstr>
      <vt:lpstr>What Documents are Needed to Apply</vt:lpstr>
      <vt:lpstr>After Being Approved</vt:lpstr>
      <vt:lpstr>Thank You </vt:lpstr>
    </vt:vector>
  </TitlesOfParts>
  <Company>OCC3140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Excelsior Scholarship</dc:title>
  <dc:creator>Sapio,Kevin</dc:creator>
  <cp:lastModifiedBy>cnappi</cp:lastModifiedBy>
  <cp:revision>34</cp:revision>
  <dcterms:created xsi:type="dcterms:W3CDTF">2018-02-27T14:08:19Z</dcterms:created>
  <dcterms:modified xsi:type="dcterms:W3CDTF">2018-05-07T17:40:14Z</dcterms:modified>
</cp:coreProperties>
</file>